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56" r:id="rId2"/>
    <p:sldId id="341" r:id="rId3"/>
    <p:sldId id="329" r:id="rId4"/>
    <p:sldId id="604" r:id="rId5"/>
    <p:sldId id="624" r:id="rId6"/>
    <p:sldId id="605" r:id="rId7"/>
    <p:sldId id="516" r:id="rId8"/>
    <p:sldId id="596" r:id="rId9"/>
    <p:sldId id="603" r:id="rId10"/>
    <p:sldId id="606" r:id="rId11"/>
    <p:sldId id="608" r:id="rId12"/>
    <p:sldId id="647" r:id="rId13"/>
    <p:sldId id="654" r:id="rId14"/>
    <p:sldId id="626" r:id="rId15"/>
    <p:sldId id="649" r:id="rId16"/>
    <p:sldId id="653" r:id="rId17"/>
    <p:sldId id="640" r:id="rId18"/>
    <p:sldId id="657" r:id="rId19"/>
    <p:sldId id="639" r:id="rId20"/>
    <p:sldId id="643" r:id="rId21"/>
    <p:sldId id="646" r:id="rId22"/>
    <p:sldId id="641" r:id="rId23"/>
    <p:sldId id="658" r:id="rId24"/>
    <p:sldId id="650" r:id="rId25"/>
    <p:sldId id="498" r:id="rId26"/>
    <p:sldId id="402" r:id="rId27"/>
    <p:sldId id="403" r:id="rId28"/>
    <p:sldId id="638" r:id="rId29"/>
    <p:sldId id="633" r:id="rId30"/>
    <p:sldId id="636" r:id="rId31"/>
    <p:sldId id="634" r:id="rId32"/>
    <p:sldId id="632" r:id="rId33"/>
    <p:sldId id="627" r:id="rId34"/>
    <p:sldId id="630" r:id="rId35"/>
    <p:sldId id="628" r:id="rId36"/>
    <p:sldId id="462" r:id="rId37"/>
    <p:sldId id="652" r:id="rId38"/>
    <p:sldId id="549" r:id="rId39"/>
    <p:sldId id="425" r:id="rId40"/>
    <p:sldId id="592" r:id="rId41"/>
    <p:sldId id="599" r:id="rId42"/>
    <p:sldId id="618" r:id="rId43"/>
    <p:sldId id="656" r:id="rId44"/>
    <p:sldId id="655" r:id="rId4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CC66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5771" autoAdjust="0"/>
  </p:normalViewPr>
  <p:slideViewPr>
    <p:cSldViewPr>
      <p:cViewPr varScale="1">
        <p:scale>
          <a:sx n="96" d="100"/>
          <a:sy n="96" d="100"/>
        </p:scale>
        <p:origin x="1404" y="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06-Feb-20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9.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cept.org/ecc/groups/ecc/wg-se/se-24/" TargetMode="External"/><Relationship Id="rId2" Type="http://schemas.openxmlformats.org/officeDocument/2006/relationships/slide" Target="../slides/slide10.xml"/><Relationship Id="rId1" Type="http://schemas.openxmlformats.org/officeDocument/2006/relationships/notesMaster" Target="../notesMasters/notesMaster1.xml"/><Relationship Id="rId5" Type="http://schemas.openxmlformats.org/officeDocument/2006/relationships/hyperlink" Target="https://cept.org/ecc/groups/ecc/wg-fm/fm-57/" TargetMode="External"/><Relationship Id="rId4" Type="http://schemas.openxmlformats.org/officeDocument/2006/relationships/hyperlink" Target="https://cept.org/ecc/groups/ecc/wg-se/se-45/"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301921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5504496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1250868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367976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620096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28223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471820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84934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40440466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6207157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3"/>
            </a:endParaRPr>
          </a:p>
          <a:p>
            <a:endParaRPr lang="fr-FR" sz="1200" b="0" i="0" u="none" strike="noStrike" kern="1200" dirty="0">
              <a:solidFill>
                <a:srgbClr val="000000"/>
              </a:solidFill>
              <a:effectLst/>
              <a:latin typeface="Times New Roman" pitchFamily="16" charset="0"/>
              <a:ea typeface="+mn-ea"/>
              <a:cs typeface="+mn-cs"/>
              <a:hlinkClick r:id="rId3"/>
            </a:endParaRPr>
          </a:p>
          <a:p>
            <a:r>
              <a:rPr lang="fr-FR" sz="1200" b="0" i="0" u="none" strike="noStrike" kern="1200" dirty="0">
                <a:solidFill>
                  <a:srgbClr val="000000"/>
                </a:solidFill>
                <a:effectLst/>
                <a:latin typeface="Times New Roman" pitchFamily="16" charset="0"/>
                <a:ea typeface="+mn-ea"/>
                <a:cs typeface="+mn-cs"/>
                <a:hlinkClick r:id="rId3"/>
              </a:rPr>
              <a:t>SE 24 - Short Range </a:t>
            </a:r>
            <a:r>
              <a:rPr lang="fr-FR" sz="1200" b="0" i="0" u="none" strike="noStrike" kern="1200" dirty="0" err="1">
                <a:solidFill>
                  <a:srgbClr val="000000"/>
                </a:solidFill>
                <a:effectLst/>
                <a:latin typeface="Times New Roman" pitchFamily="16" charset="0"/>
                <a:ea typeface="+mn-ea"/>
                <a:cs typeface="+mn-cs"/>
                <a:hlinkClick r:id="rId3"/>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4"/>
            </a:endParaRPr>
          </a:p>
          <a:p>
            <a:r>
              <a:rPr lang="en-US" sz="1200" b="0" i="0" u="none" strike="noStrike" kern="1200" dirty="0">
                <a:solidFill>
                  <a:srgbClr val="000000"/>
                </a:solidFill>
                <a:effectLst/>
                <a:latin typeface="Times New Roman" pitchFamily="16" charset="0"/>
                <a:ea typeface="+mn-ea"/>
                <a:cs typeface="+mn-cs"/>
                <a:hlinkClick r:id="rId4"/>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5"/>
            </a:endParaRPr>
          </a:p>
          <a:p>
            <a:r>
              <a:rPr lang="en-US" sz="1200" b="0" i="0" u="none" strike="noStrike" kern="1200" dirty="0">
                <a:solidFill>
                  <a:srgbClr val="000000"/>
                </a:solidFill>
                <a:effectLst/>
                <a:latin typeface="Times New Roman" pitchFamily="16" charset="0"/>
                <a:ea typeface="+mn-ea"/>
                <a:cs typeface="+mn-cs"/>
                <a:hlinkClick r:id="rId5"/>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459263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682853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200" i="1" u="sng" kern="1200" dirty="0">
                <a:solidFill>
                  <a:srgbClr val="000000"/>
                </a:solidFill>
                <a:effectLst/>
                <a:latin typeface="Times New Roman" pitchFamily="16" charset="0"/>
                <a:ea typeface="+mn-ea"/>
                <a:cs typeface="+mn-cs"/>
              </a:rPr>
              <a:t>Why 2 days on ballot  </a:t>
            </a:r>
            <a:r>
              <a:rPr lang="en-US" sz="1200" b="0" i="0" u="none" strike="noStrike" kern="1200" baseline="0" dirty="0">
                <a:solidFill>
                  <a:srgbClr val="000000"/>
                </a:solidFill>
                <a:latin typeface="Times New Roman" pitchFamily="16" charset="0"/>
                <a:ea typeface="+mn-ea"/>
                <a:cs typeface="+mn-cs"/>
              </a:rPr>
              <a:t>Otherwise, the tally of votes shall not be made until at least 24 hours after the close of the ballot to allow time for delivery of the e-mail votes.</a:t>
            </a:r>
            <a:endParaRPr lang="en-US" sz="1200" b="1" u="sng" kern="1200" dirty="0">
              <a:solidFill>
                <a:srgbClr val="000000"/>
              </a:solidFill>
              <a:effectLst/>
              <a:latin typeface="Times New Roman" pitchFamily="16" charset="0"/>
              <a:ea typeface="+mn-ea"/>
              <a:cs typeface="+mn-cs"/>
            </a:endParaRPr>
          </a:p>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possible agenda items 03feb:  </a:t>
            </a:r>
          </a:p>
          <a:p>
            <a:pPr>
              <a:buFont typeface="Arial" panose="020B0604020202020204" pitchFamily="34" charset="0"/>
              <a:buChar char="•"/>
            </a:pPr>
            <a:r>
              <a:rPr lang="en-US" dirty="0"/>
              <a:t>1. </a:t>
            </a:r>
            <a:r>
              <a:rPr lang="en-US" sz="1800" b="0" dirty="0"/>
              <a:t>Next week we could review/remind decision at Wireless interim in SNA: </a:t>
            </a:r>
          </a:p>
          <a:p>
            <a:pPr>
              <a:buFont typeface="Arial" panose="020B0604020202020204" pitchFamily="34" charset="0"/>
              <a:buChar char="•"/>
            </a:pPr>
            <a:r>
              <a:rPr lang="en-US" sz="1800" b="0" dirty="0">
                <a:solidFill>
                  <a:schemeClr val="tx1"/>
                </a:solidFill>
              </a:rPr>
              <a:t>Focus on what we can agree on,  pass on what we don’t have agreement on. </a:t>
            </a:r>
          </a:p>
          <a:p>
            <a:pPr lvl="1">
              <a:buFont typeface="Arial" panose="020B0604020202020204" pitchFamily="34" charset="0"/>
              <a:buChar char="•"/>
            </a:pPr>
            <a:r>
              <a:rPr lang="en-US" sz="1400" b="0" dirty="0"/>
              <a:t>Maybe  review what areas in the current draf</a:t>
            </a:r>
            <a:r>
              <a:rPr lang="en-US" sz="1400" dirty="0"/>
              <a:t>t  we should focus on and get agreement, in case time runs short (prioritize the sections to focus on…) .   An opinion from the chair. </a:t>
            </a:r>
            <a:endParaRPr lang="en-US" sz="1400" b="0" dirty="0"/>
          </a:p>
          <a:p>
            <a:endParaRPr lang="en-US" dirty="0"/>
          </a:p>
          <a:p>
            <a:r>
              <a:rPr lang="en-US" dirty="0"/>
              <a:t>2. if fed. reg. delay is from the DoT and house transportation committee inputs, could we consider a 1ish page ex </a:t>
            </a:r>
            <a:r>
              <a:rPr lang="en-US" dirty="0" err="1"/>
              <a:t>parte</a:t>
            </a:r>
            <a:r>
              <a:rPr lang="en-US" dirty="0"/>
              <a:t> with very high-level points we agree with the DoT and  the house on, where we have agreement in all of 802.11?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1911989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 Feb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 Feb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802.18-20/0013r00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7/18-17-0073-07-0000-ieee-802-viewpoints-on-wrc-19-agenda-items.pptx" TargetMode="External"/><Relationship Id="rId13" Type="http://schemas.openxmlformats.org/officeDocument/2006/relationships/hyperlink" Target="https://www.itu.int/go/ITU-R/wp1c" TargetMode="External"/><Relationship Id="rId3" Type="http://schemas.openxmlformats.org/officeDocument/2006/relationships/hyperlink" Target="https://www.itu.int/en/mediacentre/Pages/PR02-2020-Kazakhstan-leads-global-school-connectivity-in-Central-Asia.aspx" TargetMode="External"/><Relationship Id="rId7" Type="http://schemas.openxmlformats.org/officeDocument/2006/relationships/hyperlink" Target="https://www.itu.int/en/ITU-R/conferences/wrc/2019/Documents/PFA-WRC19-E.pdf" TargetMode="External"/><Relationship Id="rId12" Type="http://schemas.openxmlformats.org/officeDocument/2006/relationships/hyperlink" Target="https://www.itu.int/go/ITU-R/wp1a" TargetMode="External"/><Relationship Id="rId17" Type="http://schemas.openxmlformats.org/officeDocument/2006/relationships/hyperlink" Target="https://www.itu.int/events/eventdetails.asp?eventid=17206" TargetMode="External"/><Relationship Id="rId2" Type="http://schemas.openxmlformats.org/officeDocument/2006/relationships/notesSlide" Target="../notesSlides/notesSlide5.xml"/><Relationship Id="rId16"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https://cept.org/ecc/groups/ecc/cpg/page/weekly-report-from-wrc-19/" TargetMode="External"/><Relationship Id="rId11" Type="http://schemas.openxmlformats.org/officeDocument/2006/relationships/hyperlink" Target="https://www.itu.int/go/ITU-R/sg1"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a" TargetMode="External"/><Relationship Id="rId10" Type="http://schemas.openxmlformats.org/officeDocument/2006/relationships/hyperlink" Target="https://www.itu.int/en/events/Pages/Calendar-Events.aspx?sector=ITU-R" TargetMode="External"/><Relationship Id="rId4" Type="http://schemas.openxmlformats.org/officeDocument/2006/relationships/hyperlink" Target="http://www.ieee802.org/11/email/stds-802-11/msg04021.html" TargetMode="External"/><Relationship Id="rId9" Type="http://schemas.openxmlformats.org/officeDocument/2006/relationships/hyperlink" Target="https://mentor.ieee.org/802.18/dcn/19/18-19-0152-00-0000-summary-of-the-decisions-of-selected-agenda-items-in-wrc-19.pptx" TargetMode="External"/><Relationship Id="rId14" Type="http://schemas.openxmlformats.org/officeDocument/2006/relationships/hyperlink" Target="https://www.itu.int/go/ITU-R/sg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ofcom.org.uk/consultations-and-statements/category-2/improving-spectrum-access-for-wi-fi"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https://mentor.ieee.org/802.18/dcn/20/18-20-0006-00-0000-ofcom-consultation-improving-spectrum-access-for-wi-fi.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ederalregister.gov/documents/2020/02/06/2020-02086/use-of-the-5850-5925-ghz-band?utm_campaign=subscription+mailing+list&amp;utm_source=federalregister.gov&amp;utm_medium=email"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hyperlink" Target="https://www.federalregister.gov/documents/2020/02/06/2020-02086/use-of-the-5850-5925-ghz-band" TargetMode="External"/><Relationship Id="rId4" Type="http://schemas.openxmlformats.org/officeDocument/2006/relationships/hyperlink" Target="https://www.govinfo.gov/content/pkg/FR-2020-02-06/pdf/2020-02086.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www.ieee802.org/devdocs.shtml" TargetMode="External"/><Relationship Id="rId10" Type="http://schemas.openxmlformats.org/officeDocument/2006/relationships/image" Target="../media/image3.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0104"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104-01-00bd-draft-tgbd-comments-on-fcc-nprm-docket-19-138.doc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mentor.ieee.org/802.11/dcn/20/11-20-0104-03-00bd-draft-tgbd-comments-on-fcc-nprm-docket-19-138.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development.standards.ieee.org/myproject-web/public/view.html#landing"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urldefense.proofpoint.com/v2/url?u=https-3A__www.marriott.com_event-2Dreservations_reservation-2Dlink.mi-3Fid-3D1567107352786-26key-3DGRP-26app-3Dresvlink&amp;d=DwMFaQ&amp;c=pqcuzKEN_84c78MOSc5_fw&amp;r=z8R-nWJ8GIxwjOjNKhEFByb-tZ6XE3GZXWSggNdVo-w&amp;m=5kPpa8scr88P5EmJqSZpwmvwVT3wgc1e5bXmRlWKJV8&amp;s=0QESAxm-DglS4XC67ZRJp6JRfBmPTf59T3QdmbKtbhE&amp;e="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document/chairman-pai-statement-announcement-new-c-v2x-deployment"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hyperlink" Target="https://transportation.house.gov/imo/media/doc/2020-01-22%20Full%20TI%20Letter%20to%20FCC.pdf" TargetMode="Externa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9/18-19-0008-07-0000-usdot-v2x-communciations-rfc-ieee-802-comments.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mentor.ieee.org/802.18/dcn/18/18-18-0159-07-0000-fcc-gn-18-357-5gaa-waiver-ieee-802-comments.docx" TargetMode="External"/><Relationship Id="rId5" Type="http://schemas.openxmlformats.org/officeDocument/2006/relationships/hyperlink" Target="https://mentor.ieee.org/802.18/dcn/19/18-19-0064-05-0000-5gaa-ex-parte-05apr19-response-ieee-80%202-fcc-gn-18-357.docx" TargetMode="External"/><Relationship Id="rId4" Type="http://schemas.openxmlformats.org/officeDocument/2006/relationships/hyperlink" Target="https://mentor.ieee.org/802.18/dcn/19/18-19-0064-05-0000-5gaa-ex-parte-05apr19-response-ieee-80"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www.ofcom.org.uk/consultations-and-statements/category-2/supporting-innovation-100-200-ghz"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4" Type="http://schemas.openxmlformats.org/officeDocument/2006/relationships/hyperlink" Target="https://mentor.ieee.org/802.18/dcn/20/18-20-0012-00-0000-ofcom-consultaion-supporting-innovation-in-100-200-ghz.pdf"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20/18-20-0010-00-0000-minutes-30jan20-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620&amp;SubTB=620#/"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729&amp;SubTB=72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 Feb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06Feb20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241"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M100, 20-22Apr20, ECO Office </a:t>
            </a:r>
            <a:r>
              <a:rPr lang="en-US" sz="1400" dirty="0">
                <a:solidFill>
                  <a:schemeClr val="tx1"/>
                </a:solidFill>
              </a:rPr>
              <a:t>(Web meetings till then)</a:t>
            </a:r>
            <a:endParaRPr lang="en-US" sz="1600" dirty="0">
              <a:solidFill>
                <a:schemeClr val="tx1"/>
              </a:solidFill>
            </a:endParaRPr>
          </a:p>
          <a:p>
            <a:pPr lvl="1">
              <a:buFont typeface="Arial" panose="020B0604020202020204" pitchFamily="34" charset="0"/>
              <a:buChar char="•"/>
            </a:pPr>
            <a:r>
              <a:rPr lang="en-US" sz="1600" dirty="0">
                <a:solidFill>
                  <a:schemeClr val="bg1">
                    <a:lumMod val="75000"/>
                  </a:schemeClr>
                </a:solidFill>
              </a:rPr>
              <a:t> Nothing shared.</a:t>
            </a: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#11, 15-16Apr20, Copenhagen, Denmark</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400" dirty="0">
                <a:solidFill>
                  <a:schemeClr val="bg1">
                    <a:lumMod val="75000"/>
                  </a:schemeClr>
                </a:solidFill>
              </a:rPr>
              <a:t>Completed short term analysis, went to FM 57. </a:t>
            </a:r>
          </a:p>
          <a:p>
            <a:pPr lvl="1">
              <a:spcBef>
                <a:spcPts val="0"/>
              </a:spcBef>
              <a:buFont typeface="Arial" panose="020B0604020202020204" pitchFamily="34" charset="0"/>
              <a:buChar char="•"/>
            </a:pPr>
            <a:r>
              <a:rPr lang="en-US" sz="1400" dirty="0">
                <a:solidFill>
                  <a:schemeClr val="bg1">
                    <a:lumMod val="75000"/>
                  </a:schemeClr>
                </a:solidFill>
              </a:rPr>
              <a:t>A replacement for the RLAN (3 company)  input for Report B is in process</a:t>
            </a:r>
          </a:p>
          <a:p>
            <a:pPr lvl="1">
              <a:spcBef>
                <a:spcPts val="0"/>
              </a:spcBef>
              <a:buFont typeface="Arial" panose="020B0604020202020204" pitchFamily="34" charset="0"/>
              <a:buChar char="•"/>
            </a:pPr>
            <a:r>
              <a:rPr lang="en-US" sz="1400" dirty="0">
                <a:solidFill>
                  <a:schemeClr val="bg1">
                    <a:lumMod val="75000"/>
                  </a:schemeClr>
                </a:solidFill>
              </a:rPr>
              <a:t>Point is, Ofcom has newer info (availability of target) to be considered.  Ofcom info will replace temporary document 6. </a:t>
            </a:r>
          </a:p>
          <a:p>
            <a:pPr lvl="1">
              <a:spcBef>
                <a:spcPts val="0"/>
              </a:spcBef>
              <a:buFont typeface="Arial" panose="020B0604020202020204" pitchFamily="34" charset="0"/>
              <a:buChar char="•"/>
            </a:pPr>
            <a:r>
              <a:rPr lang="en-US" sz="1400" dirty="0">
                <a:solidFill>
                  <a:schemeClr val="bg1">
                    <a:lumMod val="75000"/>
                  </a:schemeClr>
                </a:solidFill>
              </a:rPr>
              <a:t> Second report will become an EC report and will go to public consultation.  </a:t>
            </a: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#10, 12-14May20, Kristiansand, Norway</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400" dirty="0">
                <a:solidFill>
                  <a:schemeClr val="bg1">
                    <a:lumMod val="75000"/>
                  </a:schemeClr>
                </a:solidFill>
              </a:rPr>
              <a:t>From last week’s meeting,  worked on report 302 that was in public consultation, and being used on Report B.  </a:t>
            </a:r>
          </a:p>
          <a:p>
            <a:pPr lvl="1">
              <a:spcBef>
                <a:spcPts val="0"/>
              </a:spcBef>
              <a:buFont typeface="Arial" panose="020B0604020202020204" pitchFamily="34" charset="0"/>
              <a:buChar char="•"/>
            </a:pPr>
            <a:r>
              <a:rPr lang="en-US" sz="1400" dirty="0">
                <a:solidFill>
                  <a:schemeClr val="bg1">
                    <a:lumMod val="75000"/>
                  </a:schemeClr>
                </a:solidFill>
              </a:rPr>
              <a:t>E.g. want to use power levels in [] and analysis into the public consultation. </a:t>
            </a:r>
          </a:p>
          <a:p>
            <a:pPr lvl="1">
              <a:spcBef>
                <a:spcPts val="0"/>
              </a:spcBef>
              <a:buFont typeface="Arial" panose="020B0604020202020204" pitchFamily="34" charset="0"/>
              <a:buChar char="•"/>
            </a:pPr>
            <a:r>
              <a:rPr lang="en-US" sz="1400" dirty="0">
                <a:solidFill>
                  <a:schemeClr val="bg1">
                    <a:lumMod val="75000"/>
                  </a:schemeClr>
                </a:solidFill>
              </a:rPr>
              <a:t>PSD radiated limits also involved.  There are regulators discussing some of this and is positive for RLANs. </a:t>
            </a:r>
          </a:p>
          <a:p>
            <a:pPr lvl="1">
              <a:spcBef>
                <a:spcPts val="0"/>
              </a:spcBef>
              <a:buFont typeface="Arial" panose="020B0604020202020204" pitchFamily="34" charset="0"/>
              <a:buChar char="•"/>
            </a:pPr>
            <a:r>
              <a:rPr lang="en-US" sz="1400" dirty="0">
                <a:solidFill>
                  <a:schemeClr val="bg1">
                    <a:lumMod val="75000"/>
                  </a:schemeClr>
                </a:solidFill>
              </a:rPr>
              <a:t>Train control analysis used wrong prop. models.  Off by up to 19dB this is huge. </a:t>
            </a:r>
          </a:p>
          <a:p>
            <a:pPr lvl="1">
              <a:spcBef>
                <a:spcPts val="0"/>
              </a:spcBef>
              <a:buFont typeface="Arial" panose="020B0604020202020204" pitchFamily="34" charset="0"/>
              <a:buChar char="•"/>
            </a:pPr>
            <a:r>
              <a:rPr lang="en-US" sz="1400" dirty="0">
                <a:solidFill>
                  <a:schemeClr val="bg1">
                    <a:lumMod val="75000"/>
                  </a:schemeClr>
                </a:solidFill>
              </a:rPr>
              <a:t>So contentious issues going up to WGFM for their February meeting. </a:t>
            </a:r>
          </a:p>
          <a:p>
            <a:pPr lvl="1">
              <a:spcBef>
                <a:spcPts val="0"/>
              </a:spcBef>
              <a:buFont typeface="Arial" panose="020B0604020202020204" pitchFamily="34" charset="0"/>
              <a:buChar char="•"/>
            </a:pPr>
            <a:r>
              <a:rPr lang="en-US" sz="1400" dirty="0">
                <a:solidFill>
                  <a:schemeClr val="bg1">
                    <a:lumMod val="75000"/>
                  </a:schemeClr>
                </a:solidFill>
              </a:rPr>
              <a:t>Germany failed to provide EC decision text to FM57,  so now timelines moving to right and considering EC meetings, will be about 4 months.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600" dirty="0"/>
              <a:t>Digital divide</a:t>
            </a:r>
            <a:r>
              <a:rPr lang="en-US" sz="1600" b="0" dirty="0"/>
              <a:t>: Kazakhstan has partnered with ITU and UNICEF to lead the global rollout of GIGA, a UNICEF-ITU initiative to connect every school to the Internet. Kazakhstan will lay the groundwork for new financing models, partners and digital tools to close the rural/urban digital divide in the country – and help identify best practices for worldwide implementation.       </a:t>
            </a:r>
            <a:r>
              <a:rPr lang="en-US" sz="1600" dirty="0">
                <a:hlinkClick r:id="rId3"/>
              </a:rPr>
              <a:t>Learn more</a:t>
            </a:r>
            <a:endParaRPr lang="en-US" sz="1600" dirty="0">
              <a:solidFill>
                <a:schemeClr val="bg1">
                  <a:lumMod val="75000"/>
                </a:schemeClr>
              </a:solidFill>
            </a:endParaRP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FYI: Update on  ITU-R M.1450 (Characteristics of broadband RLANs) (and M.1801)</a:t>
            </a:r>
          </a:p>
          <a:p>
            <a:pPr lvl="1">
              <a:spcBef>
                <a:spcPts val="0"/>
              </a:spcBef>
              <a:buFont typeface="Arial" panose="020B0604020202020204" pitchFamily="34" charset="0"/>
              <a:buChar char="•"/>
            </a:pPr>
            <a:r>
              <a:rPr lang="en-US" sz="1400" dirty="0"/>
              <a:t>See: </a:t>
            </a:r>
            <a:r>
              <a:rPr lang="en-US" sz="1400" dirty="0">
                <a:hlinkClick r:id="rId4"/>
              </a:rPr>
              <a:t>http://www.ieee802.org/11/email/stds-802-11/msg04021.html</a:t>
            </a:r>
            <a:r>
              <a:rPr lang="en-US" sz="1400" dirty="0"/>
              <a:t>  for 802.11 Ad Hoc info.</a:t>
            </a:r>
          </a:p>
          <a:p>
            <a:pPr>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5"/>
              </a:rPr>
              <a:t>https://cept.org/ecc/groups/ecc/cpg/page/weekly-report-from-wrc-19</a:t>
            </a:r>
            <a:r>
              <a:rPr lang="en-US" sz="1200" u="sng" dirty="0">
                <a:hlinkClick r:id="rId6"/>
              </a:rPr>
              <a:t>/</a:t>
            </a:r>
            <a:r>
              <a:rPr lang="en-US" sz="1200" dirty="0"/>
              <a:t> </a:t>
            </a:r>
          </a:p>
          <a:p>
            <a:pPr lvl="1">
              <a:spcBef>
                <a:spcPts val="0"/>
              </a:spcBef>
              <a:buFont typeface="Arial" panose="020B0604020202020204" pitchFamily="34" charset="0"/>
              <a:buChar char="•"/>
            </a:pPr>
            <a:r>
              <a:rPr lang="en-US" sz="1200" u="sng" dirty="0">
                <a:hlinkClick r:id="rId7"/>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8"/>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9"/>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a:spcBef>
                <a:spcPts val="0"/>
              </a:spcBef>
              <a:buFont typeface="Arial" panose="020B0604020202020204" pitchFamily="34" charset="0"/>
              <a:buChar char="•"/>
            </a:pPr>
            <a:endParaRPr lang="en-US" sz="400" dirty="0"/>
          </a:p>
          <a:p>
            <a:pPr>
              <a:spcBef>
                <a:spcPts val="0"/>
              </a:spcBef>
              <a:buFont typeface="Arial" panose="020B0604020202020204" pitchFamily="34" charset="0"/>
              <a:buChar char="•"/>
            </a:pPr>
            <a:r>
              <a:rPr lang="en-US" sz="1200" dirty="0"/>
              <a:t>Calendar: </a:t>
            </a:r>
            <a:r>
              <a:rPr lang="en-US" sz="1000" dirty="0">
                <a:hlinkClick r:id="rId10"/>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1"/>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2"/>
              </a:rPr>
              <a:t>Working Party 1A (WP 1A) - Spectrum engineering techniques</a:t>
            </a:r>
            <a:r>
              <a:rPr lang="en-US" sz="900" u="sng" dirty="0"/>
              <a:t>     and     </a:t>
            </a:r>
            <a:r>
              <a:rPr lang="en-US" sz="900" dirty="0">
                <a:hlinkClick r:id="rId13"/>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4"/>
              </a:rPr>
              <a:t>Study Group 5 (SG 5) Terrestrial </a:t>
            </a:r>
            <a:r>
              <a:rPr lang="en-US" sz="1050" b="0" dirty="0">
                <a:hlinkClick r:id="rId14"/>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5"/>
              </a:rPr>
              <a:t>Working Party 5A (WP 5A) - Land mobile service above 30 MHz* (excluding IMT); wireless access in the fixed service; amateur and amateur-satellite services</a:t>
            </a:r>
            <a:r>
              <a:rPr lang="en-US" sz="900" dirty="0"/>
              <a:t>  </a:t>
            </a:r>
            <a:endParaRPr lang="en-US" sz="900" dirty="0">
              <a:hlinkClick r:id="rId16"/>
            </a:endParaRPr>
          </a:p>
          <a:p>
            <a:pPr lvl="1">
              <a:spcBef>
                <a:spcPts val="0"/>
              </a:spcBef>
              <a:buFont typeface="Arial" panose="020B0604020202020204" pitchFamily="34" charset="0"/>
              <a:buChar char="•"/>
            </a:pPr>
            <a:r>
              <a:rPr lang="en-US" sz="900" dirty="0">
                <a:hlinkClick r:id="rId16"/>
              </a:rPr>
              <a:t>Working Party 5D (WP 5D) - IMT Systems</a:t>
            </a:r>
            <a:r>
              <a:rPr lang="en-US" sz="900" dirty="0"/>
              <a:t>       </a:t>
            </a:r>
            <a:r>
              <a:rPr lang="en-US" sz="700" dirty="0">
                <a:hlinkClick r:id="rId17"/>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a:t>
            </a:r>
            <a:r>
              <a:rPr lang="en-US" sz="1600" dirty="0"/>
              <a:t> </a:t>
            </a:r>
            <a:r>
              <a:rPr lang="en-US" altLang="en-US" sz="2400" dirty="0"/>
              <a:t> </a:t>
            </a:r>
            <a:r>
              <a:rPr lang="en-US" altLang="en-US" sz="1200" dirty="0"/>
              <a:t>-1</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400" dirty="0">
                <a:hlinkClick r:id="rId3"/>
              </a:rPr>
              <a:t>https://www.ofcom.org.uk/consultations-and-statements/category-2/improving-spectrum-access-for-wi-fi</a:t>
            </a:r>
            <a:endParaRPr lang="en-US" sz="1400" dirty="0">
              <a:hlinkClick r:id="rId4"/>
            </a:endParaRPr>
          </a:p>
          <a:p>
            <a:pPr lvl="1">
              <a:spcBef>
                <a:spcPts val="0"/>
              </a:spcBef>
              <a:buFont typeface="Arial" panose="020B0604020202020204" pitchFamily="34" charset="0"/>
              <a:buChar char="•"/>
            </a:pPr>
            <a:r>
              <a:rPr lang="en-US" sz="1400" dirty="0">
                <a:hlinkClick r:id="rId4"/>
              </a:rPr>
              <a:t>https://mentor.ieee.org/802.18/dcn/20/18-20-0006-00-0000-ofcom-consultation-improving-spectrum-access-for-wi-fi.pdf</a:t>
            </a:r>
            <a:r>
              <a:rPr lang="en-US" sz="1400" dirty="0"/>
              <a:t> </a:t>
            </a:r>
            <a:endParaRPr lang="en-US" sz="14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r>
              <a:rPr lang="en-US" sz="1600" b="0" dirty="0"/>
              <a:t>Based on our initial analysis and stakeholder engagement, we are proposing the following: </a:t>
            </a:r>
          </a:p>
          <a:p>
            <a:pPr lvl="2">
              <a:spcBef>
                <a:spcPts val="0"/>
              </a:spcBef>
              <a:buFont typeface="Arial" panose="020B0604020202020204" pitchFamily="34" charset="0"/>
              <a:buChar char="•"/>
            </a:pPr>
            <a:r>
              <a:rPr lang="en-US" sz="1400" b="0" dirty="0"/>
              <a:t>To permit access to the 6 GHz (5925-6425 MHz) band on a </a:t>
            </a:r>
            <a:r>
              <a:rPr lang="en-US" sz="1400" b="0" dirty="0" err="1"/>
              <a:t>licence</a:t>
            </a:r>
            <a:r>
              <a:rPr lang="en-US" sz="1400" b="0" dirty="0"/>
              <a:t>-exempt basis with maximum EIRP levels of 250mW for indoor use and 25mW for outdoor use; </a:t>
            </a:r>
          </a:p>
          <a:p>
            <a:pPr lvl="2">
              <a:spcBef>
                <a:spcPts val="0"/>
              </a:spcBef>
              <a:buFont typeface="Arial" panose="020B0604020202020204" pitchFamily="34" charset="0"/>
              <a:buChar char="•"/>
            </a:pPr>
            <a:r>
              <a:rPr lang="en-US" sz="1400" b="0" dirty="0"/>
              <a:t>And - To remove the DFS requirements from the 5.8 GHz (5725-5850 MHz) band for unlicensed indoor use only.</a:t>
            </a:r>
          </a:p>
          <a:p>
            <a:pPr lvl="5">
              <a:buFont typeface="Arial" panose="020B0604020202020204" pitchFamily="34" charset="0"/>
              <a:buChar char="•"/>
            </a:pPr>
            <a:endParaRPr lang="en-US" sz="800" dirty="0"/>
          </a:p>
          <a:p>
            <a:pPr>
              <a:buFont typeface="Arial" panose="020B0604020202020204" pitchFamily="34" charset="0"/>
              <a:buChar char="•"/>
            </a:pPr>
            <a:r>
              <a:rPr lang="en-US" sz="1600" dirty="0"/>
              <a:t>.18 question:   With  5.9 GHz NPRM out (next topic) what do we do with this consultation? </a:t>
            </a:r>
          </a:p>
          <a:p>
            <a:pPr lvl="1">
              <a:buFont typeface="Arial" panose="020B0604020202020204" pitchFamily="34" charset="0"/>
              <a:buChar char="•"/>
            </a:pPr>
            <a:r>
              <a:rPr lang="en-US" sz="1600" dirty="0"/>
              <a:t>We only need 2-3-4 sentences on Q1 and Q3, unless we get contributions on Q2 &amp;Q4?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a:buFont typeface="Arial" panose="020B0604020202020204" pitchFamily="34" charset="0"/>
              <a:buChar char="•"/>
            </a:pPr>
            <a:r>
              <a:rPr lang="en-US" sz="1600" dirty="0"/>
              <a:t>Question 1: </a:t>
            </a:r>
            <a:r>
              <a:rPr lang="en-US" sz="1600" b="0" dirty="0"/>
              <a:t>Do you have any comments on our proposal to open access to the 5925-6425 MHz band for </a:t>
            </a:r>
            <a:r>
              <a:rPr lang="en-US" sz="1600" b="0" dirty="0" err="1"/>
              <a:t>licence</a:t>
            </a:r>
            <a:r>
              <a:rPr lang="en-US" sz="1600" b="0" dirty="0"/>
              <a:t>-exempt Wi-Fi use?       </a:t>
            </a:r>
          </a:p>
          <a:p>
            <a:pPr lvl="1">
              <a:buFont typeface="Arial" panose="020B0604020202020204" pitchFamily="34" charset="0"/>
              <a:buChar char="•"/>
            </a:pPr>
            <a:r>
              <a:rPr lang="en-US" sz="1600" b="0" dirty="0"/>
              <a:t>We would support and need to keep adj. </a:t>
            </a:r>
            <a:r>
              <a:rPr lang="en-US" sz="1600" b="0" dirty="0" err="1"/>
              <a:t>chans</a:t>
            </a:r>
            <a:r>
              <a:rPr lang="en-US" sz="1600" b="0" dirty="0"/>
              <a:t> in mind.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r>
              <a:rPr lang="en-US" sz="1200" b="0" u="sng" dirty="0"/>
              <a:t> </a:t>
            </a:r>
          </a:p>
          <a:p>
            <a:pPr lvl="1">
              <a:buFont typeface="Arial" panose="020B0604020202020204" pitchFamily="34" charset="0"/>
              <a:buChar char="•"/>
            </a:pPr>
            <a:endParaRPr lang="en-US" sz="1200" b="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88619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000" dirty="0"/>
              <a:t>Ofcom consultation on  Improving spectrum access for Wi-Fi </a:t>
            </a:r>
            <a:r>
              <a:rPr lang="en-US" altLang="en-US" sz="1200" dirty="0"/>
              <a:t>-2</a:t>
            </a:r>
            <a:endParaRPr lang="en-US" sz="2400" dirty="0"/>
          </a:p>
        </p:txBody>
      </p:sp>
      <p:sp>
        <p:nvSpPr>
          <p:cNvPr id="3" name="Content Placeholder 2"/>
          <p:cNvSpPr>
            <a:spLocks noGrp="1"/>
          </p:cNvSpPr>
          <p:nvPr>
            <p:ph idx="1"/>
          </p:nvPr>
        </p:nvSpPr>
        <p:spPr>
          <a:xfrm>
            <a:off x="325497" y="990600"/>
            <a:ext cx="8489830" cy="5430764"/>
          </a:xfrm>
        </p:spPr>
        <p:txBody>
          <a:bodyPr/>
          <a:lstStyle/>
          <a:p>
            <a:pPr>
              <a:spcBef>
                <a:spcPts val="0"/>
              </a:spcBef>
              <a:buFont typeface="Arial" panose="020B0604020202020204" pitchFamily="34" charset="0"/>
              <a:buChar char="•"/>
            </a:pPr>
            <a:r>
              <a:rPr lang="en-US" sz="1800" dirty="0"/>
              <a:t>Ofcom consultation on  Improving spectrum access for Wi-Fi </a:t>
            </a:r>
          </a:p>
          <a:p>
            <a:pPr lvl="1">
              <a:spcBef>
                <a:spcPts val="0"/>
              </a:spcBef>
              <a:buFont typeface="Arial" panose="020B0604020202020204" pitchFamily="34" charset="0"/>
              <a:buChar char="•"/>
            </a:pPr>
            <a:r>
              <a:rPr lang="en-US" sz="1200" dirty="0">
                <a:hlinkClick r:id="rId3"/>
              </a:rPr>
              <a:t>https://www.ofcom.org.uk/consultations-and-statements/category-2/improving-spectrum-access-for-wi-fi</a:t>
            </a:r>
            <a:endParaRPr lang="en-US" sz="1200" dirty="0">
              <a:hlinkClick r:id="rId4"/>
            </a:endParaRPr>
          </a:p>
          <a:p>
            <a:pPr lvl="1">
              <a:spcBef>
                <a:spcPts val="0"/>
              </a:spcBef>
              <a:buFont typeface="Arial" panose="020B0604020202020204" pitchFamily="34" charset="0"/>
              <a:buChar char="•"/>
            </a:pPr>
            <a:r>
              <a:rPr lang="en-US" sz="1200" dirty="0">
                <a:hlinkClick r:id="rId4"/>
              </a:rPr>
              <a:t>https://mentor.ieee.org/802.18/dcn/20/18-20-0006-00-0000-ofcom-consultation-improving-spectrum-access-for-wi-fi.pdf</a:t>
            </a:r>
            <a:r>
              <a:rPr lang="en-US" sz="1200" dirty="0"/>
              <a:t> </a:t>
            </a:r>
            <a:endParaRPr lang="en-US" sz="1200" b="0" dirty="0"/>
          </a:p>
          <a:p>
            <a:pPr lvl="1">
              <a:spcBef>
                <a:spcPts val="0"/>
              </a:spcBef>
              <a:buFont typeface="Arial" panose="020B0604020202020204" pitchFamily="34" charset="0"/>
              <a:buChar char="•"/>
            </a:pPr>
            <a:r>
              <a:rPr lang="en-US" sz="1600" dirty="0"/>
              <a:t>Comments due 20 March 2020</a:t>
            </a:r>
            <a:r>
              <a:rPr lang="en-US" sz="1600" b="1" dirty="0"/>
              <a:t>.  (would need .18 approval 05 March.) </a:t>
            </a:r>
          </a:p>
          <a:p>
            <a:pPr lvl="1">
              <a:spcBef>
                <a:spcPts val="0"/>
              </a:spcBef>
              <a:buFont typeface="Arial" panose="020B0604020202020204" pitchFamily="34" charset="0"/>
              <a:buChar char="•"/>
            </a:pPr>
            <a:endParaRPr lang="en-US" sz="1600" b="1" dirty="0"/>
          </a:p>
          <a:p>
            <a:pPr>
              <a:buFont typeface="Arial" panose="020B0604020202020204" pitchFamily="34" charset="0"/>
              <a:buChar char="•"/>
            </a:pPr>
            <a:r>
              <a:rPr lang="en-US" sz="1600" dirty="0"/>
              <a:t>Question 2:</a:t>
            </a:r>
            <a:r>
              <a:rPr lang="en-US" sz="1600" b="0" dirty="0"/>
              <a:t> Do you have any comments on our technical analysis of coexistence in the 5925-6425 MHz band?  			</a:t>
            </a:r>
            <a:r>
              <a:rPr lang="en-US" sz="1600" b="0" u="sng" dirty="0"/>
              <a:t>(depends on contributions) </a:t>
            </a:r>
          </a:p>
          <a:p>
            <a:pPr lvl="1">
              <a:buFont typeface="Arial" panose="020B0604020202020204" pitchFamily="34" charset="0"/>
              <a:buChar char="•"/>
            </a:pPr>
            <a:r>
              <a:rPr lang="en-US" sz="1200" u="sng" dirty="0"/>
              <a:t>  </a:t>
            </a:r>
          </a:p>
          <a:p>
            <a:pPr lvl="1">
              <a:buFont typeface="Arial" panose="020B0604020202020204" pitchFamily="34" charset="0"/>
              <a:buChar char="•"/>
            </a:pPr>
            <a:r>
              <a:rPr lang="en-US" sz="1200" u="sng" dirty="0"/>
              <a:t> </a:t>
            </a:r>
          </a:p>
          <a:p>
            <a:pPr>
              <a:buFont typeface="Arial" panose="020B0604020202020204" pitchFamily="34" charset="0"/>
              <a:buChar char="•"/>
            </a:pPr>
            <a:endParaRPr lang="en-US" sz="1600" dirty="0"/>
          </a:p>
          <a:p>
            <a:pPr>
              <a:buFont typeface="Arial" panose="020B0604020202020204" pitchFamily="34" charset="0"/>
              <a:buChar char="•"/>
            </a:pPr>
            <a:r>
              <a:rPr lang="en-US" sz="1600" dirty="0"/>
              <a:t>Question 3:</a:t>
            </a:r>
            <a:r>
              <a:rPr lang="en-US" sz="1600" b="0" dirty="0"/>
              <a:t> Do you agree with our proposal to remove DFS requirements for indoor Wi-Fi up to 200mW from the 5725-5850 MHz band?  </a:t>
            </a:r>
          </a:p>
          <a:p>
            <a:pPr lvl="1">
              <a:buFont typeface="Arial" panose="020B0604020202020204" pitchFamily="34" charset="0"/>
              <a:buChar char="•"/>
            </a:pPr>
            <a:r>
              <a:rPr lang="en-US" sz="1600" b="0" dirty="0"/>
              <a:t>We would support.  What would we say about 200mW? </a:t>
            </a:r>
          </a:p>
          <a:p>
            <a:pPr lvl="1">
              <a:buFont typeface="Arial" panose="020B0604020202020204" pitchFamily="34" charset="0"/>
              <a:buChar char="•"/>
            </a:pPr>
            <a:r>
              <a:rPr lang="en-US" sz="1200" dirty="0"/>
              <a:t> </a:t>
            </a:r>
          </a:p>
          <a:p>
            <a:pPr lvl="1">
              <a:buFont typeface="Arial" panose="020B0604020202020204" pitchFamily="34" charset="0"/>
              <a:buChar char="•"/>
            </a:pPr>
            <a:r>
              <a:rPr lang="en-US" sz="1200" dirty="0"/>
              <a:t> </a:t>
            </a:r>
          </a:p>
          <a:p>
            <a:pPr lvl="1">
              <a:buFont typeface="Arial" panose="020B0604020202020204" pitchFamily="34" charset="0"/>
              <a:buChar char="•"/>
            </a:pPr>
            <a:endParaRPr lang="en-US" sz="1200" dirty="0"/>
          </a:p>
          <a:p>
            <a:pPr>
              <a:buFont typeface="Arial" panose="020B0604020202020204" pitchFamily="34" charset="0"/>
              <a:buChar char="•"/>
            </a:pPr>
            <a:r>
              <a:rPr lang="en-US" sz="1600" dirty="0"/>
              <a:t>Question 4: </a:t>
            </a:r>
            <a:r>
              <a:rPr lang="en-US" sz="1600" b="0" dirty="0"/>
              <a:t>Do you have any comments on other options that may be available for Wi-Fi and RLANs within the 5 GHz band? 	</a:t>
            </a:r>
            <a:r>
              <a:rPr lang="en-US" sz="1600" b="0" u="sng" dirty="0"/>
              <a:t>(depends on contributions) </a:t>
            </a:r>
          </a:p>
          <a:p>
            <a:pPr lvl="1">
              <a:buFont typeface="Arial" panose="020B0604020202020204" pitchFamily="34" charset="0"/>
              <a:buChar char="•"/>
            </a:pPr>
            <a:r>
              <a:rPr lang="en-US" sz="1200" u="sng" dirty="0"/>
              <a:t> </a:t>
            </a:r>
          </a:p>
          <a:p>
            <a:pPr lvl="1">
              <a:buFont typeface="Arial" panose="020B0604020202020204" pitchFamily="34" charset="0"/>
              <a:buChar char="•"/>
            </a:pPr>
            <a:r>
              <a:rPr lang="en-US" sz="1200" b="0" u="sng"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1457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a:t>
            </a:r>
            <a:endParaRPr lang="en-US" sz="1800" dirty="0">
              <a:solidFill>
                <a:srgbClr val="002060"/>
              </a:solidFill>
            </a:endParaRP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highlight>
                  <a:srgbClr val="C0C0C0"/>
                </a:highlight>
              </a:rPr>
              <a:t>Draft Timeline, with the NPRM published - 06Feb. </a:t>
            </a:r>
          </a:p>
          <a:p>
            <a:pPr marL="800100" lvl="1">
              <a:buFont typeface="Arial" panose="020B0604020202020204" pitchFamily="34" charset="0"/>
              <a:buChar char="•"/>
            </a:pPr>
            <a:r>
              <a:rPr lang="en-US" sz="1600" dirty="0">
                <a:solidFill>
                  <a:schemeClr val="tx1"/>
                </a:solidFill>
              </a:rPr>
              <a:t>30 days has </a:t>
            </a:r>
            <a:r>
              <a:rPr lang="en-US" sz="1600" b="1" dirty="0">
                <a:solidFill>
                  <a:schemeClr val="tx1"/>
                </a:solidFill>
              </a:rPr>
              <a:t>comments due Monday 09March.  </a:t>
            </a:r>
          </a:p>
          <a:p>
            <a:pPr marL="800100" lvl="1">
              <a:buFont typeface="Arial" panose="020B0604020202020204" pitchFamily="34" charset="0"/>
              <a:buChar char="•"/>
            </a:pPr>
            <a:r>
              <a:rPr lang="en-US" sz="1600" dirty="0">
                <a:solidFill>
                  <a:schemeClr val="tx1"/>
                </a:solidFill>
              </a:rPr>
              <a:t>For 10-day LMSC ballot:   .18 approves 27Feb,  </a:t>
            </a:r>
            <a:r>
              <a:rPr lang="en-US" sz="1600" dirty="0">
                <a:solidFill>
                  <a:srgbClr val="C00000"/>
                </a:solidFill>
              </a:rPr>
              <a:t>with no pad, very risky. </a:t>
            </a:r>
          </a:p>
          <a:p>
            <a:pPr marL="1200150" lvl="2">
              <a:buFont typeface="Arial" panose="020B0604020202020204" pitchFamily="34" charset="0"/>
              <a:buChar char="•"/>
            </a:pPr>
            <a:r>
              <a:rPr lang="en-US" sz="1600" dirty="0">
                <a:solidFill>
                  <a:schemeClr val="tx1"/>
                </a:solidFill>
              </a:rPr>
              <a:t>10 days,  27Feb to 08</a:t>
            </a:r>
            <a:r>
              <a:rPr lang="en-US" sz="1200" dirty="0">
                <a:solidFill>
                  <a:schemeClr val="tx1"/>
                </a:solidFill>
              </a:rPr>
              <a:t>(Sunday)</a:t>
            </a:r>
            <a:r>
              <a:rPr lang="en-US" sz="1600" dirty="0">
                <a:solidFill>
                  <a:schemeClr val="tx1"/>
                </a:solidFill>
              </a:rPr>
              <a:t>&gt;09</a:t>
            </a:r>
            <a:r>
              <a:rPr lang="en-US" sz="1200" dirty="0">
                <a:solidFill>
                  <a:schemeClr val="tx1"/>
                </a:solidFill>
              </a:rPr>
              <a:t>(rules)</a:t>
            </a:r>
            <a:r>
              <a:rPr lang="en-US" sz="1600" dirty="0">
                <a:solidFill>
                  <a:schemeClr val="tx1"/>
                </a:solidFill>
              </a:rPr>
              <a:t> March then upload late 09March</a:t>
            </a:r>
          </a:p>
          <a:p>
            <a:pPr marL="800100" lvl="1">
              <a:buFont typeface="Arial" panose="020B0604020202020204" pitchFamily="34" charset="0"/>
              <a:buChar char="•"/>
            </a:pPr>
            <a:r>
              <a:rPr lang="en-US" sz="1600" dirty="0">
                <a:solidFill>
                  <a:schemeClr val="tx1"/>
                </a:solidFill>
              </a:rPr>
              <a:t>We would request 10 day with early close and prep the LMSC ahead of time, to try to mitigate the risk.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–06feb</a:t>
            </a:r>
            <a:endParaRPr lang="en-US" sz="2400" dirty="0">
              <a:highlight>
                <a:srgbClr val="C0C0C0"/>
              </a:highlight>
            </a:endParaRPr>
          </a:p>
        </p:txBody>
      </p:sp>
      <p:sp>
        <p:nvSpPr>
          <p:cNvPr id="3" name="Content Placeholder 2"/>
          <p:cNvSpPr>
            <a:spLocks noGrp="1"/>
          </p:cNvSpPr>
          <p:nvPr>
            <p:ph idx="1"/>
          </p:nvPr>
        </p:nvSpPr>
        <p:spPr>
          <a:xfrm>
            <a:off x="685800" y="1156868"/>
            <a:ext cx="8229600" cy="5318546"/>
          </a:xfrm>
        </p:spPr>
        <p:txBody>
          <a:bodyPr/>
          <a:lstStyle/>
          <a:p>
            <a:pPr>
              <a:buFont typeface="Arial" panose="020B0604020202020204" pitchFamily="34" charset="0"/>
              <a:buChar char="•"/>
            </a:pPr>
            <a:r>
              <a:rPr lang="en-US" sz="1800" b="0" dirty="0"/>
              <a:t>The NPRM was published today;  </a:t>
            </a:r>
          </a:p>
          <a:p>
            <a:pPr>
              <a:spcBef>
                <a:spcPts val="0"/>
              </a:spcBef>
              <a:buFont typeface="Arial" panose="020B0604020202020204" pitchFamily="34" charset="0"/>
              <a:buChar char="•"/>
            </a:pPr>
            <a:r>
              <a:rPr lang="en-US" sz="2000" dirty="0"/>
              <a:t>Proposed Rule; 	Use of the 5.850-5.925 GHz Band; 	</a:t>
            </a:r>
          </a:p>
          <a:p>
            <a:pPr>
              <a:spcBef>
                <a:spcPts val="0"/>
              </a:spcBef>
              <a:buFont typeface="Arial" panose="020B0604020202020204" pitchFamily="34" charset="0"/>
              <a:buChar char="•"/>
            </a:pPr>
            <a:r>
              <a:rPr lang="en-US" sz="2000" dirty="0"/>
              <a:t>FR Document: </a:t>
            </a:r>
            <a:r>
              <a:rPr lang="en-US" sz="2000" u="sng" dirty="0">
                <a:hlinkClick r:id="rId3"/>
              </a:rPr>
              <a:t>2020-02086</a:t>
            </a:r>
            <a:r>
              <a:rPr lang="en-US" sz="2000" dirty="0"/>
              <a:t> ; Citation: 85 FR 6841 </a:t>
            </a:r>
          </a:p>
          <a:p>
            <a:pPr>
              <a:spcBef>
                <a:spcPts val="0"/>
              </a:spcBef>
              <a:buFont typeface="Arial" panose="020B0604020202020204" pitchFamily="34" charset="0"/>
              <a:buChar char="•"/>
            </a:pPr>
            <a:r>
              <a:rPr lang="en-US" sz="2000" b="0" u="sng" dirty="0">
                <a:hlinkClick r:id="rId4"/>
              </a:rPr>
              <a:t>PDF</a:t>
            </a:r>
            <a:r>
              <a:rPr lang="en-US" sz="2000" dirty="0"/>
              <a:t> Pages 6841-6856 </a:t>
            </a:r>
            <a:r>
              <a:rPr lang="en-US" sz="2000" i="1" dirty="0"/>
              <a:t>(16 pages);	</a:t>
            </a:r>
            <a:r>
              <a:rPr lang="en-US" sz="2000" b="0" u="sng" dirty="0">
                <a:hlinkClick r:id="rId5"/>
              </a:rPr>
              <a:t>Permalink</a:t>
            </a:r>
            <a:r>
              <a:rPr lang="en-US" sz="2000" dirty="0"/>
              <a:t> </a:t>
            </a:r>
          </a:p>
          <a:p>
            <a:pPr>
              <a:spcBef>
                <a:spcPts val="0"/>
              </a:spcBef>
              <a:buFont typeface="Arial" panose="020B0604020202020204" pitchFamily="34" charset="0"/>
              <a:buChar char="•"/>
            </a:pPr>
            <a:r>
              <a:rPr lang="en-US" sz="1400" b="0" dirty="0"/>
              <a:t>Abstract: In this document, the Commission's proposal to amend its rules for the 5.850-5.925 GHz (5.9 GHz) band. The proposal would permit unlicensed devices to operate in the lower 45-megahertz portion of the band at 5.850-5.895 GHz under part 15 of the Commission's rules. It would also permit Intelligent Transportation System (ITS) operations in the upper 30-megahertz portion of the band at 5.895-5.925 GHz under parts 90 and 95 of the Commission's rules. ITS operations would consist of Cellular... </a:t>
            </a:r>
          </a:p>
          <a:p>
            <a:pPr>
              <a:spcBef>
                <a:spcPts val="0"/>
              </a:spcBef>
              <a:buFont typeface="Arial" panose="020B0604020202020204" pitchFamily="34" charset="0"/>
              <a:buChar char="•"/>
            </a:pPr>
            <a:r>
              <a:rPr lang="en-US" sz="1800" b="0" dirty="0"/>
              <a:t>Comments are due on or before March 9, 2020 </a:t>
            </a:r>
          </a:p>
          <a:p>
            <a:pPr lvl="1">
              <a:spcBef>
                <a:spcPts val="0"/>
              </a:spcBef>
              <a:buFont typeface="Arial" panose="020B0604020202020204" pitchFamily="34" charset="0"/>
              <a:buChar char="•"/>
            </a:pPr>
            <a:r>
              <a:rPr lang="en-US" sz="1600" b="0" dirty="0"/>
              <a:t>and reply comments are due on or before April 6, 2020.</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Per the plan, at this time we would move comments to .18.   </a:t>
            </a:r>
            <a:endParaRPr lang="en-US" sz="1800" b="0" dirty="0">
              <a:solidFill>
                <a:schemeClr val="tx1"/>
              </a:solidFill>
            </a:endParaRPr>
          </a:p>
          <a:p>
            <a:pPr>
              <a:buFont typeface="Arial" panose="020B0604020202020204" pitchFamily="34" charset="0"/>
              <a:buChar char="•"/>
            </a:pPr>
            <a:r>
              <a:rPr lang="en-US" sz="1800" b="0" dirty="0">
                <a:solidFill>
                  <a:schemeClr val="tx1"/>
                </a:solidFill>
              </a:rPr>
              <a:t>With that will discuss how to go through the comments</a:t>
            </a:r>
          </a:p>
          <a:p>
            <a:pPr lvl="1">
              <a:buFont typeface="Arial" panose="020B0604020202020204" pitchFamily="34" charset="0"/>
              <a:buChar char="•"/>
            </a:pPr>
            <a:r>
              <a:rPr lang="en-US" sz="1600" b="0" dirty="0"/>
              <a:t>Review/remind decision at Wireless Interim in SNA: </a:t>
            </a:r>
          </a:p>
          <a:p>
            <a:pPr lvl="1">
              <a:buFont typeface="Arial" panose="020B0604020202020204" pitchFamily="34" charset="0"/>
              <a:buChar char="•"/>
            </a:pPr>
            <a:r>
              <a:rPr lang="en-US" sz="1600" dirty="0">
                <a:solidFill>
                  <a:schemeClr val="tx1"/>
                </a:solidFill>
              </a:rPr>
              <a:t>Focus on what we can agree on,  pass on what we don’t have agreement on. </a:t>
            </a:r>
          </a:p>
          <a:p>
            <a:pPr lvl="1">
              <a:buFont typeface="Arial" panose="020B0604020202020204" pitchFamily="34" charset="0"/>
              <a:buChar char="•"/>
            </a:pPr>
            <a:r>
              <a:rPr lang="en-US" sz="1600" dirty="0">
                <a:solidFill>
                  <a:schemeClr val="tx1"/>
                </a:solidFill>
              </a:rPr>
              <a:t>M</a:t>
            </a:r>
            <a:r>
              <a:rPr lang="en-US" sz="1600" dirty="0"/>
              <a:t>aybe review what areas in the current draft we should focus on and get agreement, in case time runs short (prioritize the sections to focus on…) .   An opinion from the chair. </a:t>
            </a:r>
            <a:r>
              <a:rPr lang="en-US" sz="1600" dirty="0">
                <a:solidFill>
                  <a:schemeClr val="tx1"/>
                </a:solidFill>
              </a:rPr>
              <a:t> </a:t>
            </a:r>
          </a:p>
          <a:p>
            <a:pPr marL="57150" indent="0">
              <a:spcBef>
                <a:spcPts val="0"/>
              </a:spcBef>
            </a:pPr>
            <a:endParaRPr lang="en-US" sz="1600" b="0" dirty="0"/>
          </a:p>
          <a:p>
            <a:pPr>
              <a:buFont typeface="Arial" panose="020B0604020202020204" pitchFamily="34" charset="0"/>
              <a:buChar char="•"/>
            </a:pPr>
            <a:endParaRPr lang="en-US" sz="1600" b="0" dirty="0"/>
          </a:p>
          <a:p>
            <a:pPr marL="0" indent="0"/>
            <a:endParaRPr lang="en-US" sz="16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273584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_</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r>
              <a:rPr lang="en-US" sz="1800" b="0" dirty="0">
                <a:solidFill>
                  <a:schemeClr val="tx1"/>
                </a:solidFill>
              </a:rPr>
              <a:t> </a:t>
            </a: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endParaRPr lang="en-US" sz="1800" b="0" dirty="0">
              <a:solidFill>
                <a:schemeClr val="tx1"/>
              </a:solidFill>
            </a:endParaRPr>
          </a:p>
          <a:p>
            <a:pPr marL="400050">
              <a:spcBef>
                <a:spcPts val="0"/>
              </a:spcBef>
              <a:buFont typeface="Arial" panose="020B0604020202020204" pitchFamily="34" charset="0"/>
              <a:buChar char="•"/>
            </a:pPr>
            <a:r>
              <a:rPr lang="en-US" sz="1800" b="0" dirty="0">
                <a:solidFill>
                  <a:schemeClr val="tx1"/>
                </a:solidFill>
              </a:rPr>
              <a:t>Do we set up some ad hoc calls over the next 3 weeks?  </a:t>
            </a:r>
          </a:p>
          <a:p>
            <a:pPr marL="800100" lvl="1">
              <a:spcBef>
                <a:spcPts val="0"/>
              </a:spcBef>
              <a:buFont typeface="Arial" panose="020B0604020202020204" pitchFamily="34" charset="0"/>
              <a:buChar char="•"/>
            </a:pPr>
            <a:r>
              <a:rPr lang="en-US" sz="1800" dirty="0">
                <a:solidFill>
                  <a:schemeClr val="tx1"/>
                </a:solidFill>
              </a:rPr>
              <a:t>A TAG can call an ad hoc w/ 5-day notice, could have an ad hoc next Tuesday. </a:t>
            </a:r>
          </a:p>
          <a:p>
            <a:pPr marL="800100" lvl="1">
              <a:spcBef>
                <a:spcPts val="0"/>
              </a:spcBef>
              <a:buFont typeface="Arial" panose="020B0604020202020204" pitchFamily="34" charset="0"/>
              <a:buChar char="•"/>
            </a:pPr>
            <a:r>
              <a:rPr lang="en-US" sz="1800" b="0" dirty="0">
                <a:solidFill>
                  <a:schemeClr val="tx1"/>
                </a:solidFill>
              </a:rPr>
              <a:t>What about over the next </a:t>
            </a:r>
            <a:r>
              <a:rPr lang="en-US" sz="1800" dirty="0">
                <a:solidFill>
                  <a:schemeClr val="tx1"/>
                </a:solidFill>
              </a:rPr>
              <a:t>few weeks? </a:t>
            </a:r>
          </a:p>
          <a:p>
            <a:pPr marL="800100" lvl="1">
              <a:spcBef>
                <a:spcPts val="0"/>
              </a:spcBef>
              <a:buFont typeface="Arial" panose="020B0604020202020204" pitchFamily="34" charset="0"/>
              <a:buChar char="•"/>
            </a:pPr>
            <a:r>
              <a:rPr lang="en-US" sz="1600" b="0" dirty="0">
                <a:solidFill>
                  <a:schemeClr val="tx1"/>
                </a:solidFill>
              </a:rPr>
              <a:t> </a:t>
            </a:r>
          </a:p>
          <a:p>
            <a:pPr marL="800100" lvl="1">
              <a:spcBef>
                <a:spcPts val="0"/>
              </a:spcBef>
              <a:buFont typeface="Arial" panose="020B0604020202020204" pitchFamily="34" charset="0"/>
              <a:buChar char="•"/>
            </a:pPr>
            <a:r>
              <a:rPr lang="en-US" sz="1600" dirty="0">
                <a:solidFill>
                  <a:schemeClr val="tx1"/>
                </a:solidFill>
              </a:rPr>
              <a:t> </a:t>
            </a:r>
          </a:p>
          <a:p>
            <a:pPr marL="800100" lvl="1">
              <a:spcBef>
                <a:spcPts val="0"/>
              </a:spcBef>
              <a:buFont typeface="Arial" panose="020B0604020202020204" pitchFamily="34" charset="0"/>
              <a:buChar char="•"/>
            </a:pPr>
            <a:r>
              <a:rPr lang="en-US" sz="1600" b="0" dirty="0">
                <a:solidFill>
                  <a:schemeClr val="tx1"/>
                </a:solidFill>
              </a:rPr>
              <a:t> </a:t>
            </a:r>
          </a:p>
          <a:p>
            <a:pPr marL="400050">
              <a:spcBef>
                <a:spcPts val="0"/>
              </a:spcBef>
              <a:buFont typeface="Arial" panose="020B0604020202020204" pitchFamily="34" charset="0"/>
              <a:buChar char="•"/>
            </a:pPr>
            <a:endParaRPr lang="en-US" sz="1800" b="0" dirty="0"/>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140773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plans for comments</a:t>
            </a:r>
            <a:r>
              <a:rPr lang="en-US" sz="1200" dirty="0"/>
              <a:t>- </a:t>
            </a:r>
            <a:r>
              <a:rPr lang="en-US" sz="1200" dirty="0">
                <a:solidFill>
                  <a:schemeClr val="tx1"/>
                </a:solidFill>
                <a:highlight>
                  <a:srgbClr val="C0C0C0"/>
                </a:highlight>
              </a:rPr>
              <a:t>history 30jan</a:t>
            </a:r>
            <a:endParaRPr lang="en-US" sz="2400" dirty="0">
              <a:solidFill>
                <a:schemeClr val="tx1"/>
              </a:solidFill>
              <a:highlight>
                <a:srgbClr val="C0C0C0"/>
              </a:highlight>
            </a:endParaRPr>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t>Several have asked what is plan moving forward, for the comments; current plan:  </a:t>
            </a:r>
          </a:p>
          <a:p>
            <a:pPr lvl="1">
              <a:buFont typeface="Arial" panose="020B0604020202020204" pitchFamily="34" charset="0"/>
              <a:buChar char="•"/>
            </a:pPr>
            <a:r>
              <a:rPr lang="en-US" sz="1600" b="0" dirty="0"/>
              <a:t>At this time, will keep working draft as a .11bd document.</a:t>
            </a:r>
          </a:p>
          <a:p>
            <a:pPr lvl="1">
              <a:buFont typeface="Arial" panose="020B0604020202020204" pitchFamily="34" charset="0"/>
              <a:buChar char="•"/>
            </a:pPr>
            <a:r>
              <a:rPr lang="en-US" sz="1600" b="1" dirty="0"/>
              <a:t>Request continues to be needing input from everyone, regardless of  your  WG, interest, technology, etc.  </a:t>
            </a:r>
          </a:p>
          <a:p>
            <a:pPr lvl="2">
              <a:buFont typeface="Arial" panose="020B0604020202020204" pitchFamily="34" charset="0"/>
              <a:buChar char="•"/>
            </a:pPr>
            <a:r>
              <a:rPr lang="en-US" sz="1600" b="1" dirty="0"/>
              <a:t>(remember, comments will be from IEEE 802/IEEE 802.11 as a whole).  </a:t>
            </a:r>
          </a:p>
          <a:p>
            <a:pPr lvl="1">
              <a:buFont typeface="Arial" panose="020B0604020202020204" pitchFamily="34" charset="0"/>
              <a:buChar char="•"/>
            </a:pPr>
            <a:r>
              <a:rPr lang="en-US" sz="1600" b="0" dirty="0"/>
              <a:t>Updates will </a:t>
            </a:r>
            <a:r>
              <a:rPr lang="en-US" sz="1600" dirty="0"/>
              <a:t>now be</a:t>
            </a:r>
            <a:r>
              <a:rPr lang="en-US" sz="1600" b="0" dirty="0"/>
              <a:t> </a:t>
            </a:r>
            <a:r>
              <a:rPr lang="en-US" sz="1600" b="0" dirty="0" err="1"/>
              <a:t>cc:’d</a:t>
            </a:r>
            <a:r>
              <a:rPr lang="en-US" sz="1600" b="0" dirty="0"/>
              <a:t> to the .18 reflector / </a:t>
            </a:r>
            <a:r>
              <a:rPr lang="en-US" sz="1600" b="0" dirty="0" err="1"/>
              <a:t>listserver</a:t>
            </a:r>
            <a:endParaRPr lang="en-US" sz="1600" b="0" dirty="0"/>
          </a:p>
          <a:p>
            <a:pPr lvl="1">
              <a:buFont typeface="Arial" panose="020B0604020202020204" pitchFamily="34" charset="0"/>
              <a:buChar char="•"/>
            </a:pPr>
            <a:r>
              <a:rPr lang="en-US" sz="1600" b="0" dirty="0"/>
              <a:t>Will continue to review/provide feedback on .18 calls.  And .11bd is having calls also. </a:t>
            </a:r>
          </a:p>
          <a:p>
            <a:pPr lvl="2">
              <a:buFont typeface="Arial" panose="020B0604020202020204" pitchFamily="34" charset="0"/>
              <a:buChar char="•"/>
            </a:pPr>
            <a:r>
              <a:rPr lang="en-US" sz="1400" dirty="0"/>
              <a:t>Note: </a:t>
            </a:r>
            <a:r>
              <a:rPr lang="en-US" sz="1400" b="0" dirty="0"/>
              <a:t>.18 can do 5-day notice ad </a:t>
            </a:r>
            <a:r>
              <a:rPr lang="en-US" sz="1400" b="0" dirty="0" err="1"/>
              <a:t>hocs</a:t>
            </a:r>
            <a:r>
              <a:rPr lang="en-US" sz="1400" dirty="0"/>
              <a:t> if needed.</a:t>
            </a:r>
            <a:r>
              <a:rPr lang="en-US" sz="1400" b="0" dirty="0"/>
              <a:t> </a:t>
            </a:r>
            <a:endParaRPr lang="en-US" sz="1000" b="0" dirty="0"/>
          </a:p>
          <a:p>
            <a:pPr lvl="1">
              <a:buFont typeface="Arial" panose="020B0604020202020204" pitchFamily="34" charset="0"/>
              <a:buChar char="•"/>
            </a:pPr>
            <a:r>
              <a:rPr lang="en-US" sz="1600" b="1" dirty="0"/>
              <a:t>Trigger has been to move comments to .18, when NPRM is published in the Federal Register, or conditions/status indicates it makes sense to move to .18. </a:t>
            </a:r>
            <a:r>
              <a:rPr lang="en-US" sz="1400" b="1" dirty="0"/>
              <a:t>(somewhat dynamic.)</a:t>
            </a:r>
            <a:r>
              <a:rPr lang="en-US" sz="1600" b="1" dirty="0"/>
              <a:t> </a:t>
            </a:r>
          </a:p>
          <a:p>
            <a:pPr lvl="2">
              <a:buFont typeface="Arial" panose="020B0604020202020204" pitchFamily="34" charset="0"/>
              <a:buChar char="•"/>
            </a:pPr>
            <a:r>
              <a:rPr lang="en-US" sz="1600" b="0" dirty="0">
                <a:solidFill>
                  <a:srgbClr val="993300"/>
                </a:solidFill>
              </a:rPr>
              <a:t>We need to be very careful, with 30-days once published, we will only have about  2 weeks to fully finalize. </a:t>
            </a:r>
          </a:p>
          <a:p>
            <a:pPr lvl="2">
              <a:buFont typeface="Arial" panose="020B0604020202020204" pitchFamily="34" charset="0"/>
              <a:buChar char="•"/>
            </a:pPr>
            <a:r>
              <a:rPr lang="en-US" sz="1600" b="0" dirty="0"/>
              <a:t>Then comments will finalize out of .18 and send to LMSC/EC ballot, and then to FCC.</a:t>
            </a:r>
          </a:p>
          <a:p>
            <a:pPr lvl="1">
              <a:buFont typeface="Arial" panose="020B0604020202020204" pitchFamily="34" charset="0"/>
              <a:buChar char="•"/>
            </a:pPr>
            <a:r>
              <a:rPr lang="en-US" sz="1600" b="0" dirty="0"/>
              <a:t>Some rumors are the publication maybe delayed, though </a:t>
            </a:r>
            <a:r>
              <a:rPr lang="en-US" sz="1600" dirty="0"/>
              <a:t>not sure how accurate that is.</a:t>
            </a:r>
            <a:endParaRPr lang="en-US" sz="1600" b="0" dirty="0"/>
          </a:p>
          <a:p>
            <a:pPr lvl="1">
              <a:buFont typeface="Arial" panose="020B0604020202020204" pitchFamily="34" charset="0"/>
              <a:buChar char="•"/>
            </a:pPr>
            <a:r>
              <a:rPr lang="en-US" sz="1600" dirty="0"/>
              <a:t>As anything we may reset this plan if circumstances warrant, e.g. if we get into the March f2f and how to handle it then.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834783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30jan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spcBef>
                <a:spcPts val="0"/>
              </a:spcBef>
              <a:buFont typeface="Arial" panose="020B0604020202020204" pitchFamily="34" charset="0"/>
              <a:buChar char="•"/>
            </a:pPr>
            <a:r>
              <a:rPr lang="en-US" sz="1800" b="0" dirty="0">
                <a:solidFill>
                  <a:schemeClr val="tx1"/>
                </a:solidFill>
              </a:rPr>
              <a:t>Will review latest updates to the working draft comments (from 802.11bd) </a:t>
            </a:r>
          </a:p>
          <a:p>
            <a:pPr marL="400050">
              <a:spcBef>
                <a:spcPts val="0"/>
              </a:spcBef>
              <a:buFont typeface="Arial" panose="020B0604020202020204" pitchFamily="34" charset="0"/>
              <a:buChar char="•"/>
            </a:pPr>
            <a:r>
              <a:rPr lang="en-US" sz="1800" b="0" dirty="0">
                <a:solidFill>
                  <a:schemeClr val="tx1"/>
                </a:solidFill>
                <a:hlinkClick r:id="rId3"/>
              </a:rPr>
              <a:t>https://mentor.ieee.org/802.11/dcn/20/11-20-0104</a:t>
            </a:r>
            <a:r>
              <a:rPr lang="en-US" sz="1800" b="0" dirty="0">
                <a:solidFill>
                  <a:schemeClr val="tx1"/>
                </a:solidFill>
              </a:rPr>
              <a:t>     Latest revision was r10, though r11 come out during the meeting. </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At the end of the call we quickly looked at marked up section 1.2 on interoperability and coexistence. </a:t>
            </a:r>
          </a:p>
          <a:p>
            <a:pPr lvl="1">
              <a:buFont typeface="Arial" panose="020B0604020202020204" pitchFamily="34" charset="0"/>
              <a:buChar char="•"/>
            </a:pPr>
            <a:r>
              <a:rPr lang="en-US" sz="1800" b="0" dirty="0"/>
              <a:t>There were several inputs that it needs to be worked on, not all were in agreement. </a:t>
            </a:r>
          </a:p>
          <a:p>
            <a:pPr lvl="1">
              <a:buFont typeface="Arial" panose="020B0604020202020204" pitchFamily="34" charset="0"/>
              <a:buChar char="•"/>
            </a:pPr>
            <a:r>
              <a:rPr lang="en-US" sz="1800" dirty="0"/>
              <a:t>Chair asked for folks with input to send in some contributions so this can be worked. </a:t>
            </a:r>
            <a:endParaRPr lang="en-US" sz="1800" b="0" dirty="0"/>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marL="0" indent="0"/>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171761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a:t>
            </a:r>
            <a:r>
              <a:rPr lang="en-US" sz="1200" dirty="0">
                <a:highlight>
                  <a:srgbClr val="C0C0C0"/>
                </a:highlight>
              </a:rPr>
              <a:t>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a:buFont typeface="Arial" panose="020B0604020202020204" pitchFamily="34" charset="0"/>
              <a:buChar char="•"/>
            </a:pPr>
            <a:endParaRPr lang="en-US" sz="1600" b="0" dirty="0">
              <a:solidFill>
                <a:schemeClr val="tx1"/>
              </a:solidFill>
            </a:endParaRPr>
          </a:p>
          <a:p>
            <a:pPr>
              <a:buFont typeface="Arial" panose="020B0604020202020204" pitchFamily="34" charset="0"/>
              <a:buChar char="•"/>
            </a:pPr>
            <a:r>
              <a:rPr lang="en-US" sz="1800" b="0" dirty="0">
                <a:solidFill>
                  <a:schemeClr val="tx1"/>
                </a:solidFill>
              </a:rPr>
              <a:t>Latest revision is Rev09 </a:t>
            </a:r>
          </a:p>
          <a:p>
            <a:pPr>
              <a:buFont typeface="Arial" panose="020B0604020202020204" pitchFamily="34" charset="0"/>
              <a:buChar char="•"/>
            </a:pPr>
            <a:r>
              <a:rPr lang="en-US" sz="1800" b="0" dirty="0">
                <a:solidFill>
                  <a:schemeClr val="tx1"/>
                </a:solidFill>
              </a:rPr>
              <a:t>Reviewed section 3.1 that talks to the full 75 </a:t>
            </a:r>
            <a:r>
              <a:rPr lang="en-US" sz="1800" b="0" dirty="0" err="1">
                <a:solidFill>
                  <a:schemeClr val="tx1"/>
                </a:solidFill>
              </a:rPr>
              <a:t>MHz.</a:t>
            </a:r>
            <a:endParaRPr lang="en-US" sz="1800" b="0" dirty="0">
              <a:solidFill>
                <a:schemeClr val="tx1"/>
              </a:solidFill>
            </a:endParaRPr>
          </a:p>
          <a:p>
            <a:pPr lvl="1">
              <a:buFont typeface="Arial" panose="020B0604020202020204" pitchFamily="34" charset="0"/>
              <a:buChar char="•"/>
            </a:pPr>
            <a:r>
              <a:rPr lang="en-US" sz="1800" b="0" dirty="0">
                <a:solidFill>
                  <a:schemeClr val="tx1"/>
                </a:solidFill>
              </a:rPr>
              <a:t>Much discussion on how to approach the full 75 </a:t>
            </a:r>
            <a:r>
              <a:rPr lang="en-US" sz="1800" b="0" dirty="0" err="1">
                <a:solidFill>
                  <a:schemeClr val="tx1"/>
                </a:solidFill>
              </a:rPr>
              <a:t>MHz.</a:t>
            </a:r>
            <a:r>
              <a:rPr lang="en-US" sz="1800" b="0" dirty="0">
                <a:solidFill>
                  <a:schemeClr val="tx1"/>
                </a:solidFill>
              </a:rPr>
              <a:t> </a:t>
            </a:r>
          </a:p>
          <a:p>
            <a:pPr lvl="1">
              <a:buFont typeface="Arial" panose="020B0604020202020204" pitchFamily="34" charset="0"/>
              <a:buChar char="•"/>
            </a:pPr>
            <a:r>
              <a:rPr lang="en-US" sz="1800" dirty="0">
                <a:solidFill>
                  <a:schemeClr val="tx1"/>
                </a:solidFill>
              </a:rPr>
              <a:t>Last week at the wireless interim, it was decided to be s</a:t>
            </a:r>
            <a:r>
              <a:rPr lang="en-US" sz="1800" b="0" dirty="0">
                <a:solidFill>
                  <a:schemeClr val="tx1"/>
                </a:solidFill>
              </a:rPr>
              <a:t>ilent </a:t>
            </a:r>
            <a:r>
              <a:rPr lang="en-US" sz="1800" dirty="0">
                <a:solidFill>
                  <a:schemeClr val="tx1"/>
                </a:solidFill>
              </a:rPr>
              <a:t>on the partitioning of the 75 MHz and focus on areas that there is agreement on. </a:t>
            </a:r>
          </a:p>
          <a:p>
            <a:pPr lvl="1">
              <a:buFont typeface="Arial" panose="020B0604020202020204" pitchFamily="34" charset="0"/>
              <a:buChar char="•"/>
            </a:pPr>
            <a:r>
              <a:rPr lang="en-US" sz="1800" b="0" dirty="0">
                <a:solidFill>
                  <a:schemeClr val="tx1"/>
                </a:solidFill>
              </a:rPr>
              <a:t>It was noted any new technology has issues, and we could push IEEE 802 (as a whole) works here.   </a:t>
            </a:r>
          </a:p>
          <a:p>
            <a:pPr lvl="1">
              <a:buFont typeface="Arial" panose="020B0604020202020204" pitchFamily="34" charset="0"/>
              <a:buChar char="•"/>
            </a:pPr>
            <a:r>
              <a:rPr lang="en-US" sz="1800" dirty="0">
                <a:solidFill>
                  <a:schemeClr val="tx1"/>
                </a:solidFill>
              </a:rPr>
              <a:t>E.g. c</a:t>
            </a:r>
            <a:r>
              <a:rPr lang="en-US" sz="1800" b="0" dirty="0">
                <a:solidFill>
                  <a:schemeClr val="tx1"/>
                </a:solidFill>
              </a:rPr>
              <a:t>an we stress the forward compatibility with IEEE stds.  This is included in part of the 4 points discussed on terminology at the wireless </a:t>
            </a:r>
            <a:r>
              <a:rPr lang="en-US" sz="1800" dirty="0">
                <a:solidFill>
                  <a:schemeClr val="tx1"/>
                </a:solidFill>
              </a:rPr>
              <a:t>i</a:t>
            </a:r>
            <a:r>
              <a:rPr lang="en-US" sz="1800" b="0" dirty="0">
                <a:solidFill>
                  <a:schemeClr val="tx1"/>
                </a:solidFill>
              </a:rPr>
              <a:t>nterim. </a:t>
            </a:r>
          </a:p>
          <a:p>
            <a:pPr marL="800100" lvl="1">
              <a:buFont typeface="Arial" panose="020B0604020202020204" pitchFamily="34" charset="0"/>
              <a:buChar char="•"/>
            </a:pPr>
            <a:r>
              <a:rPr lang="en-US" sz="1800" dirty="0">
                <a:solidFill>
                  <a:schemeClr val="tx1"/>
                </a:solidFill>
              </a:rPr>
              <a:t>Comment was made FCC actions are delaying the overall deployment, but do we want to go here?  We should focus on other points first.  </a:t>
            </a:r>
            <a:endParaRPr lang="en-US" sz="1800" b="0" dirty="0"/>
          </a:p>
          <a:p>
            <a:pPr>
              <a:buFont typeface="Arial" panose="020B0604020202020204" pitchFamily="34" charset="0"/>
              <a:buChar char="•"/>
            </a:pP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422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22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330"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331"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solidFill>
                  <a:schemeClr val="tx1"/>
                </a:solidFill>
              </a:rPr>
              <a:t>Will review latest updates to the working draft comments (from 802.11bd) </a:t>
            </a:r>
          </a:p>
          <a:p>
            <a:pPr marL="400050">
              <a:buFont typeface="Arial" panose="020B0604020202020204" pitchFamily="34" charset="0"/>
              <a:buChar char="•"/>
            </a:pPr>
            <a:r>
              <a:rPr lang="en-US" sz="1800" b="0" dirty="0">
                <a:solidFill>
                  <a:schemeClr val="tx1"/>
                </a:solidFill>
                <a:hlinkClick r:id="rId3"/>
              </a:rPr>
              <a:t>https://mentor.ieee.org/802.11/dcn/20/11-20-0104</a:t>
            </a:r>
            <a:endParaRPr lang="en-US" sz="1800" b="0" dirty="0">
              <a:solidFill>
                <a:schemeClr val="tx1"/>
              </a:solidFill>
            </a:endParaRP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Focus on what we can agree on,  pass on what we don’t have agreement on,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The areas to focus on: </a:t>
            </a:r>
          </a:p>
          <a:p>
            <a:pPr marL="800100" lvl="1">
              <a:buFont typeface="Arial" panose="020B0604020202020204" pitchFamily="34" charset="0"/>
              <a:buChar char="•"/>
            </a:pPr>
            <a:r>
              <a:rPr lang="en-US" sz="1800" b="0" dirty="0">
                <a:solidFill>
                  <a:schemeClr val="tx1"/>
                </a:solidFill>
              </a:rPr>
              <a:t>OOBE</a:t>
            </a:r>
          </a:p>
          <a:p>
            <a:pPr marL="800100" lvl="1">
              <a:buFont typeface="Arial" panose="020B0604020202020204" pitchFamily="34" charset="0"/>
              <a:buChar char="•"/>
            </a:pPr>
            <a:r>
              <a:rPr lang="en-US" sz="1800" b="0" dirty="0">
                <a:solidFill>
                  <a:schemeClr val="tx1"/>
                </a:solidFill>
              </a:rPr>
              <a:t>30MHz for ITS (includes safety, advocate DSRC…) </a:t>
            </a:r>
          </a:p>
          <a:p>
            <a:pPr marL="800100" lvl="1">
              <a:buFont typeface="Arial" panose="020B0604020202020204" pitchFamily="34" charset="0"/>
              <a:buChar char="•"/>
            </a:pPr>
            <a:r>
              <a:rPr lang="en-US" sz="1800" b="0" dirty="0">
                <a:solidFill>
                  <a:schemeClr val="tx1"/>
                </a:solidFill>
              </a:rPr>
              <a:t>Standards terminology, important to bring up and clarify.</a:t>
            </a:r>
          </a:p>
          <a:p>
            <a:pPr marL="800100" lvl="1">
              <a:buFont typeface="Arial" panose="020B0604020202020204" pitchFamily="34" charset="0"/>
              <a:buChar char="•"/>
            </a:pPr>
            <a:r>
              <a:rPr lang="en-US" sz="1800" b="0" dirty="0">
                <a:solidFill>
                  <a:schemeClr val="tx1"/>
                </a:solidFill>
              </a:rPr>
              <a:t>802.11-2016 is an open standard and meets government  rules</a:t>
            </a:r>
            <a:r>
              <a:rPr lang="en-US" sz="1800" dirty="0">
                <a:solidFill>
                  <a:schemeClr val="tx1"/>
                </a:solidFill>
              </a:rPr>
              <a:t> that </a:t>
            </a:r>
            <a:r>
              <a:rPr lang="en-US" sz="1800" b="0" dirty="0">
                <a:solidFill>
                  <a:schemeClr val="tx1"/>
                </a:solidFill>
              </a:rPr>
              <a:t>must be  a published stds.    (can request FCC later to update to latest published stds.)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5903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a:t>
            </a:r>
            <a:r>
              <a:rPr lang="en-US" sz="1200" dirty="0">
                <a:highlight>
                  <a:srgbClr val="C0C0C0"/>
                </a:highlight>
              </a:rPr>
              <a:t>– Thursday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Starting to look at 4 focus areas: </a:t>
            </a:r>
          </a:p>
          <a:p>
            <a:pPr marL="400050">
              <a:buFont typeface="Arial" panose="020B0604020202020204" pitchFamily="34" charset="0"/>
              <a:buChar char="•"/>
            </a:pPr>
            <a:r>
              <a:rPr lang="en-US" sz="1600" dirty="0">
                <a:solidFill>
                  <a:schemeClr val="tx1"/>
                </a:solidFill>
              </a:rPr>
              <a:t>OOBE</a:t>
            </a:r>
          </a:p>
          <a:p>
            <a:pPr marL="800100" lvl="1">
              <a:spcBef>
                <a:spcPts val="600"/>
              </a:spcBef>
              <a:buFont typeface="Arial" panose="020B0604020202020204" pitchFamily="34" charset="0"/>
              <a:buChar char="•"/>
            </a:pPr>
            <a:r>
              <a:rPr lang="en-US" sz="1400" dirty="0">
                <a:solidFill>
                  <a:schemeClr val="tx1"/>
                </a:solidFill>
              </a:rPr>
              <a:t>Text is being worked on, 1-2 weeks out.</a:t>
            </a:r>
          </a:p>
          <a:p>
            <a:pPr marL="800100" lvl="1">
              <a:spcBef>
                <a:spcPts val="600"/>
              </a:spcBef>
              <a:buFont typeface="Arial" panose="020B0604020202020204" pitchFamily="34" charset="0"/>
              <a:buChar char="•"/>
            </a:pPr>
            <a:r>
              <a:rPr lang="en-US" sz="1400" dirty="0">
                <a:solidFill>
                  <a:schemeClr val="tx1"/>
                </a:solidFill>
              </a:rPr>
              <a:t>Can we challenge the -27dB/MHz?   No question in NPRM is asking about that, however.</a:t>
            </a:r>
          </a:p>
          <a:p>
            <a:pPr marL="800100" lvl="1">
              <a:spcBef>
                <a:spcPts val="600"/>
              </a:spcBef>
              <a:buFont typeface="Arial" panose="020B0604020202020204" pitchFamily="34" charset="0"/>
              <a:buChar char="•"/>
            </a:pPr>
            <a:r>
              <a:rPr lang="en-US" sz="1400" dirty="0">
                <a:solidFill>
                  <a:schemeClr val="tx1"/>
                </a:solidFill>
              </a:rPr>
              <a:t>Needs more analysis. (studies by NTIA before)(in-car WIFI systems will wipe out the 30MHz).</a:t>
            </a:r>
          </a:p>
          <a:p>
            <a:pPr marL="800100" lvl="1">
              <a:spcBef>
                <a:spcPts val="600"/>
              </a:spcBef>
              <a:buFont typeface="Arial" panose="020B0604020202020204" pitchFamily="34" charset="0"/>
              <a:buChar char="•"/>
            </a:pPr>
            <a:r>
              <a:rPr lang="en-US" sz="1400" dirty="0">
                <a:solidFill>
                  <a:schemeClr val="tx1"/>
                </a:solidFill>
              </a:rPr>
              <a:t>With that unlicensed  can not interfere with licensed ITS.  </a:t>
            </a:r>
          </a:p>
          <a:p>
            <a:pPr marL="800100" lvl="1">
              <a:spcBef>
                <a:spcPts val="600"/>
              </a:spcBef>
              <a:buFont typeface="Arial" panose="020B0604020202020204" pitchFamily="34" charset="0"/>
              <a:buChar char="•"/>
            </a:pPr>
            <a:r>
              <a:rPr lang="en-US" sz="1400" dirty="0">
                <a:solidFill>
                  <a:schemeClr val="tx1"/>
                </a:solidFill>
              </a:rPr>
              <a:t>Could work on answer to NPRM on the same slope line from U-NII3?</a:t>
            </a:r>
          </a:p>
          <a:p>
            <a:pPr marL="400050">
              <a:buFont typeface="Arial" panose="020B0604020202020204" pitchFamily="34" charset="0"/>
              <a:buChar char="•"/>
            </a:pPr>
            <a:r>
              <a:rPr lang="en-US" sz="1600" dirty="0">
                <a:solidFill>
                  <a:schemeClr val="tx1"/>
                </a:solidFill>
              </a:rPr>
              <a:t>30MHz for ITS (includes safety, advocate DSRC…) </a:t>
            </a:r>
          </a:p>
          <a:p>
            <a:pPr marL="800100" lvl="1">
              <a:spcBef>
                <a:spcPts val="600"/>
              </a:spcBef>
              <a:buFont typeface="Arial" panose="020B0604020202020204" pitchFamily="34" charset="0"/>
              <a:buChar char="•"/>
            </a:pPr>
            <a:r>
              <a:rPr lang="en-US" sz="1400" dirty="0">
                <a:solidFill>
                  <a:schemeClr val="tx1"/>
                </a:solidFill>
              </a:rPr>
              <a:t>Can the 45 MHz un-licensed be used for some ITS applications?   Yes.  </a:t>
            </a:r>
          </a:p>
          <a:p>
            <a:pPr marL="800100" lvl="1">
              <a:spcBef>
                <a:spcPts val="600"/>
              </a:spcBef>
              <a:buFont typeface="Arial" panose="020B0604020202020204" pitchFamily="34" charset="0"/>
              <a:buChar char="•"/>
            </a:pPr>
            <a:r>
              <a:rPr lang="en-US" sz="1400" dirty="0">
                <a:solidFill>
                  <a:schemeClr val="tx1"/>
                </a:solidFill>
              </a:rPr>
              <a:t>There is text in the BD doc, will adjust per discussion today </a:t>
            </a:r>
          </a:p>
          <a:p>
            <a:pPr marL="400050">
              <a:buFont typeface="Arial" panose="020B0604020202020204" pitchFamily="34" charset="0"/>
              <a:buChar char="•"/>
            </a:pPr>
            <a:r>
              <a:rPr lang="en-US" sz="1600" dirty="0">
                <a:solidFill>
                  <a:schemeClr val="tx1"/>
                </a:solidFill>
              </a:rPr>
              <a:t>Standards terminology</a:t>
            </a:r>
          </a:p>
          <a:p>
            <a:pPr marL="800100" lvl="1">
              <a:spcBef>
                <a:spcPts val="600"/>
              </a:spcBef>
              <a:buFont typeface="Arial" panose="020B0604020202020204" pitchFamily="34" charset="0"/>
              <a:buChar char="•"/>
            </a:pPr>
            <a:r>
              <a:rPr lang="en-US" sz="1400" dirty="0">
                <a:solidFill>
                  <a:schemeClr val="tx1"/>
                </a:solidFill>
              </a:rPr>
              <a:t>BD doc has this. </a:t>
            </a:r>
          </a:p>
          <a:p>
            <a:pPr marL="400050">
              <a:buFont typeface="Arial" panose="020B0604020202020204" pitchFamily="34" charset="0"/>
              <a:buChar char="•"/>
            </a:pPr>
            <a:r>
              <a:rPr lang="en-US" sz="1600" dirty="0">
                <a:solidFill>
                  <a:schemeClr val="tx1"/>
                </a:solidFill>
              </a:rPr>
              <a:t> 802.11-2016 is an open standard, and meets government  rules, must be  a published stds.    (could request FCC later to update to latest published stds.) </a:t>
            </a:r>
          </a:p>
          <a:p>
            <a:pPr marL="800100" lvl="1">
              <a:spcBef>
                <a:spcPts val="600"/>
              </a:spcBef>
              <a:buFont typeface="Arial" panose="020B0604020202020204" pitchFamily="34" charset="0"/>
              <a:buChar char="•"/>
            </a:pPr>
            <a:r>
              <a:rPr lang="en-US" sz="1400" dirty="0">
                <a:solidFill>
                  <a:schemeClr val="tx1"/>
                </a:solidFill>
              </a:rPr>
              <a:t>Actually maybe can reference 802.11-2020 depending on timing of when the R&amp;O does come out  </a:t>
            </a:r>
          </a:p>
          <a:p>
            <a:pPr marL="800100" lvl="1">
              <a:spcBef>
                <a:spcPts val="600"/>
              </a:spcBef>
              <a:buFont typeface="Arial" panose="020B0604020202020204" pitchFamily="34" charset="0"/>
              <a:buChar char="•"/>
            </a:pPr>
            <a:r>
              <a:rPr lang="en-US" sz="1400" dirty="0">
                <a:solidFill>
                  <a:schemeClr val="tx1"/>
                </a:solidFill>
              </a:rPr>
              <a:t>How can we bring up .11bd and .11ax technology that is coming, backward compatible? </a:t>
            </a:r>
          </a:p>
          <a:p>
            <a:pPr marL="800100" lvl="1">
              <a:spcBef>
                <a:spcPts val="600"/>
              </a:spcBef>
              <a:buFont typeface="Arial" panose="020B0604020202020204" pitchFamily="34" charset="0"/>
              <a:buChar char="•"/>
            </a:pPr>
            <a:r>
              <a:rPr lang="en-US" sz="1400" dirty="0">
                <a:solidFill>
                  <a:schemeClr val="tx1"/>
                </a:solidFill>
              </a:rPr>
              <a:t>Could do an ex </a:t>
            </a:r>
            <a:r>
              <a:rPr lang="en-US" sz="1400" dirty="0" err="1">
                <a:solidFill>
                  <a:schemeClr val="tx1"/>
                </a:solidFill>
              </a:rPr>
              <a:t>parte</a:t>
            </a:r>
            <a:r>
              <a:rPr lang="en-US" sz="1400" dirty="0">
                <a:solidFill>
                  <a:schemeClr val="tx1"/>
                </a:solidFill>
              </a:rPr>
              <a:t> later, though some feedback R&amp;O could likely come out before 2020 election, then timing won’t work well. </a:t>
            </a:r>
          </a:p>
          <a:p>
            <a:pPr marL="57150" indent="0"/>
            <a:endParaRPr lang="en-US" sz="18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534354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Tuesday </a:t>
            </a:r>
            <a:r>
              <a:rPr lang="en-US" sz="1200" dirty="0" err="1">
                <a:highlight>
                  <a:srgbClr val="C0C0C0"/>
                </a:highlight>
              </a:rPr>
              <a:t>sna</a:t>
            </a:r>
            <a:endParaRPr lang="en-US" sz="2400" dirty="0">
              <a:highlight>
                <a:srgbClr val="C0C0C0"/>
              </a:highlight>
            </a:endParaRPr>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b="0" dirty="0"/>
              <a:t>Based on last night’s discussion at the IEEE 802.11 </a:t>
            </a:r>
            <a:r>
              <a:rPr lang="en-US" sz="1800" b="0" dirty="0" err="1"/>
              <a:t>TGbd</a:t>
            </a:r>
            <a:r>
              <a:rPr lang="en-US" sz="1800" b="0" dirty="0"/>
              <a:t> meeting (EVE1), working draft comments has been updated and uploaded: “Draft </a:t>
            </a:r>
            <a:r>
              <a:rPr lang="en-US" sz="1800" b="0" dirty="0" err="1"/>
              <a:t>TGbd</a:t>
            </a:r>
            <a:r>
              <a:rPr lang="en-US" sz="1800" b="0" dirty="0"/>
              <a:t> Comments on FCC NPRM Docket 19-138” </a:t>
            </a:r>
            <a:r>
              <a:rPr lang="en-US" sz="1800" b="0" u="sng" dirty="0">
                <a:hlinkClick r:id="rId3"/>
              </a:rPr>
              <a:t>https://mentor.ieee.org/802.11/dcn/20/11-20-0104-01-00bd-draft-tgbd-comments-on-fcc-nprm-docket-19-138.docx</a:t>
            </a:r>
            <a:r>
              <a:rPr lang="en-US" sz="1800" b="0" dirty="0"/>
              <a:t>, </a:t>
            </a:r>
          </a:p>
          <a:p>
            <a:pPr marL="400050">
              <a:buFont typeface="Arial" panose="020B0604020202020204" pitchFamily="34" charset="0"/>
              <a:buChar char="•"/>
            </a:pPr>
            <a:r>
              <a:rPr lang="en-US" sz="1800" b="0" dirty="0">
                <a:solidFill>
                  <a:schemeClr val="tx1"/>
                </a:solidFill>
              </a:rPr>
              <a:t>Reviewed rev02 that was just posted. </a:t>
            </a:r>
          </a:p>
          <a:p>
            <a:pPr marL="400050">
              <a:buFont typeface="Arial" panose="020B0604020202020204" pitchFamily="34" charset="0"/>
              <a:buChar char="•"/>
            </a:pPr>
            <a:r>
              <a:rPr lang="en-US" sz="1800" b="0" dirty="0">
                <a:solidFill>
                  <a:schemeClr val="tx1"/>
                </a:solidFill>
              </a:rPr>
              <a:t>The base line of the working draft is from previous and approved IEEE 802 comments filed on previous dockets. </a:t>
            </a:r>
          </a:p>
          <a:p>
            <a:pPr marL="400050">
              <a:buFont typeface="Arial" panose="020B0604020202020204" pitchFamily="34" charset="0"/>
              <a:buChar char="•"/>
            </a:pPr>
            <a:r>
              <a:rPr lang="en-US" sz="1800" b="0" dirty="0">
                <a:solidFill>
                  <a:schemeClr val="tx1"/>
                </a:solidFill>
              </a:rPr>
              <a:t>With that we reviewed the marked-up changes and added notes to be considered. </a:t>
            </a:r>
          </a:p>
          <a:p>
            <a:pPr marL="400050">
              <a:buFont typeface="Arial" panose="020B0604020202020204" pitchFamily="34" charset="0"/>
              <a:buChar char="•"/>
            </a:pPr>
            <a:r>
              <a:rPr lang="en-US" sz="1800" b="0" dirty="0">
                <a:solidFill>
                  <a:schemeClr val="tx1"/>
                </a:solidFill>
              </a:rPr>
              <a:t>One note to mention thinking want to represent IEEE 802 as a whole, is how to partition the 75MHz, considering Wi-Fi and DSRC both being 802.11 standards.</a:t>
            </a:r>
          </a:p>
          <a:p>
            <a:pPr marL="800100" lvl="1">
              <a:buFont typeface="Arial" panose="020B0604020202020204" pitchFamily="34" charset="0"/>
              <a:buChar char="•"/>
            </a:pPr>
            <a:r>
              <a:rPr lang="en-US" sz="1600" b="0" dirty="0">
                <a:solidFill>
                  <a:schemeClr val="tx1"/>
                </a:solidFill>
              </a:rPr>
              <a:t>The lean is similar to the 6 GHz challenges, to not say specifically, but here is what we have the standards will provide.  Stay tuned. </a:t>
            </a:r>
          </a:p>
          <a:p>
            <a:pPr marL="400050">
              <a:buFont typeface="Arial" panose="020B0604020202020204" pitchFamily="34" charset="0"/>
              <a:buChar char="•"/>
            </a:pPr>
            <a:r>
              <a:rPr lang="en-US" sz="1800" b="0" dirty="0">
                <a:solidFill>
                  <a:schemeClr val="tx1"/>
                </a:solidFill>
              </a:rPr>
              <a:t>See latest: </a:t>
            </a:r>
          </a:p>
          <a:p>
            <a:pPr marL="400050">
              <a:buFont typeface="Arial" panose="020B0604020202020204" pitchFamily="34" charset="0"/>
              <a:buChar char="•"/>
            </a:pPr>
            <a:r>
              <a:rPr lang="en-US" sz="1800" b="0" u="sng" dirty="0">
                <a:hlinkClick r:id="rId4"/>
              </a:rPr>
              <a:t>https://mentor.ieee.org/802.11/dcn/20/11-20-0104-03-00bd-draft-tgbd-comments-on-fcc-nprm-docket-19-138.docx</a:t>
            </a: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802.11bd will work on this updated working draft with inputs and at the 802.18 meeting on Thursday will review any further updates.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04404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66562" y="962891"/>
            <a:ext cx="8324341" cy="5430764"/>
          </a:xfrm>
        </p:spPr>
        <p:txBody>
          <a:bodyPr/>
          <a:lstStyle/>
          <a:p>
            <a:pPr>
              <a:spcBef>
                <a:spcPts val="0"/>
              </a:spcBef>
              <a:buFont typeface="Arial" panose="020B0604020202020204" pitchFamily="34" charset="0"/>
              <a:buChar char="•"/>
            </a:pPr>
            <a:r>
              <a:rPr lang="en-US" sz="1800" dirty="0"/>
              <a:t>Japan’s MIC </a:t>
            </a:r>
            <a:r>
              <a:rPr lang="en-US" sz="1800" dirty="0" err="1"/>
              <a:t>milliwave</a:t>
            </a:r>
            <a:r>
              <a:rPr lang="en-US" sz="1800" dirty="0"/>
              <a:t> radar/sensor systems in the 57-66 GHz band amendment is now in force, as of 30Jan. </a:t>
            </a:r>
          </a:p>
          <a:p>
            <a:pPr>
              <a:spcBef>
                <a:spcPts val="0"/>
              </a:spcBef>
              <a:buFont typeface="Arial" panose="020B0604020202020204" pitchFamily="34" charset="0"/>
              <a:buChar char="•"/>
            </a:pPr>
            <a:r>
              <a:rPr lang="en-US" sz="1600" b="0" dirty="0"/>
              <a:t>Just a couple of the specs;</a:t>
            </a:r>
          </a:p>
          <a:p>
            <a:pPr lvl="1">
              <a:spcBef>
                <a:spcPts val="0"/>
              </a:spcBef>
              <a:buFont typeface="Arial" panose="020B0604020202020204" pitchFamily="34" charset="0"/>
              <a:buChar char="•"/>
            </a:pPr>
            <a:r>
              <a:rPr lang="en-US" sz="1400" dirty="0"/>
              <a:t>Frequency			57-64 GHz				57-66 GHz</a:t>
            </a:r>
          </a:p>
          <a:p>
            <a:pPr lvl="1">
              <a:spcBef>
                <a:spcPts val="0"/>
              </a:spcBef>
              <a:buFont typeface="Arial" panose="020B0604020202020204" pitchFamily="34" charset="0"/>
              <a:buChar char="•"/>
            </a:pPr>
            <a:r>
              <a:rPr lang="en-US" sz="1400" dirty="0"/>
              <a:t>Antenna power		&lt;= 10mW peak			&lt;=250mW peak or average</a:t>
            </a:r>
          </a:p>
          <a:p>
            <a:pPr lvl="1">
              <a:spcBef>
                <a:spcPts val="0"/>
              </a:spcBef>
              <a:buFont typeface="Arial" panose="020B0604020202020204" pitchFamily="34" charset="0"/>
              <a:buChar char="•"/>
            </a:pPr>
            <a:r>
              <a:rPr lang="en-US" sz="1400" dirty="0"/>
              <a:t>OBW				7 GHz				9 GHz</a:t>
            </a:r>
          </a:p>
          <a:p>
            <a:pPr lvl="1">
              <a:spcBef>
                <a:spcPts val="0"/>
              </a:spcBef>
              <a:buFont typeface="Arial" panose="020B0604020202020204" pitchFamily="34" charset="0"/>
              <a:buChar char="•"/>
            </a:pPr>
            <a:r>
              <a:rPr lang="en-US" sz="1400" dirty="0"/>
              <a:t>Antenna gain			---					&lt;= 10dBi  </a:t>
            </a:r>
          </a:p>
          <a:p>
            <a:pPr lvl="1">
              <a:spcBef>
                <a:spcPts val="0"/>
              </a:spcBef>
              <a:buFont typeface="Arial" panose="020B0604020202020204" pitchFamily="34" charset="0"/>
              <a:buChar char="•"/>
            </a:pPr>
            <a:r>
              <a:rPr lang="en-US" sz="1400" dirty="0" err="1"/>
              <a:t>e.i.r.p</a:t>
            </a:r>
            <a:r>
              <a:rPr lang="en-US" sz="1400" dirty="0"/>
              <a:t>.				&lt;=13dBm				&lt;=40dBm</a:t>
            </a:r>
          </a:p>
          <a:p>
            <a:pPr lvl="1">
              <a:spcBef>
                <a:spcPts val="0"/>
              </a:spcBef>
              <a:buFont typeface="Arial" panose="020B0604020202020204" pitchFamily="34" charset="0"/>
              <a:buChar char="•"/>
            </a:pPr>
            <a:r>
              <a:rPr lang="en-US" sz="1400" dirty="0"/>
              <a:t>Transmission time 		Duty 10%, in 33ms cycle	-----</a:t>
            </a:r>
          </a:p>
          <a:p>
            <a:pPr lvl="1">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IEEE announcements</a:t>
            </a:r>
          </a:p>
          <a:p>
            <a:pPr lvl="1">
              <a:spcBef>
                <a:spcPts val="0"/>
              </a:spcBef>
              <a:buFont typeface="Arial" panose="020B0604020202020204" pitchFamily="34" charset="0"/>
              <a:buChar char="•"/>
            </a:pPr>
            <a:r>
              <a:rPr lang="en-US" sz="1800" b="1" dirty="0"/>
              <a:t>Did all see IEEE 802 emails about the Coronavirus </a:t>
            </a:r>
            <a:r>
              <a:rPr lang="en-US" sz="1600" dirty="0"/>
              <a:t>and the LMSC is working through how it will affect the March plenary, with the well-being of participants a priority. </a:t>
            </a:r>
          </a:p>
          <a:p>
            <a:pPr lvl="2">
              <a:spcBef>
                <a:spcPts val="0"/>
              </a:spcBef>
              <a:buFont typeface="Arial" panose="020B0604020202020204" pitchFamily="34" charset="0"/>
              <a:buChar char="•"/>
            </a:pPr>
            <a:r>
              <a:rPr lang="en-US" sz="1600" dirty="0"/>
              <a:t>The situation is being monitored closely, e.g. working out possible cancellations, etc.    </a:t>
            </a:r>
          </a:p>
          <a:p>
            <a:pPr lvl="1">
              <a:spcBef>
                <a:spcPts val="0"/>
              </a:spcBef>
              <a:buFont typeface="Arial" panose="020B0604020202020204" pitchFamily="34" charset="0"/>
              <a:buChar char="•"/>
            </a:pPr>
            <a:r>
              <a:rPr lang="en-US" sz="1800" b="1" dirty="0"/>
              <a:t>The new </a:t>
            </a:r>
            <a:r>
              <a:rPr lang="en-US" sz="1800" b="1" dirty="0" err="1"/>
              <a:t>myProject</a:t>
            </a:r>
            <a:r>
              <a:rPr lang="en-US" sz="1800" b="1" dirty="0"/>
              <a:t> is up and running</a:t>
            </a:r>
            <a:r>
              <a:rPr lang="en-US" sz="1800" dirty="0"/>
              <a:t>, </a:t>
            </a:r>
            <a:r>
              <a:rPr lang="en-US" sz="1800" dirty="0">
                <a:hlinkClick r:id="rId3"/>
              </a:rPr>
              <a:t>&lt;click here&gt;</a:t>
            </a:r>
            <a:endParaRPr lang="en-US" sz="1800" dirty="0"/>
          </a:p>
          <a:p>
            <a:pPr lvl="1">
              <a:spcBef>
                <a:spcPts val="0"/>
              </a:spcBef>
              <a:buFont typeface="Arial" panose="020B0604020202020204" pitchFamily="34" charset="0"/>
              <a:buChar char="•"/>
            </a:pPr>
            <a:r>
              <a:rPr lang="en-US" sz="1800" b="1" dirty="0"/>
              <a:t>July plenary in Montreal (YUL), 12-17 July</a:t>
            </a:r>
          </a:p>
          <a:p>
            <a:pPr lvl="2">
              <a:spcBef>
                <a:spcPts val="0"/>
              </a:spcBef>
              <a:buFont typeface="Arial" panose="020B0604020202020204" pitchFamily="34" charset="0"/>
              <a:buChar char="•"/>
            </a:pPr>
            <a:r>
              <a:rPr lang="en-US" sz="1600" dirty="0"/>
              <a:t>Given the popularity of Montreal, Quebec Canada as a summer tourism destination we highly recommend making your hotel reservation as soon as possible.</a:t>
            </a:r>
          </a:p>
          <a:p>
            <a:pPr lvl="2">
              <a:spcBef>
                <a:spcPts val="0"/>
              </a:spcBef>
              <a:buFont typeface="Arial" panose="020B0604020202020204" pitchFamily="34" charset="0"/>
              <a:buChar char="•"/>
            </a:pPr>
            <a:r>
              <a:rPr lang="en-US" sz="1600" dirty="0"/>
              <a:t>Event Registration will be available following the March 2020 Plenary.</a:t>
            </a:r>
          </a:p>
          <a:p>
            <a:pPr lvl="2">
              <a:spcBef>
                <a:spcPts val="0"/>
              </a:spcBef>
              <a:buFont typeface="Arial" panose="020B0604020202020204" pitchFamily="34" charset="0"/>
              <a:buChar char="•"/>
            </a:pPr>
            <a:r>
              <a:rPr lang="en-US" sz="1600" dirty="0"/>
              <a:t>HOTEL RESERVATIONS WEBSITE (Early Rate)</a:t>
            </a:r>
            <a:br>
              <a:rPr lang="en-US" sz="1600" dirty="0"/>
            </a:br>
            <a:r>
              <a:rPr lang="en-US" sz="1600" u="sng" dirty="0">
                <a:hlinkClick r:id="rId4"/>
              </a:rPr>
              <a:t>https://www.marriott.com/event-reservations/reservation-link.mi?id=1567107352786&amp;key=GRP&amp;app=resvlink</a:t>
            </a:r>
            <a:endParaRPr lang="en-US" sz="1600" dirty="0"/>
          </a:p>
          <a:p>
            <a:pPr>
              <a:spcBef>
                <a:spcPts val="0"/>
              </a:spcBef>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84194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Comment contributions for 5.9 GHz NPRM</a:t>
            </a:r>
            <a:endParaRPr lang="en-US" altLang="en-US" sz="1800" dirty="0">
              <a:solidFill>
                <a:schemeClr val="tx1"/>
              </a:solidFill>
            </a:endParaRPr>
          </a:p>
          <a:p>
            <a:pPr marL="285750" indent="-285750">
              <a:buFont typeface="Wingdings" panose="05000000000000000000" pitchFamily="2" charset="2"/>
              <a:buChar char="q"/>
            </a:pPr>
            <a:r>
              <a:rPr lang="en-US" altLang="en-US" sz="1800" dirty="0">
                <a:solidFill>
                  <a:srgbClr val="00B0F0"/>
                </a:solidFill>
              </a:rPr>
              <a:t>Comment contributions for Ofcom consolation on </a:t>
            </a:r>
            <a:r>
              <a:rPr lang="en-US" altLang="en-US" sz="1800" dirty="0" err="1">
                <a:solidFill>
                  <a:srgbClr val="00B0F0"/>
                </a:solidFill>
              </a:rPr>
              <a:t>WiFi</a:t>
            </a:r>
            <a:r>
              <a:rPr lang="en-US" altLang="en-US" sz="1800" dirty="0">
                <a:solidFill>
                  <a:srgbClr val="00B0F0"/>
                </a:solidFill>
              </a:rPr>
              <a:t>.</a:t>
            </a:r>
          </a:p>
          <a:p>
            <a:pPr marL="0" indent="0"/>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288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b="0" dirty="0">
                <a:solidFill>
                  <a:schemeClr val="bg1">
                    <a:lumMod val="75000"/>
                  </a:schemeClr>
                </a:solidFill>
              </a:rPr>
              <a:t>Nothing heard</a:t>
            </a: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058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13Feb20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dirty="0"/>
              <a:t>(</a:t>
            </a:r>
            <a:r>
              <a:rPr lang="en-US" altLang="en-US" sz="1800" i="1" u="sng" dirty="0"/>
              <a:t>or latest)</a:t>
            </a:r>
            <a:r>
              <a:rPr lang="en-US" altLang="en-US" sz="1400" i="1" dirty="0"/>
              <a:t>   </a:t>
            </a:r>
            <a:r>
              <a:rPr lang="en-US" altLang="en-US" sz="1800" b="1" i="1" dirty="0"/>
              <a:t>(the new call-in started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solidFill>
                  <a:schemeClr val="bg1">
                    <a:lumMod val="75000"/>
                  </a:schemeClr>
                </a:solidFill>
              </a:rPr>
              <a:t>Next ad hoc on 5.9GHz NPRM comments: ___________________</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15:________________________59</a:t>
            </a:r>
          </a:p>
          <a:p>
            <a:pPr lvl="1">
              <a:buFont typeface="Arial" panose="020B0604020202020204" pitchFamily="34" charset="0"/>
              <a:buChar char="•"/>
            </a:pPr>
            <a:endParaRPr lang="en-US" sz="1000" b="0" dirty="0"/>
          </a:p>
          <a:p>
            <a:pPr>
              <a:buFont typeface="Arial" panose="020B0604020202020204" pitchFamily="34" charset="0"/>
              <a:buChar char="•"/>
            </a:pPr>
            <a:r>
              <a:rPr lang="en-US" sz="1800" u="sng" dirty="0"/>
              <a:t>Next Plenary: </a:t>
            </a:r>
          </a:p>
          <a:p>
            <a:pPr>
              <a:buFont typeface="Arial" panose="020B0604020202020204" pitchFamily="34" charset="0"/>
              <a:buChar char="•"/>
            </a:pPr>
            <a:r>
              <a:rPr lang="en-US" sz="1800" u="sng" dirty="0"/>
              <a:t>The next face to face meeting of the 802.18 RR-TAG will be at the IEEE 802, 15-20 March 2020 Plenary in Hilton Atlanta, Atlanta, GA, USA</a:t>
            </a:r>
          </a:p>
          <a:p>
            <a:pPr>
              <a:buFont typeface="Arial" panose="020B0604020202020204" pitchFamily="34" charset="0"/>
              <a:buChar char="•"/>
            </a:pPr>
            <a:r>
              <a:rPr lang="en-US" sz="1600" b="0" dirty="0"/>
              <a:t>Normal time slots, Tuesday AM2 and Thursday AM1 (8:30 start)</a:t>
            </a:r>
            <a:r>
              <a:rPr lang="en-US" sz="1600" dirty="0">
                <a:solidFill>
                  <a:schemeClr val="accent6">
                    <a:lumMod val="40000"/>
                    <a:lumOff val="60000"/>
                  </a:schemeClr>
                </a:solidFill>
              </a:rPr>
              <a:t>–</a:t>
            </a:r>
            <a:r>
              <a:rPr lang="en-US" sz="1000" dirty="0">
                <a:solidFill>
                  <a:schemeClr val="accent6">
                    <a:lumMod val="40000"/>
                    <a:lumOff val="60000"/>
                  </a:schemeClr>
                </a:solidFill>
              </a:rPr>
              <a:t>remember no reciprocal from other WGs </a:t>
            </a:r>
            <a:endParaRPr lang="en-US" sz="1400" dirty="0">
              <a:solidFill>
                <a:schemeClr val="accent6">
                  <a:lumMod val="40000"/>
                  <a:lumOff val="60000"/>
                </a:schemeClr>
              </a:solidFill>
            </a:endParaRPr>
          </a:p>
          <a:p>
            <a:pPr>
              <a:buFont typeface="Arial" panose="020B0604020202020204" pitchFamily="34" charset="0"/>
              <a:buChar char="•"/>
            </a:pPr>
            <a:r>
              <a:rPr lang="en-US" sz="1800" b="0" dirty="0"/>
              <a:t>(Book rooms for Montreal 12-17Jul Plenary) </a:t>
            </a:r>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27</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5.9 GHz &amp; NPRM </a:t>
            </a:r>
            <a:r>
              <a:rPr lang="en-US" sz="1200" dirty="0"/>
              <a:t>– history 23jan </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marL="400050">
              <a:buFont typeface="Arial" panose="020B0604020202020204" pitchFamily="34" charset="0"/>
              <a:buChar char="•"/>
            </a:pPr>
            <a:r>
              <a:rPr lang="en-US" sz="1800" b="0" dirty="0">
                <a:solidFill>
                  <a:schemeClr val="tx1"/>
                </a:solidFill>
              </a:rPr>
              <a:t>News this morning from FCC Chairman Pai, a V2X deployment under an experimental license: </a:t>
            </a:r>
          </a:p>
          <a:p>
            <a:pPr marL="800100" lvl="1">
              <a:buFont typeface="Arial" panose="020B0604020202020204" pitchFamily="34" charset="0"/>
              <a:buChar char="•"/>
            </a:pPr>
            <a:r>
              <a:rPr lang="en-US" sz="1600" b="0" u="sng" dirty="0">
                <a:hlinkClick r:id="rId3"/>
              </a:rPr>
              <a:t>https://www.fcc.gov/document/chairman-pai-statement-announcement-new-c-v2x-deployment</a:t>
            </a:r>
            <a:endParaRPr lang="en-US" sz="1600" b="0" u="sng" dirty="0"/>
          </a:p>
          <a:p>
            <a:pPr marL="800100" lvl="1">
              <a:buFont typeface="Arial" panose="020B0604020202020204" pitchFamily="34" charset="0"/>
              <a:buChar char="•"/>
            </a:pPr>
            <a:r>
              <a:rPr lang="en-US" sz="1600" dirty="0"/>
              <a:t>“Today’s C-V2X deployment announcement was only made possible through an experimental license.  That’s because the current rules governing the 5.9 GHz band lock us into DSRC, a technology authorized by the FCC more than twenty years ago that has never been widely deployed. …”</a:t>
            </a:r>
            <a:endParaRPr lang="en-US" sz="1600" b="0" u="sng" dirty="0"/>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News at this meeting from US </a:t>
            </a:r>
            <a:r>
              <a:rPr lang="en-US" sz="1800" b="0" dirty="0"/>
              <a:t>House Committee on Transportation</a:t>
            </a:r>
            <a:r>
              <a:rPr lang="en-US" sz="1800" b="0" dirty="0">
                <a:solidFill>
                  <a:schemeClr val="tx1"/>
                </a:solidFill>
              </a:rPr>
              <a:t>:  </a:t>
            </a:r>
          </a:p>
          <a:p>
            <a:pPr marL="800100" lvl="1">
              <a:buFont typeface="Arial" panose="020B0604020202020204" pitchFamily="34" charset="0"/>
              <a:buChar char="•"/>
            </a:pPr>
            <a:r>
              <a:rPr lang="en-US" sz="1600" dirty="0">
                <a:solidFill>
                  <a:schemeClr val="tx1"/>
                </a:solidFill>
                <a:hlinkClick r:id="rId4"/>
              </a:rPr>
              <a:t>https://transportation.house.gov/imo/media/doc/2020-01-22%20Full%20TI%20Letter%20to%20FCC.pdf</a:t>
            </a:r>
            <a:r>
              <a:rPr lang="en-US" sz="1600" dirty="0">
                <a:solidFill>
                  <a:schemeClr val="tx1"/>
                </a:solidFill>
              </a:rPr>
              <a:t> </a:t>
            </a:r>
          </a:p>
          <a:p>
            <a:pPr lvl="1">
              <a:buFont typeface="Arial" panose="020B0604020202020204" pitchFamily="34" charset="0"/>
              <a:buChar char="•"/>
            </a:pPr>
            <a:r>
              <a:rPr lang="en-US" sz="1600" b="0" dirty="0"/>
              <a:t>"DOT has significant concerns with the Commission's proposal, which represents a major shift in the FCC's regulation of the 5.9 GHz Band and jeopardizes the significant transportation safety benefits that the allocation of this Band was meant to foster.“ and the </a:t>
            </a:r>
            <a:r>
              <a:rPr lang="en-US" sz="1600" b="0"/>
              <a:t>Committee concurs. </a:t>
            </a:r>
            <a:endParaRPr lang="en-US" sz="1600" dirty="0">
              <a:solidFill>
                <a:schemeClr val="tx1"/>
              </a:solidFill>
            </a:endParaRPr>
          </a:p>
          <a:p>
            <a:pPr lvl="1">
              <a:buFont typeface="Arial" panose="020B0604020202020204" pitchFamily="34" charset="0"/>
              <a:buChar char="•"/>
            </a:pPr>
            <a:r>
              <a:rPr lang="en-US" sz="1600" b="0" dirty="0"/>
              <a:t>Additionally, the Committee understands that the FCC has been sitting on approximately 500 applications for DSRC Roadside Unit licenses.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326328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98889" y="963650"/>
            <a:ext cx="8368911" cy="5511764"/>
          </a:xfrm>
        </p:spPr>
        <p:txBody>
          <a:bodyPr/>
          <a:lstStyle/>
          <a:p>
            <a:pPr marL="400050">
              <a:buFont typeface="Arial" panose="020B0604020202020204" pitchFamily="34" charset="0"/>
              <a:buChar char="•"/>
            </a:pPr>
            <a:r>
              <a:rPr lang="en-US" sz="1800" dirty="0">
                <a:solidFill>
                  <a:schemeClr val="tx1"/>
                </a:solidFill>
              </a:rPr>
              <a:t>OOBE/Interference statements in the NPRM</a:t>
            </a:r>
          </a:p>
          <a:p>
            <a:pPr marL="800100" lvl="1">
              <a:buFont typeface="Arial" panose="020B0604020202020204" pitchFamily="34" charset="0"/>
              <a:buChar char="•"/>
            </a:pPr>
            <a:r>
              <a:rPr lang="en-US" sz="1600" dirty="0">
                <a:solidFill>
                  <a:schemeClr val="tx1"/>
                </a:solidFill>
              </a:rPr>
              <a:t>Question is fitness for purpose of the top 30 </a:t>
            </a:r>
            <a:r>
              <a:rPr lang="en-US" sz="1600" dirty="0" err="1">
                <a:solidFill>
                  <a:schemeClr val="tx1"/>
                </a:solidFill>
              </a:rPr>
              <a:t>MHz.</a:t>
            </a:r>
            <a:r>
              <a:rPr lang="en-US" sz="1600" dirty="0">
                <a:solidFill>
                  <a:schemeClr val="tx1"/>
                </a:solidFill>
              </a:rPr>
              <a:t>  </a:t>
            </a:r>
          </a:p>
          <a:p>
            <a:pPr marL="1200150" lvl="2">
              <a:buFont typeface="Arial" panose="020B0604020202020204" pitchFamily="34" charset="0"/>
              <a:buChar char="•"/>
            </a:pPr>
            <a:r>
              <a:rPr lang="en-US" sz="1400" dirty="0">
                <a:solidFill>
                  <a:schemeClr val="tx1"/>
                </a:solidFill>
              </a:rPr>
              <a:t>This will be dependent on what is being deployed in the adjacent band.  This is a significant issue for the safety.   </a:t>
            </a:r>
          </a:p>
          <a:p>
            <a:pPr marL="1200150" lvl="2">
              <a:buFont typeface="Arial" panose="020B0604020202020204" pitchFamily="34" charset="0"/>
              <a:buChar char="•"/>
            </a:pPr>
            <a:r>
              <a:rPr lang="en-US" sz="1400" dirty="0">
                <a:solidFill>
                  <a:schemeClr val="tx1"/>
                </a:solidFill>
              </a:rPr>
              <a:t>A point here is for Safety some believe there needs  to be at least a 10MHz guard band to any un-controlled emissions. </a:t>
            </a:r>
          </a:p>
          <a:p>
            <a:pPr marL="1200150" lvl="2">
              <a:buFont typeface="Arial" panose="020B0604020202020204" pitchFamily="34" charset="0"/>
              <a:buChar char="•"/>
            </a:pPr>
            <a:r>
              <a:rPr lang="en-US" sz="1400" dirty="0">
                <a:solidFill>
                  <a:schemeClr val="tx1"/>
                </a:solidFill>
              </a:rPr>
              <a:t>Actually privacy also needs to be considered, as it was part of the original efforts. </a:t>
            </a:r>
          </a:p>
          <a:p>
            <a:pPr marL="400050">
              <a:buFont typeface="Arial" panose="020B0604020202020204" pitchFamily="34" charset="0"/>
              <a:buChar char="•"/>
            </a:pPr>
            <a:r>
              <a:rPr lang="en-US" sz="1800" dirty="0">
                <a:solidFill>
                  <a:schemeClr val="tx1"/>
                </a:solidFill>
              </a:rPr>
              <a:t>The current 11ax does not allow for the puncturing in this band. </a:t>
            </a:r>
          </a:p>
          <a:p>
            <a:pPr marL="800100" lvl="1">
              <a:buFont typeface="Arial" panose="020B0604020202020204" pitchFamily="34" charset="0"/>
              <a:buChar char="•"/>
            </a:pPr>
            <a:r>
              <a:rPr lang="en-US" sz="1600" dirty="0">
                <a:solidFill>
                  <a:schemeClr val="tx1"/>
                </a:solidFill>
              </a:rPr>
              <a:t>11ax is in ballot now though not completely done so could be updated, but this could be controversial. </a:t>
            </a:r>
          </a:p>
          <a:p>
            <a:pPr marL="800100" lvl="1">
              <a:buFont typeface="Arial" panose="020B0604020202020204" pitchFamily="34" charset="0"/>
              <a:buChar char="•"/>
            </a:pPr>
            <a:r>
              <a:rPr lang="en-US" sz="1600" dirty="0">
                <a:solidFill>
                  <a:schemeClr val="tx1"/>
                </a:solidFill>
              </a:rPr>
              <a:t>This is the most meaning point for us to comment on safety and communication. </a:t>
            </a:r>
          </a:p>
          <a:p>
            <a:pPr marL="400050">
              <a:buFont typeface="Arial" panose="020B0604020202020204" pitchFamily="34" charset="0"/>
              <a:buChar char="•"/>
            </a:pPr>
            <a:r>
              <a:rPr lang="en-US" sz="1800" b="0" dirty="0">
                <a:solidFill>
                  <a:schemeClr val="tx1"/>
                </a:solidFill>
              </a:rPr>
              <a:t>A comment was made could reference to 802.11p-2010 be updated to 802.11-2016.  Is there anyway to bring 11bd into the comments (rules….). Could point to annex D.</a:t>
            </a:r>
            <a:endParaRPr lang="en-US" sz="1800" b="0" dirty="0">
              <a:solidFill>
                <a:schemeClr val="tx1"/>
              </a:solidFill>
              <a:highlight>
                <a:srgbClr val="FFFF00"/>
              </a:highlight>
            </a:endParaRPr>
          </a:p>
          <a:p>
            <a:pPr marL="400050">
              <a:buFont typeface="Arial" panose="020B0604020202020204" pitchFamily="34" charset="0"/>
              <a:buChar char="•"/>
            </a:pPr>
            <a:r>
              <a:rPr lang="en-US" sz="1600" b="0" dirty="0">
                <a:solidFill>
                  <a:schemeClr val="tx1"/>
                </a:solidFill>
              </a:rPr>
              <a:t>The service channel from before was not in the NPRM, could it be in the un-licensed band now?  How will that be handled in general. </a:t>
            </a:r>
          </a:p>
          <a:p>
            <a:pPr marL="400050">
              <a:buFont typeface="Arial" panose="020B0604020202020204" pitchFamily="34" charset="0"/>
              <a:buChar char="•"/>
            </a:pPr>
            <a:r>
              <a:rPr lang="en-US" sz="1600" b="0" dirty="0"/>
              <a:t>E.g. Factory ships three years worth of certs, and at most need Cert updates every three months, how often does the cert revocation have to be updated. Could operate in 45 MHz RLANs as OCBs without any privileges. Fleet management, software updates could be in other part of the band.</a:t>
            </a:r>
            <a:r>
              <a:rPr lang="en-US" sz="1600" b="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 Feb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history 09jan</a:t>
            </a:r>
            <a:endParaRPr lang="en-US" sz="2400" dirty="0"/>
          </a:p>
        </p:txBody>
      </p:sp>
      <p:sp>
        <p:nvSpPr>
          <p:cNvPr id="3" name="Content Placeholder 2"/>
          <p:cNvSpPr>
            <a:spLocks noGrp="1"/>
          </p:cNvSpPr>
          <p:nvPr>
            <p:ph idx="1"/>
          </p:nvPr>
        </p:nvSpPr>
        <p:spPr>
          <a:xfrm>
            <a:off x="689169" y="1142999"/>
            <a:ext cx="8150031" cy="5332413"/>
          </a:xfrm>
        </p:spPr>
        <p:txBody>
          <a:bodyPr/>
          <a:lstStyle/>
          <a:p>
            <a:pPr marL="400050">
              <a:buFont typeface="Arial" panose="020B0604020202020204" pitchFamily="34" charset="0"/>
              <a:buChar char="•"/>
            </a:pPr>
            <a:r>
              <a:rPr lang="en-US" sz="1800" dirty="0">
                <a:solidFill>
                  <a:schemeClr val="tx1"/>
                </a:solidFill>
              </a:rPr>
              <a:t>Where is 802.11bd on comments?  </a:t>
            </a:r>
          </a:p>
          <a:p>
            <a:pPr marL="800100" lvl="1">
              <a:buFont typeface="Arial" panose="020B0604020202020204" pitchFamily="34" charset="0"/>
              <a:buChar char="•"/>
            </a:pPr>
            <a:r>
              <a:rPr lang="en-US" sz="1600" dirty="0">
                <a:solidFill>
                  <a:schemeClr val="tx1"/>
                </a:solidFill>
              </a:rPr>
              <a:t>Request was put out for input and just one input to date.	</a:t>
            </a:r>
          </a:p>
          <a:p>
            <a:pPr marL="800100" lvl="1">
              <a:buFont typeface="Arial" panose="020B0604020202020204" pitchFamily="34" charset="0"/>
              <a:buChar char="•"/>
            </a:pPr>
            <a:r>
              <a:rPr lang="en-US" sz="1600" dirty="0">
                <a:solidFill>
                  <a:schemeClr val="tx1"/>
                </a:solidFill>
              </a:rPr>
              <a:t>They have 2 meetings before the 802.18 Tuesday morning meeting.  Will watch for output from them.</a:t>
            </a:r>
          </a:p>
          <a:p>
            <a:pPr marL="400050">
              <a:buFont typeface="Arial" panose="020B0604020202020204" pitchFamily="34" charset="0"/>
              <a:buChar char="•"/>
            </a:pPr>
            <a:r>
              <a:rPr lang="en-US" sz="1800" dirty="0">
                <a:solidFill>
                  <a:schemeClr val="tx1"/>
                </a:solidFill>
              </a:rPr>
              <a:t>Not seeing initial comments to red pen yet, what can be done to get that first draft text? </a:t>
            </a:r>
          </a:p>
          <a:p>
            <a:pPr marL="800100" lvl="1">
              <a:buFont typeface="Arial" panose="020B0604020202020204" pitchFamily="34" charset="0"/>
              <a:buChar char="•"/>
            </a:pPr>
            <a:r>
              <a:rPr lang="en-US" sz="1600" dirty="0"/>
              <a:t>A member notes the previous filing highlighted evolvable and maintain functionality. With this NPRM designating a 3GPP technology as a main technology do we want to reaffirm the value of those filings, the feedback was yes.  Then can add </a:t>
            </a:r>
            <a:r>
              <a:rPr lang="en-US" sz="1600" dirty="0">
                <a:solidFill>
                  <a:schemeClr val="tx1"/>
                </a:solidFill>
              </a:rPr>
              <a:t>OOBE concerns, safety channel, etc., updates since before. </a:t>
            </a:r>
          </a:p>
          <a:p>
            <a:pPr marL="800100" lvl="1">
              <a:buFont typeface="Arial" panose="020B0604020202020204" pitchFamily="34" charset="0"/>
              <a:buChar char="•"/>
            </a:pPr>
            <a:r>
              <a:rPr lang="en-US" sz="1400" dirty="0">
                <a:solidFill>
                  <a:schemeClr val="tx1"/>
                </a:solidFill>
                <a:hlinkClick r:id="rId3"/>
              </a:rPr>
              <a:t>https://mentor.ieee.org/802.18/dcn/19/18-19-0008-07-0000-usdot-v2x-communciations-rfc-ieee-802-comments.docx</a:t>
            </a:r>
            <a:endParaRPr lang="en-US" sz="1400" dirty="0">
              <a:solidFill>
                <a:schemeClr val="tx1"/>
              </a:solidFill>
              <a:hlinkClick r:id="rId4"/>
            </a:endParaRPr>
          </a:p>
          <a:p>
            <a:pPr marL="800100" lvl="1">
              <a:buFont typeface="Arial" panose="020B0604020202020204" pitchFamily="34" charset="0"/>
              <a:buChar char="•"/>
            </a:pPr>
            <a:r>
              <a:rPr lang="en-US" sz="1400" dirty="0">
                <a:solidFill>
                  <a:schemeClr val="tx1"/>
                </a:solidFill>
                <a:hlinkClick r:id="rId5"/>
              </a:rPr>
              <a:t>https://mentor.ieee.org/802.18/dcn/19/18-19-0064-05-0000-5gaa-ex-parte-05apr19-response-ieee-80 2-fcc-gn-18-357.docx</a:t>
            </a:r>
            <a:endParaRPr lang="en-US" sz="1400" dirty="0">
              <a:solidFill>
                <a:schemeClr val="tx1"/>
              </a:solidFill>
            </a:endParaRPr>
          </a:p>
          <a:p>
            <a:pPr marL="800100" lvl="1">
              <a:buFont typeface="Arial" panose="020B0604020202020204" pitchFamily="34" charset="0"/>
              <a:buChar char="•"/>
            </a:pPr>
            <a:r>
              <a:rPr lang="en-US" sz="1400" dirty="0">
                <a:solidFill>
                  <a:schemeClr val="tx1"/>
                </a:solidFill>
                <a:hlinkClick r:id="rId6"/>
              </a:rPr>
              <a:t>https://mentor.ieee.org/802.18/dcn/18/18-18-0159-07-0000-fcc-gn-18-357-5gaa-waiver-ieee-802-comments.docx</a:t>
            </a:r>
            <a:r>
              <a:rPr lang="en-US" sz="1400" dirty="0">
                <a:solidFill>
                  <a:schemeClr val="tx1"/>
                </a:solidFill>
              </a:rPr>
              <a:t> </a:t>
            </a:r>
          </a:p>
          <a:p>
            <a:pPr marL="800100" lvl="1">
              <a:buFont typeface="Arial" panose="020B0604020202020204" pitchFamily="34" charset="0"/>
              <a:buChar char="•"/>
            </a:pPr>
            <a:r>
              <a:rPr lang="en-US" sz="1400" dirty="0">
                <a:solidFill>
                  <a:schemeClr val="tx1"/>
                </a:solidFill>
              </a:rPr>
              <a:t>Note the 11bd vice-chair is going to be looking at some of these. </a:t>
            </a:r>
          </a:p>
          <a:p>
            <a:pPr marL="400050">
              <a:buFont typeface="Arial" panose="020B0604020202020204" pitchFamily="34" charset="0"/>
              <a:buChar char="•"/>
            </a:pPr>
            <a:r>
              <a:rPr lang="en-US" sz="1800" dirty="0">
                <a:solidFill>
                  <a:schemeClr val="tx1"/>
                </a:solidFill>
              </a:rPr>
              <a:t>Plans for next week in Irvine?  See AOB.</a:t>
            </a:r>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1508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33</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34</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4" name="Picture 3">
            <a:extLst>
              <a:ext uri="{FF2B5EF4-FFF2-40B4-BE49-F238E27FC236}">
                <a16:creationId xmlns:a16="http://schemas.microsoft.com/office/drawing/2014/main" id="{2564905B-2A14-4671-8FDB-3DF772040466}"/>
              </a:ext>
            </a:extLst>
          </p:cNvPr>
          <p:cNvPicPr>
            <a:picLocks noChangeAspect="1"/>
          </p:cNvPicPr>
          <p:nvPr/>
        </p:nvPicPr>
        <p:blipFill>
          <a:blip r:embed="rId5"/>
          <a:stretch>
            <a:fillRect/>
          </a:stretch>
        </p:blipFill>
        <p:spPr>
          <a:xfrm>
            <a:off x="3352800" y="1119248"/>
            <a:ext cx="5336713" cy="5249654"/>
          </a:xfrm>
          <a:prstGeom prst="rect">
            <a:avLst/>
          </a:prstGeom>
        </p:spPr>
      </p:pic>
    </p:spTree>
    <p:extLst>
      <p:ext uri="{BB962C8B-B14F-4D97-AF65-F5344CB8AC3E}">
        <p14:creationId xmlns:p14="http://schemas.microsoft.com/office/powerpoint/2010/main" val="4229423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35</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955" y="873126"/>
            <a:ext cx="8296126" cy="4113213"/>
          </a:xfrm>
        </p:spPr>
        <p:txBody>
          <a:bodyPr/>
          <a:lstStyle/>
          <a:p>
            <a:pPr lvl="0">
              <a:spcBef>
                <a:spcPts val="0"/>
              </a:spcBef>
              <a:spcAft>
                <a:spcPts val="0"/>
              </a:spcAft>
              <a:buFont typeface="+mj-lt"/>
              <a:buAutoNum type="arabicPeriod"/>
            </a:pPr>
            <a:r>
              <a:rPr lang="en-GB" sz="1000" b="0" dirty="0">
                <a:latin typeface="Consolas" panose="020B0609020204030204" pitchFamily="49" charset="0"/>
              </a:rPr>
              <a:t>Introduction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Current deployments are using the entire band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On Interoperability and Coexistence.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GB" sz="1000" b="0" dirty="0">
                <a:latin typeface="Consolas" panose="020B0609020204030204" pitchFamily="49" charset="0"/>
              </a:rPr>
              <a:t>Definitions: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the proposal to “create sub-bands within the 5.9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full band</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802.11 support of the ITS frequency band </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On the spectrum needs for achieving the full benefit of traffic safety technologies:</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International frequency bands harmonization for ITS applications</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 the transportation and vehicular-safety related applications that are particularly suited for the 5.9 GHz band as compared to other spectrum bands, and how various bands can be used efficiently and effectively to provide these applications.” [A], paragraph 19 </a:t>
            </a:r>
            <a:endParaRPr lang="en-US" sz="1000" u="sng" dirty="0">
              <a:latin typeface="Consolas" panose="020B0609020204030204" pitchFamily="49" charset="0"/>
            </a:endParaRPr>
          </a:p>
          <a:p>
            <a:pPr lvl="0">
              <a:spcBef>
                <a:spcPts val="0"/>
              </a:spcBef>
              <a:spcAft>
                <a:spcPts val="0"/>
              </a:spcAft>
              <a:buFont typeface="+mj-lt"/>
              <a:buAutoNum type="arabicPeriod"/>
            </a:pPr>
            <a:r>
              <a:rPr lang="en-US" sz="1000" b="0" dirty="0">
                <a:latin typeface="Consolas" panose="020B0609020204030204" pitchFamily="49" charset="0"/>
              </a:rPr>
              <a:t>Comments on “… on the available technical studies on C-V2X that should inform our consideration of C-V2X, </a:t>
            </a:r>
            <a:endParaRPr lang="en-US" sz="1000" u="sng" dirty="0">
              <a:latin typeface="Consolas" panose="020B0609020204030204" pitchFamily="49"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5G connectivity benefits should not be coupled to C-V2X:</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Vehicle-to-Pedestrian Communications (V2P)</a:t>
            </a:r>
            <a:endParaRPr lang="en-US" sz="1000" b="1" u="sng" dirty="0">
              <a:latin typeface="Consolas" panose="020B0609020204030204" pitchFamily="49" charset="0"/>
              <a:cs typeface="Times New Roman" panose="02020603050405020304" pitchFamily="18" charset="0"/>
            </a:endParaRPr>
          </a:p>
          <a:p>
            <a:pPr lvl="0">
              <a:spcBef>
                <a:spcPts val="0"/>
              </a:spcBef>
              <a:spcAft>
                <a:spcPts val="0"/>
              </a:spcAft>
              <a:buFont typeface="+mj-lt"/>
              <a:buAutoNum type="arabicPeriod"/>
            </a:pPr>
            <a:r>
              <a:rPr lang="en-US" sz="1000" b="0" dirty="0">
                <a:latin typeface="Consolas" panose="020B0609020204030204" pitchFamily="49" charset="0"/>
              </a:rPr>
              <a:t>Comments on “We propose to modify existing DSRC licenses to allow operation in only the 5.895-5.925GHz sub-band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Channel Needs</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OOB performance/requirements:</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8.	Comment on “… on the extent to which our proposal would make ITS based technologies either more or less effective.”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Need for common V2X safety format/broadcast type:</a:t>
            </a:r>
            <a:endParaRPr lang="en-US" sz="1000" b="1" u="sng" dirty="0">
              <a:latin typeface="Consolas" panose="020B0609020204030204" pitchFamily="49" charset="0"/>
              <a:cs typeface="Times New Roman" panose="02020603050405020304" pitchFamily="18" charset="0"/>
            </a:endParaRPr>
          </a:p>
          <a:p>
            <a:pPr lvl="2">
              <a:spcBef>
                <a:spcPts val="0"/>
              </a:spcBef>
              <a:spcAft>
                <a:spcPts val="0"/>
              </a:spcAft>
              <a:buFont typeface="+mj-lt"/>
              <a:buAutoNum type="arabicPeriod"/>
            </a:pPr>
            <a:r>
              <a:rPr lang="en-GB" sz="1000" dirty="0">
                <a:latin typeface="Consolas" panose="020B0609020204030204" pitchFamily="49" charset="0"/>
                <a:cs typeface="Times New Roman" panose="02020603050405020304" pitchFamily="18" charset="0"/>
              </a:rPr>
              <a:t>DOT position on interoperability and robust safety/public safety</a:t>
            </a:r>
            <a:endParaRPr lang="en-US" sz="1000" b="1"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highlight>
                  <a:srgbClr val="FFFF00"/>
                </a:highlight>
                <a:latin typeface="Consolas" panose="020B0609020204030204" pitchFamily="49" charset="0"/>
                <a:ea typeface="Malgun Gothic" panose="020B0503020000020004" pitchFamily="34" charset="-127"/>
                <a:cs typeface="Calibri" panose="020F0502020204030204" pitchFamily="34" charset="0"/>
              </a:rPr>
              <a:t>Need for compatibility/backwards compatibility:</a:t>
            </a:r>
            <a:r>
              <a:rPr lang="en-US" sz="1000" dirty="0">
                <a:latin typeface="Consolas" panose="020B0609020204030204" pitchFamily="49" charset="0"/>
                <a:ea typeface="Malgun Gothic" panose="020B0503020000020004" pitchFamily="34" charset="-127"/>
                <a:cs typeface="Calibri" panose="020F0502020204030204" pitchFamily="34" charset="0"/>
              </a:rPr>
              <a:t> </a:t>
            </a:r>
            <a:endParaRPr lang="en-US" sz="1000" dirty="0">
              <a:latin typeface="Consolas" panose="020B0609020204030204" pitchFamily="49" charset="0"/>
              <a:ea typeface="Malgun Gothic" panose="020B0503020000020004" pitchFamily="34" charset="-127"/>
            </a:endParaRPr>
          </a:p>
          <a:p>
            <a:pPr marL="0" lvl="0" indent="0">
              <a:spcBef>
                <a:spcPts val="0"/>
              </a:spcBef>
              <a:spcAft>
                <a:spcPts val="0"/>
              </a:spcAft>
            </a:pPr>
            <a:r>
              <a:rPr lang="en-GB" sz="1000" b="0" dirty="0">
                <a:latin typeface="Consolas" panose="020B0609020204030204" pitchFamily="49" charset="0"/>
              </a:rPr>
              <a:t>9.	Comments on “… how to evaluate the benefits and costs of our proposal given the evolving nature of transportation and vehicular safety-related technologies, both within and outside of the 5.9 GHz band.”, [A] paragraph 66</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IEEE 802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3GPP vision of V2X technology evolution: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Implications of different evolution models: </a:t>
            </a:r>
            <a:endParaRPr lang="en-US" sz="1000" b="1" u="sng" dirty="0">
              <a:latin typeface="Consolas" panose="020B0609020204030204" pitchFamily="49" charset="0"/>
              <a:cs typeface="Times New Roman" panose="02020603050405020304" pitchFamily="18"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V2X communication technology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10.	Comment on IEEE 802.11 standards referencing }need to find an </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Incorporation by reference to IEEE 802.11 standards</a:t>
            </a:r>
            <a:endParaRPr lang="en-US" sz="1000" b="1" u="sng" dirty="0">
              <a:latin typeface="Consolas" panose="020B0609020204030204" pitchFamily="49" charset="0"/>
              <a:cs typeface="Times New Roman" panose="02020603050405020304" pitchFamily="18" charset="0"/>
            </a:endParaRPr>
          </a:p>
          <a:p>
            <a:pPr marL="0" lvl="0" indent="0">
              <a:spcBef>
                <a:spcPts val="0"/>
              </a:spcBef>
              <a:spcAft>
                <a:spcPts val="0"/>
              </a:spcAft>
            </a:pPr>
            <a:r>
              <a:rPr lang="en-US" sz="1000" b="0" dirty="0">
                <a:latin typeface="Consolas" panose="020B0609020204030204" pitchFamily="49" charset="0"/>
              </a:rPr>
              <a:t>11.	Comments on </a:t>
            </a:r>
            <a:r>
              <a:rPr lang="en-GB" sz="1000" b="0" dirty="0">
                <a:latin typeface="Consolas" panose="020B0609020204030204" pitchFamily="49" charset="0"/>
              </a:rPr>
              <a:t>on the state of DSRC-based deployment and the extent to which existing licensees currently operate on some or all of the existing.” [A] Paragraph 18</a:t>
            </a:r>
            <a:endParaRPr lang="en-US" sz="1000" u="sng" dirty="0">
              <a:latin typeface="Consolas" panose="020B0609020204030204" pitchFamily="49" charset="0"/>
            </a:endParaRPr>
          </a:p>
          <a:p>
            <a:pPr lvl="1">
              <a:spcBef>
                <a:spcPts val="0"/>
              </a:spcBef>
              <a:spcAft>
                <a:spcPts val="0"/>
              </a:spcAft>
              <a:buFont typeface="+mj-lt"/>
              <a:buAutoNum type="arabicPeriod"/>
            </a:pPr>
            <a:r>
              <a:rPr lang="en-US" sz="1000" dirty="0">
                <a:latin typeface="Consolas" panose="020B0609020204030204" pitchFamily="49" charset="0"/>
                <a:cs typeface="Times New Roman" panose="02020603050405020304" pitchFamily="18" charset="0"/>
              </a:rPr>
              <a:t>Choosing LTE-V2X as a V2X technology does not address the slow market adoption of V2X:</a:t>
            </a:r>
            <a:endParaRPr lang="en-US" sz="1000" b="1" u="sng" dirty="0">
              <a:latin typeface="Consolas" panose="020B0609020204030204" pitchFamily="49" charset="0"/>
              <a:cs typeface="Times New Roman" panose="02020603050405020304" pitchFamily="18" charset="0"/>
            </a:endParaRPr>
          </a:p>
          <a:p>
            <a:pPr marL="457200" marR="0" indent="-457200">
              <a:spcBef>
                <a:spcPts val="0"/>
              </a:spcBef>
              <a:spcAft>
                <a:spcPts val="0"/>
              </a:spcAft>
            </a:pPr>
            <a:r>
              <a:rPr lang="en-US" sz="1000" dirty="0">
                <a:latin typeface="Consolas" panose="020B0609020204030204" pitchFamily="49" charset="0"/>
                <a:ea typeface="Malgun Gothic" panose="020B0503020000020004" pitchFamily="34" charset="-127"/>
                <a:cs typeface="Calibri" panose="020F0502020204030204" pitchFamily="34" charset="0"/>
              </a:rPr>
              <a:t>Conclusion:</a:t>
            </a:r>
            <a:endParaRPr lang="en-US" sz="1000" dirty="0">
              <a:latin typeface="Consolas" panose="020B0609020204030204" pitchFamily="49" charset="0"/>
              <a:ea typeface="Malgun Gothic" panose="020B0503020000020004" pitchFamily="34" charset="-127"/>
            </a:endParaRPr>
          </a:p>
          <a:p>
            <a:pPr>
              <a:spcBef>
                <a:spcPts val="0"/>
              </a:spcBef>
              <a:buFont typeface="Arial" panose="020B0604020202020204" pitchFamily="34" charset="0"/>
              <a:buChar char="•"/>
            </a:pPr>
            <a:endParaRPr lang="en-US" sz="900" dirty="0">
              <a:latin typeface="Consolas" panose="020B0609020204030204" pitchFamily="49" charset="0"/>
            </a:endParaRPr>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All the sections in 5.9GHz NPRM draft r11</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38</a:t>
            </a:fld>
            <a:endParaRPr lang="en-US" altLang="en-US" sz="1200" b="0" dirty="0"/>
          </a:p>
        </p:txBody>
      </p:sp>
      <p:sp>
        <p:nvSpPr>
          <p:cNvPr id="2" name="Date Placeholder 1"/>
          <p:cNvSpPr>
            <a:spLocks noGrp="1"/>
          </p:cNvSpPr>
          <p:nvPr>
            <p:ph type="dt" idx="15"/>
          </p:nvPr>
        </p:nvSpPr>
        <p:spPr/>
        <p:txBody>
          <a:bodyPr/>
          <a:lstStyle/>
          <a:p>
            <a:r>
              <a:rPr lang="en-US"/>
              <a:t>06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06 Feb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914400"/>
            <a:ext cx="8324341" cy="5430764"/>
          </a:xfrm>
        </p:spPr>
        <p:txBody>
          <a:bodyPr/>
          <a:lstStyle/>
          <a:p>
            <a:pPr>
              <a:spcBef>
                <a:spcPts val="0"/>
              </a:spcBef>
              <a:buFont typeface="Arial" panose="020B0604020202020204" pitchFamily="34" charset="0"/>
              <a:buChar char="•"/>
            </a:pPr>
            <a:r>
              <a:rPr lang="en-US" sz="1800" dirty="0"/>
              <a:t>Ofcom consultation </a:t>
            </a:r>
            <a:r>
              <a:rPr lang="en-GB" sz="1800" dirty="0"/>
              <a:t>Supporting innovation in the 100-200 GHz range</a:t>
            </a:r>
            <a:endParaRPr lang="en-US" sz="1800" dirty="0"/>
          </a:p>
          <a:p>
            <a:pPr lvl="1">
              <a:spcBef>
                <a:spcPts val="0"/>
              </a:spcBef>
              <a:buFont typeface="Arial" panose="020B0604020202020204" pitchFamily="34" charset="0"/>
              <a:buChar char="•"/>
            </a:pPr>
            <a:r>
              <a:rPr lang="en-US" sz="1200" b="0" dirty="0">
                <a:hlinkClick r:id="rId3"/>
              </a:rPr>
              <a:t>https://www.ofcom.org.uk/consultations-and-statements/category-2/supporting-innovation-100-200-ghz</a:t>
            </a:r>
            <a:r>
              <a:rPr lang="en-US" sz="1200" b="0" dirty="0"/>
              <a:t> </a:t>
            </a:r>
            <a:endParaRPr lang="en-US" sz="1200" b="0" dirty="0">
              <a:hlinkClick r:id="rId4"/>
            </a:endParaRPr>
          </a:p>
          <a:p>
            <a:pPr lvl="1">
              <a:spcBef>
                <a:spcPts val="0"/>
              </a:spcBef>
              <a:buFont typeface="Arial" panose="020B0604020202020204" pitchFamily="34" charset="0"/>
              <a:buChar char="•"/>
            </a:pPr>
            <a:r>
              <a:rPr lang="en-US" sz="1200" b="0" dirty="0">
                <a:hlinkClick r:id="rId4"/>
              </a:rPr>
              <a:t>https://mentor.ieee.org/802.18/dcn/20/18-20-0012-00-0000-ofcom-consultaion-supporting-innovation-in-100-200-ghz.pdf</a:t>
            </a:r>
            <a:r>
              <a:rPr lang="en-US" sz="1200" b="0" dirty="0"/>
              <a:t> </a:t>
            </a:r>
          </a:p>
          <a:p>
            <a:pPr lvl="1">
              <a:spcBef>
                <a:spcPts val="0"/>
              </a:spcBef>
              <a:buFont typeface="Arial" panose="020B0604020202020204" pitchFamily="34" charset="0"/>
              <a:buChar char="•"/>
            </a:pPr>
            <a:r>
              <a:rPr lang="en-US" sz="1600" dirty="0"/>
              <a:t>Comments due 20 March 2020.  </a:t>
            </a:r>
            <a:r>
              <a:rPr lang="en-US" sz="1600" b="1" dirty="0"/>
              <a:t>(would need .18 approval 05 March) </a:t>
            </a:r>
          </a:p>
          <a:p>
            <a:pPr>
              <a:buFont typeface="Arial" panose="020B0604020202020204" pitchFamily="34" charset="0"/>
              <a:buChar char="•"/>
            </a:pPr>
            <a:r>
              <a:rPr lang="en-US" sz="1600" dirty="0"/>
              <a:t>Question 1: </a:t>
            </a:r>
            <a:r>
              <a:rPr lang="en-US" sz="1600" b="0" dirty="0"/>
              <a:t>Do you have any comments on our analysis of the current use of spectrum bands in the frequency range 100-200 GHz, or the potential future use of these frequencies? Do you have any comments on current or future use of the specific bands 116-122 GHz, 174.8-182 GHz and 185-190 GHz? </a:t>
            </a:r>
          </a:p>
          <a:p>
            <a:pPr>
              <a:buFont typeface="Arial" panose="020B0604020202020204" pitchFamily="34" charset="0"/>
              <a:buChar char="•"/>
            </a:pPr>
            <a:r>
              <a:rPr lang="en-US" sz="1600" dirty="0"/>
              <a:t>Question 2: </a:t>
            </a:r>
            <a:r>
              <a:rPr lang="en-US" sz="1600" b="0" dirty="0"/>
              <a:t>Are there any further bands above 100 GHz which you think Ofcom should consider making available on a technology and service neutral basis? Which benefits might be </a:t>
            </a:r>
            <a:r>
              <a:rPr lang="en-US" sz="1600" b="0" dirty="0" err="1"/>
              <a:t>realised</a:t>
            </a:r>
            <a:r>
              <a:rPr lang="en-US" sz="1600" b="0" dirty="0"/>
              <a:t> from enabling access to further bands?  </a:t>
            </a:r>
          </a:p>
          <a:p>
            <a:pPr>
              <a:buFont typeface="Arial" panose="020B0604020202020204" pitchFamily="34" charset="0"/>
              <a:buChar char="•"/>
            </a:pPr>
            <a:r>
              <a:rPr lang="en-US" sz="1600" b="0" dirty="0"/>
              <a:t> </a:t>
            </a:r>
            <a:r>
              <a:rPr lang="en-US" sz="1600" dirty="0"/>
              <a:t>Question 3: </a:t>
            </a:r>
            <a:r>
              <a:rPr lang="en-US" sz="1600" b="0" dirty="0"/>
              <a:t>Do you have any comments on the approach we have used to assess the potential effect of our proposals on EESS? [Our full technical analysis is set out at annex 6.] </a:t>
            </a:r>
          </a:p>
          <a:p>
            <a:pPr>
              <a:buFont typeface="Arial" panose="020B0604020202020204" pitchFamily="34" charset="0"/>
              <a:buChar char="•"/>
            </a:pPr>
            <a:r>
              <a:rPr lang="en-US" sz="1600" dirty="0"/>
              <a:t>Question 4: </a:t>
            </a:r>
            <a:r>
              <a:rPr lang="en-US" sz="1600" b="0" dirty="0"/>
              <a:t>Do you have any comments on our proposals to </a:t>
            </a:r>
            <a:r>
              <a:rPr lang="en-US" sz="1600" b="0" dirty="0" err="1"/>
              <a:t>authorise</a:t>
            </a:r>
            <a:r>
              <a:rPr lang="en-US" sz="1600" b="0" dirty="0"/>
              <a:t> devices to operate on a </a:t>
            </a:r>
            <a:r>
              <a:rPr lang="en-US" sz="1600" b="0" dirty="0" err="1"/>
              <a:t>licence</a:t>
            </a:r>
            <a:r>
              <a:rPr lang="en-US" sz="1600" b="0" dirty="0"/>
              <a:t>-exempt basis in the 116-122 GHz, 174.8-182 GHz and 185-190 GHz bands?</a:t>
            </a:r>
          </a:p>
          <a:p>
            <a:pPr>
              <a:buFont typeface="Arial" panose="020B0604020202020204" pitchFamily="34" charset="0"/>
              <a:buChar char="•"/>
            </a:pPr>
            <a:r>
              <a:rPr lang="en-US" sz="1600" b="1" dirty="0"/>
              <a:t>Question 5: </a:t>
            </a:r>
            <a:r>
              <a:rPr lang="en-US" sz="1600" b="0" dirty="0"/>
              <a:t>Do you have any comments on our proposal to create a ‘Spectrum Access: EHF’ </a:t>
            </a:r>
            <a:r>
              <a:rPr lang="en-US" sz="1600" b="0" dirty="0" err="1"/>
              <a:t>licence</a:t>
            </a:r>
            <a:r>
              <a:rPr lang="en-US" sz="1600" b="0" dirty="0"/>
              <a:t> to </a:t>
            </a:r>
            <a:r>
              <a:rPr lang="en-US" sz="1600" b="0" dirty="0" err="1"/>
              <a:t>authorise</a:t>
            </a:r>
            <a:r>
              <a:rPr lang="en-US" sz="1600" b="0" dirty="0"/>
              <a:t> increased power use in the 116-122 GHz, 174.8-182 GHz and 185-190 GHz bands?</a:t>
            </a:r>
          </a:p>
          <a:p>
            <a:pPr>
              <a:buFont typeface="Arial" panose="020B0604020202020204" pitchFamily="34" charset="0"/>
              <a:buChar char="•"/>
            </a:pPr>
            <a:r>
              <a:rPr lang="en-US" sz="1600" dirty="0">
                <a:solidFill>
                  <a:srgbClr val="00B0F0"/>
                </a:solidFill>
              </a:rPr>
              <a:t>Does IEEE 802 want to send in comments? </a:t>
            </a:r>
          </a:p>
          <a:p>
            <a:pPr>
              <a:buFont typeface="Arial" panose="020B0604020202020204" pitchFamily="34" charset="0"/>
              <a:buChar char="•"/>
            </a:pPr>
            <a:r>
              <a:rPr lang="en-US" sz="1600" dirty="0">
                <a:solidFill>
                  <a:srgbClr val="00B0F0"/>
                </a:solidFill>
              </a:rPr>
              <a:t>No one spoke up on the call.  Chair will send to 802.15.3d TG chair to see if any interest.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06 Feb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43</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239340"/>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 Feb 2020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44</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 Feb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a:t>
            </a:r>
            <a:r>
              <a:rPr lang="en-US" altLang="en-US" sz="1400" dirty="0">
                <a:solidFill>
                  <a:schemeClr val="bg1">
                    <a:lumMod val="75000"/>
                  </a:schemeClr>
                </a:solidFill>
              </a:rPr>
              <a:t>Peter E.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Ofcom spectrum access for Wi-Fi consultation</a:t>
            </a: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Wi-Fi consultation contributions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09305" y="929820"/>
            <a:ext cx="4329820" cy="554559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b="0" dirty="0"/>
              <a:t>Ofcom consultation on Improving spectrum access for Wi-Fi</a:t>
            </a:r>
          </a:p>
          <a:p>
            <a:pPr lvl="1">
              <a:spcBef>
                <a:spcPts val="0"/>
              </a:spcBef>
              <a:buFont typeface="Arial" panose="020B0604020202020204" pitchFamily="34" charset="0"/>
              <a:buChar char="•"/>
            </a:pPr>
            <a:r>
              <a:rPr lang="en-US" sz="1400" b="0" dirty="0"/>
              <a:t>Spectrum use in the 5 and 6 GHz bands</a:t>
            </a:r>
          </a:p>
          <a:p>
            <a:pPr lvl="1">
              <a:spcBef>
                <a:spcPts val="0"/>
              </a:spcBef>
              <a:buFont typeface="Arial" panose="020B0604020202020204" pitchFamily="34" charset="0"/>
              <a:buChar char="•"/>
            </a:pPr>
            <a:r>
              <a:rPr lang="en-US" altLang="en-US" sz="1400" dirty="0">
                <a:solidFill>
                  <a:schemeClr val="tx1"/>
                </a:solidFill>
              </a:rPr>
              <a:t>Need to approve  comments by 05 March</a:t>
            </a:r>
          </a:p>
          <a:p>
            <a:pPr lvl="1">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Keep going on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sz="1400" dirty="0">
                <a:solidFill>
                  <a:schemeClr val="tx1"/>
                </a:solidFill>
              </a:rPr>
              <a:t>Japan’s 57-66 GHz </a:t>
            </a:r>
          </a:p>
          <a:p>
            <a:pPr lvl="1">
              <a:spcBef>
                <a:spcPts val="0"/>
              </a:spcBef>
              <a:buFont typeface="Arial" panose="020B0604020202020204" pitchFamily="34" charset="0"/>
              <a:buChar char="•"/>
            </a:pPr>
            <a:r>
              <a:rPr lang="en-US" sz="1400" dirty="0">
                <a:solidFill>
                  <a:schemeClr val="tx1"/>
                </a:solidFill>
              </a:rPr>
              <a:t>IEEE announcements</a:t>
            </a:r>
            <a:endParaRPr lang="en-GB" sz="1400" dirty="0">
              <a:solidFill>
                <a:schemeClr val="tx1"/>
              </a:solidFill>
            </a:endParaRP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a:t>
            </a:r>
          </a:p>
          <a:p>
            <a:pPr>
              <a:spcBef>
                <a:spcPts val="400"/>
              </a:spcBef>
            </a:pPr>
            <a:r>
              <a:rPr lang="en-US" altLang="en-US" sz="1800" b="0" dirty="0">
                <a:solidFill>
                  <a:schemeClr val="bg1">
                    <a:lumMod val="75000"/>
                  </a:schemeClr>
                </a:solidFill>
              </a:rPr>
              <a:t>		Seconded by:  Hassan Y</a:t>
            </a:r>
          </a:p>
          <a:p>
            <a:pPr lvl="1">
              <a:spcBef>
                <a:spcPts val="400"/>
              </a:spcBef>
            </a:pPr>
            <a:r>
              <a:rPr lang="en-US" altLang="en-US" sz="1800" dirty="0">
                <a:solidFill>
                  <a:schemeClr val="bg1">
                    <a:lumMod val="75000"/>
                  </a:schemeClr>
                </a:solidFill>
              </a:rPr>
              <a:t>Discussion?  	None</a:t>
            </a:r>
          </a:p>
          <a:p>
            <a:pPr lvl="1">
              <a:spcBef>
                <a:spcPts val="40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30 Jan 2020 in document </a:t>
            </a:r>
            <a:r>
              <a:rPr lang="en-US" altLang="en-US" sz="1600" b="0" dirty="0">
                <a:hlinkClick r:id="rId2"/>
              </a:rPr>
              <a:t>https://mentor.ieee.org/802.18/dcn/20/18-20-0010-00-0000-minutes-30jan20-rrtag-teleconference.docx</a:t>
            </a:r>
            <a:r>
              <a:rPr lang="en-US" altLang="en-US" sz="1600" b="0" dirty="0"/>
              <a:t>  </a:t>
            </a:r>
            <a:r>
              <a:rPr lang="en-US" sz="1600" b="0" dirty="0"/>
              <a:t>31-Jan-2020 13:47:20 ET</a:t>
            </a:r>
            <a:r>
              <a:rPr lang="en-US" altLang="en-US" sz="1600" b="0" dirty="0">
                <a:solidFill>
                  <a:schemeClr val="tx1"/>
                </a:solidFill>
              </a:rPr>
              <a:t>	</a:t>
            </a:r>
          </a:p>
          <a:p>
            <a:pPr marL="0" indent="0">
              <a:spcBef>
                <a:spcPts val="400"/>
              </a:spcBef>
            </a:pPr>
            <a:r>
              <a:rPr lang="en-US" altLang="en-US" sz="1600" b="0" dirty="0">
                <a:solidFill>
                  <a:schemeClr val="tx1"/>
                </a:solidFill>
              </a:rPr>
              <a:t>	Moved by:  	</a:t>
            </a:r>
            <a:r>
              <a:rPr lang="en-US" altLang="en-US" sz="1600" b="0" dirty="0">
                <a:solidFill>
                  <a:schemeClr val="bg1">
                    <a:lumMod val="75000"/>
                  </a:schemeClr>
                </a:solidFill>
              </a:rPr>
              <a:t>Stuart</a:t>
            </a:r>
          </a:p>
          <a:p>
            <a:pPr marL="0" indent="0">
              <a:spcBef>
                <a:spcPts val="400"/>
              </a:spcBef>
            </a:pPr>
            <a:r>
              <a:rPr lang="en-US" altLang="en-US" sz="1800" b="0" dirty="0">
                <a:solidFill>
                  <a:schemeClr val="bg1">
                    <a:lumMod val="75000"/>
                  </a:schemeClr>
                </a:solidFill>
              </a:rPr>
              <a:t>	Seconded by:	Stephen P</a:t>
            </a:r>
          </a:p>
          <a:p>
            <a:pPr marL="0" indent="0">
              <a:spcBef>
                <a:spcPts val="400"/>
              </a:spcBef>
            </a:pPr>
            <a:r>
              <a:rPr lang="en-US" altLang="en-US" sz="1800" b="0" dirty="0">
                <a:solidFill>
                  <a:schemeClr val="bg1">
                    <a:lumMod val="75000"/>
                  </a:schemeClr>
                </a:solidFill>
              </a:rPr>
              <a:t>	Discussion?  	None</a:t>
            </a:r>
          </a:p>
          <a:p>
            <a:pPr lvl="1">
              <a:spcBef>
                <a:spcPts val="400"/>
              </a:spcBef>
            </a:pPr>
            <a:r>
              <a:rPr lang="en-US" altLang="en-US" sz="1800" dirty="0">
                <a:solidFill>
                  <a:schemeClr val="bg1">
                    <a:lumMod val="75000"/>
                  </a:schemeClr>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 Feb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meetings #105, </a:t>
            </a:r>
            <a:r>
              <a:rPr lang="en-US" sz="1800" dirty="0"/>
              <a:t>  23–27Mar20, Sophia-Antipolis</a:t>
            </a:r>
            <a:r>
              <a:rPr lang="en-US" sz="1800" b="0" dirty="0"/>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bg1">
                    <a:lumMod val="75000"/>
                  </a:schemeClr>
                </a:solidFill>
              </a:rPr>
              <a:t>Meeting this morning on emission mask and </a:t>
            </a:r>
            <a:r>
              <a:rPr lang="en-US" sz="1600" dirty="0" err="1">
                <a:solidFill>
                  <a:schemeClr val="bg1">
                    <a:lumMod val="75000"/>
                  </a:schemeClr>
                </a:solidFill>
              </a:rPr>
              <a:t>rcvr</a:t>
            </a:r>
            <a:r>
              <a:rPr lang="en-US" sz="1600" dirty="0">
                <a:solidFill>
                  <a:schemeClr val="bg1">
                    <a:lumMod val="75000"/>
                  </a:schemeClr>
                </a:solidFill>
              </a:rPr>
              <a:t> characteristics.  (e.g. selectivity) </a:t>
            </a:r>
          </a:p>
          <a:p>
            <a:pPr lvl="1">
              <a:spcBef>
                <a:spcPts val="0"/>
              </a:spcBef>
              <a:buFont typeface="Arial" panose="020B0604020202020204" pitchFamily="34" charset="0"/>
              <a:buChar char="•"/>
            </a:pPr>
            <a:r>
              <a:rPr lang="en-US" sz="1600" dirty="0">
                <a:solidFill>
                  <a:schemeClr val="bg1">
                    <a:lumMod val="75000"/>
                  </a:schemeClr>
                </a:solidFill>
              </a:rPr>
              <a:t>Working on compromise from the last meeting and revised today.  </a:t>
            </a:r>
          </a:p>
          <a:p>
            <a:pPr lvl="2">
              <a:spcBef>
                <a:spcPts val="0"/>
              </a:spcBef>
              <a:buFont typeface="Arial" panose="020B0604020202020204" pitchFamily="34" charset="0"/>
              <a:buChar char="•"/>
            </a:pPr>
            <a:r>
              <a:rPr lang="en-US" sz="1600" dirty="0">
                <a:solidFill>
                  <a:schemeClr val="bg1">
                    <a:lumMod val="75000"/>
                  </a:schemeClr>
                </a:solidFill>
              </a:rPr>
              <a:t>See document 104a-002 and remember it is or will be in .11 portal member area also. </a:t>
            </a:r>
          </a:p>
          <a:p>
            <a:pPr lvl="1">
              <a:spcBef>
                <a:spcPts val="0"/>
              </a:spcBef>
              <a:buFont typeface="Arial" panose="020B0604020202020204" pitchFamily="34" charset="0"/>
              <a:buChar char="•"/>
            </a:pPr>
            <a:r>
              <a:rPr lang="en-US" sz="1600" dirty="0">
                <a:solidFill>
                  <a:schemeClr val="bg1">
                    <a:lumMod val="75000"/>
                  </a:schemeClr>
                </a:solidFill>
              </a:rPr>
              <a:t>11Feb is the next </a:t>
            </a:r>
            <a:r>
              <a:rPr lang="en-US" sz="1600" dirty="0" err="1">
                <a:solidFill>
                  <a:schemeClr val="bg1">
                    <a:lumMod val="75000"/>
                  </a:schemeClr>
                </a:solidFill>
              </a:rPr>
              <a:t>GoTo</a:t>
            </a:r>
            <a:r>
              <a:rPr lang="en-US" sz="1600" dirty="0">
                <a:solidFill>
                  <a:schemeClr val="bg1">
                    <a:lumMod val="75000"/>
                  </a:schemeClr>
                </a:solidFill>
              </a:rPr>
              <a:t> meeting.   </a:t>
            </a:r>
          </a:p>
          <a:p>
            <a:pPr lvl="2">
              <a:spcBef>
                <a:spcPts val="0"/>
              </a:spcBef>
              <a:buFont typeface="Arial" panose="020B0604020202020204" pitchFamily="34" charset="0"/>
              <a:buChar char="•"/>
            </a:pPr>
            <a:r>
              <a:rPr lang="en-US" sz="1600" dirty="0">
                <a:solidFill>
                  <a:schemeClr val="bg1">
                    <a:lumMod val="75000"/>
                  </a:schemeClr>
                </a:solidFill>
              </a:rPr>
              <a:t>LO leakage and 160 MHz channel   (.11ax &amp; .11be should follow this)</a:t>
            </a:r>
          </a:p>
          <a:p>
            <a:pPr marL="457200" lvl="1" indent="0">
              <a:spcBef>
                <a:spcPts val="0"/>
              </a:spcBef>
            </a:pPr>
            <a:r>
              <a:rPr lang="en-US" sz="1600" dirty="0">
                <a:solidFill>
                  <a:schemeClr val="bg1">
                    <a:lumMod val="75000"/>
                  </a:schemeClr>
                </a:solidFill>
              </a:rPr>
              <a:t> </a:t>
            </a: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6"/>
              </a:rPr>
              <a:t>&lt;ERM&gt;</a:t>
            </a:r>
            <a:r>
              <a:rPr lang="en-US" sz="1600" b="0" dirty="0"/>
              <a:t> </a:t>
            </a:r>
            <a:r>
              <a:rPr lang="en-US" sz="1600" dirty="0">
                <a:solidFill>
                  <a:schemeClr val="tx1"/>
                </a:solidFill>
              </a:rPr>
              <a:t>next meeting #70,  17-20Mar20, </a:t>
            </a:r>
            <a:r>
              <a:rPr lang="en-US" sz="1600" dirty="0"/>
              <a:t>Sophia Antipolis, FR</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meeting # _tbd_;  on-line-27Feb20</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8"/>
              </a:rPr>
              <a:t>&lt;TG37&gt;</a:t>
            </a:r>
            <a:r>
              <a:rPr lang="en-US" sz="1600" b="0" dirty="0"/>
              <a:t> </a:t>
            </a:r>
            <a:r>
              <a:rPr lang="en-US" sz="1600" dirty="0"/>
              <a:t> next meeting #37, 25-26Mar20, Sophia-Antipolis, FR</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9"/>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 Feb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42558</TotalTime>
  <Words>9705</Words>
  <Application>Microsoft Office PowerPoint</Application>
  <PresentationFormat>On-screen Show (4:3)</PresentationFormat>
  <Paragraphs>972</Paragraphs>
  <Slides>44</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4"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on  Improving spectrum access for Wi-Fi  -1</vt:lpstr>
      <vt:lpstr>Ofcom consultation on  Improving spectrum access for Wi-Fi -2</vt:lpstr>
      <vt:lpstr>Chairman Pai’s statement on 5.9 GHz &amp; NPRM -background</vt:lpstr>
      <vt:lpstr>5.9 GHz &amp; NPRM –06feb</vt:lpstr>
      <vt:lpstr>5.9 GHz &amp; NPRM –_</vt:lpstr>
      <vt:lpstr>5.9 GHz &amp; NPRM plans for comments- history 30jan</vt:lpstr>
      <vt:lpstr>5.9 GHz &amp; NPRM –history 30jan </vt:lpstr>
      <vt:lpstr>5.9 GHz &amp; NPRM –history 23jan </vt:lpstr>
      <vt:lpstr>5.9 GHz NPRM – Thursday sna</vt:lpstr>
      <vt:lpstr>5.9 GHz NPRM – Thursday sna</vt:lpstr>
      <vt:lpstr>5.9 GHz NPRM – Tuesday sna</vt:lpstr>
      <vt:lpstr>General Discussion Items -1</vt:lpstr>
      <vt:lpstr>Actions Required</vt:lpstr>
      <vt:lpstr>Any Other Business</vt:lpstr>
      <vt:lpstr>Adjourn</vt:lpstr>
      <vt:lpstr>PowerPoint Presentation</vt:lpstr>
      <vt:lpstr>5.9 GHz &amp; NPRM – history 23jan </vt:lpstr>
      <vt:lpstr>5.9 GHz NPRM – history 09jan</vt:lpstr>
      <vt:lpstr>5.9 GHz NPRM – history 09jan</vt:lpstr>
      <vt:lpstr>5.9 GHz NPRM - history of possible areas to comment on</vt:lpstr>
      <vt:lpstr>5.9 GHz NPRM – history of possible areas to comment on</vt:lpstr>
      <vt:lpstr>5.9 GHz NPRM - history of possible areas to comment on</vt:lpstr>
      <vt:lpstr>5.9 GHz NPRM -NHTSA –history of possible areas to comment on</vt:lpstr>
      <vt:lpstr>5.9 GHz NPRM –history of possible areas to comment on</vt:lpstr>
      <vt:lpstr>All the sections in 5.9GHz NPRM draft r11</vt:lpstr>
      <vt:lpstr>Responsibilities of WG Vice Chair</vt:lpstr>
      <vt:lpstr>Responsibilities of WG Secretary</vt:lpstr>
      <vt:lpstr>Responsibilities of Working Group Officers</vt:lpstr>
      <vt:lpstr>ITU-R SM.2352 on THz</vt:lpstr>
      <vt:lpstr>ITU-R THz SM.2352 motion</vt:lpstr>
      <vt:lpstr>General Discussion Items -1</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2285</cp:revision>
  <cp:lastPrinted>1601-01-01T00:00:00Z</cp:lastPrinted>
  <dcterms:created xsi:type="dcterms:W3CDTF">2016-03-03T14:54:45Z</dcterms:created>
  <dcterms:modified xsi:type="dcterms:W3CDTF">2020-02-06T15:00:26Z</dcterms:modified>
</cp:coreProperties>
</file>