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26" r:id="rId15"/>
    <p:sldId id="649" r:id="rId16"/>
    <p:sldId id="653" r:id="rId17"/>
    <p:sldId id="640" r:id="rId18"/>
    <p:sldId id="657" r:id="rId19"/>
    <p:sldId id="639" r:id="rId20"/>
    <p:sldId id="643" r:id="rId21"/>
    <p:sldId id="646" r:id="rId22"/>
    <p:sldId id="641" r:id="rId23"/>
    <p:sldId id="658" r:id="rId24"/>
    <p:sldId id="650" r:id="rId25"/>
    <p:sldId id="498" r:id="rId26"/>
    <p:sldId id="402" r:id="rId27"/>
    <p:sldId id="403" r:id="rId28"/>
    <p:sldId id="638" r:id="rId29"/>
    <p:sldId id="633" r:id="rId30"/>
    <p:sldId id="636" r:id="rId31"/>
    <p:sldId id="634" r:id="rId32"/>
    <p:sldId id="632" r:id="rId33"/>
    <p:sldId id="627" r:id="rId34"/>
    <p:sldId id="630" r:id="rId35"/>
    <p:sldId id="628" r:id="rId36"/>
    <p:sldId id="462" r:id="rId37"/>
    <p:sldId id="652" r:id="rId38"/>
    <p:sldId id="549" r:id="rId39"/>
    <p:sldId id="425" r:id="rId40"/>
    <p:sldId id="592" r:id="rId41"/>
    <p:sldId id="599" r:id="rId42"/>
    <p:sldId id="618" r:id="rId43"/>
    <p:sldId id="656" r:id="rId44"/>
    <p:sldId id="655"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5771" autoAdjust="0"/>
  </p:normalViewPr>
  <p:slideViewPr>
    <p:cSldViewPr>
      <p:cViewPr varScale="1">
        <p:scale>
          <a:sx n="96" d="100"/>
          <a:sy n="96" d="100"/>
        </p:scale>
        <p:origin x="1404" y="8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802.18-20/0013r00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www.itu.int/en/mediacentre/Pages/PR02-2020-Kazakhstan-leads-global-school-connectivity-in-Central-Asia.aspx"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www.ieee802.org/11/email/stds-802-11/msg04021.html"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myproject-web/public/view.html#landin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urldefense.proofpoint.com/v2/url?u=https-3A__www.marriott.com_event-2Dreservations_reservation-2Dlink.mi-3Fid-3D1567107352786-26key-3DGRP-26app-3Dresvlink&amp;d=DwMFaQ&amp;c=pqcuzKEN_84c78MOSc5_fw&amp;r=z8R-nWJ8GIxwjOjNKhEFByb-tZ6XE3GZXWSggNdVo-w&amp;m=5kPpa8scr88P5EmJqSZpwmvwVT3wgc1e5bXmRlWKJV8&amp;s=0QESAxm-DglS4XC67ZRJp6JRfBmPTf59T3QdmbKtbhE&amp;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10-00-0000-minutes-30jan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4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M100, 20-22Apr20, ECO Office </a:t>
            </a:r>
            <a:r>
              <a:rPr lang="en-US" sz="1400" dirty="0">
                <a:solidFill>
                  <a:schemeClr val="tx1"/>
                </a:solidFill>
              </a:rPr>
              <a:t>(Web meetings till then)</a:t>
            </a:r>
            <a:endParaRPr lang="en-US" sz="1600" dirty="0">
              <a:solidFill>
                <a:schemeClr val="tx1"/>
              </a:solidFill>
            </a:endParaRPr>
          </a:p>
          <a:p>
            <a:pPr lvl="1">
              <a:buFont typeface="Arial" panose="020B0604020202020204" pitchFamily="34" charset="0"/>
              <a:buChar char="•"/>
            </a:pPr>
            <a:r>
              <a:rPr lang="en-US" sz="1600" dirty="0">
                <a:solidFill>
                  <a:schemeClr val="bg1">
                    <a:lumMod val="75000"/>
                  </a:schemeClr>
                </a:solidFill>
              </a:rPr>
              <a:t> Nothing shared.</a:t>
            </a: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400" dirty="0">
                <a:solidFill>
                  <a:schemeClr val="bg1">
                    <a:lumMod val="75000"/>
                  </a:schemeClr>
                </a:solidFill>
              </a:rPr>
              <a:t>Completed short term analysis, went to FM 57. </a:t>
            </a:r>
          </a:p>
          <a:p>
            <a:pPr lvl="1">
              <a:spcBef>
                <a:spcPts val="0"/>
              </a:spcBef>
              <a:buFont typeface="Arial" panose="020B0604020202020204" pitchFamily="34" charset="0"/>
              <a:buChar char="•"/>
            </a:pPr>
            <a:r>
              <a:rPr lang="en-US" sz="1400" dirty="0">
                <a:solidFill>
                  <a:schemeClr val="bg1">
                    <a:lumMod val="75000"/>
                  </a:schemeClr>
                </a:solidFill>
              </a:rPr>
              <a:t>A replacement for the RLAN (3 company)  input for Report B is in process</a:t>
            </a:r>
          </a:p>
          <a:p>
            <a:pPr lvl="1">
              <a:spcBef>
                <a:spcPts val="0"/>
              </a:spcBef>
              <a:buFont typeface="Arial" panose="020B0604020202020204" pitchFamily="34" charset="0"/>
              <a:buChar char="•"/>
            </a:pPr>
            <a:r>
              <a:rPr lang="en-US" sz="1400" dirty="0">
                <a:solidFill>
                  <a:schemeClr val="bg1">
                    <a:lumMod val="75000"/>
                  </a:schemeClr>
                </a:solidFill>
              </a:rPr>
              <a:t>Point is, Ofcom has newer info (availability of target) to be considered.  Ofcom info will replace temporary document 6. </a:t>
            </a:r>
          </a:p>
          <a:p>
            <a:pPr lvl="1">
              <a:spcBef>
                <a:spcPts val="0"/>
              </a:spcBef>
              <a:buFont typeface="Arial" panose="020B0604020202020204" pitchFamily="34" charset="0"/>
              <a:buChar char="•"/>
            </a:pPr>
            <a:r>
              <a:rPr lang="en-US" sz="1400" dirty="0">
                <a:solidFill>
                  <a:schemeClr val="bg1">
                    <a:lumMod val="75000"/>
                  </a:schemeClr>
                </a:solidFill>
              </a:rPr>
              <a:t> Second report will become an EC report and will go to public consultation.  </a:t>
            </a: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400" dirty="0">
                <a:solidFill>
                  <a:schemeClr val="bg1">
                    <a:lumMod val="75000"/>
                  </a:schemeClr>
                </a:solidFill>
              </a:rPr>
              <a:t>From last week’s meeting,  worked on report 302 that was in public consultation, and being used on Report B.  </a:t>
            </a:r>
          </a:p>
          <a:p>
            <a:pPr lvl="1">
              <a:spcBef>
                <a:spcPts val="0"/>
              </a:spcBef>
              <a:buFont typeface="Arial" panose="020B0604020202020204" pitchFamily="34" charset="0"/>
              <a:buChar char="•"/>
            </a:pPr>
            <a:r>
              <a:rPr lang="en-US" sz="1400" dirty="0">
                <a:solidFill>
                  <a:schemeClr val="bg1">
                    <a:lumMod val="75000"/>
                  </a:schemeClr>
                </a:solidFill>
              </a:rPr>
              <a:t>E.g. want to use power levels in [] and analysis into the public consultation. </a:t>
            </a:r>
          </a:p>
          <a:p>
            <a:pPr lvl="1">
              <a:spcBef>
                <a:spcPts val="0"/>
              </a:spcBef>
              <a:buFont typeface="Arial" panose="020B0604020202020204" pitchFamily="34" charset="0"/>
              <a:buChar char="•"/>
            </a:pPr>
            <a:r>
              <a:rPr lang="en-US" sz="1400" dirty="0">
                <a:solidFill>
                  <a:schemeClr val="bg1">
                    <a:lumMod val="75000"/>
                  </a:schemeClr>
                </a:solidFill>
              </a:rPr>
              <a:t>PSD radiated limits also involved.  There are regulators discussing some of this and is positive for RLANs. </a:t>
            </a:r>
          </a:p>
          <a:p>
            <a:pPr lvl="1">
              <a:spcBef>
                <a:spcPts val="0"/>
              </a:spcBef>
              <a:buFont typeface="Arial" panose="020B0604020202020204" pitchFamily="34" charset="0"/>
              <a:buChar char="•"/>
            </a:pPr>
            <a:r>
              <a:rPr lang="en-US" sz="1400" dirty="0">
                <a:solidFill>
                  <a:schemeClr val="bg1">
                    <a:lumMod val="75000"/>
                  </a:schemeClr>
                </a:solidFill>
              </a:rPr>
              <a:t>Train control analysis used wrong prop. models.  Off by up to 19dB this is huge. </a:t>
            </a:r>
          </a:p>
          <a:p>
            <a:pPr lvl="1">
              <a:spcBef>
                <a:spcPts val="0"/>
              </a:spcBef>
              <a:buFont typeface="Arial" panose="020B0604020202020204" pitchFamily="34" charset="0"/>
              <a:buChar char="•"/>
            </a:pPr>
            <a:r>
              <a:rPr lang="en-US" sz="1400" dirty="0">
                <a:solidFill>
                  <a:schemeClr val="bg1">
                    <a:lumMod val="75000"/>
                  </a:schemeClr>
                </a:solidFill>
              </a:rPr>
              <a:t>So contentious issues going up to WGFM for their February meeting. </a:t>
            </a:r>
          </a:p>
          <a:p>
            <a:pPr lvl="1">
              <a:spcBef>
                <a:spcPts val="0"/>
              </a:spcBef>
              <a:buFont typeface="Arial" panose="020B0604020202020204" pitchFamily="34" charset="0"/>
              <a:buChar char="•"/>
            </a:pPr>
            <a:r>
              <a:rPr lang="en-US" sz="1400" dirty="0">
                <a:solidFill>
                  <a:schemeClr val="bg1">
                    <a:lumMod val="75000"/>
                  </a:schemeClr>
                </a:solidFill>
              </a:rPr>
              <a:t>Germany failed to provide EC decision text to FM57,  so now timelines moving to right and considering EC meetings, will be about 4 months.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600" dirty="0"/>
              <a:t>Digital divide</a:t>
            </a:r>
            <a:r>
              <a:rPr lang="en-US" sz="1600" b="0" dirty="0"/>
              <a:t>: Kazakhstan has partnered with ITU and UNICEF to lead the global rollout of GIGA, a UNICEF-ITU initiative to connect every school to the Internet. Kazakhstan will lay the groundwork for new financing models, partners and digital tools to close the rural/urban digital divide in the country – and help identify best practices for worldwide implementation.       </a:t>
            </a:r>
            <a:r>
              <a:rPr lang="en-US" sz="1600" dirty="0">
                <a:hlinkClick r:id="rId3"/>
              </a:rPr>
              <a:t>Learn more</a:t>
            </a:r>
            <a:endParaRPr lang="en-US" sz="1600" dirty="0">
              <a:solidFill>
                <a:schemeClr val="bg1">
                  <a:lumMod val="7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FYI: Update on  ITU-R M.1450 (Characteristics of broadband RLANs) (and M.1801)</a:t>
            </a:r>
          </a:p>
          <a:p>
            <a:pPr lvl="1">
              <a:spcBef>
                <a:spcPts val="0"/>
              </a:spcBef>
              <a:buFont typeface="Arial" panose="020B0604020202020204" pitchFamily="34" charset="0"/>
              <a:buChar char="•"/>
            </a:pPr>
            <a:r>
              <a:rPr lang="en-US" sz="1400" dirty="0"/>
              <a:t>See: </a:t>
            </a:r>
            <a:r>
              <a:rPr lang="en-US" sz="1400" dirty="0">
                <a:hlinkClick r:id="rId4"/>
              </a:rPr>
              <a:t>http://www.ieee802.org/11/email/stds-802-11/msg04021.html</a:t>
            </a:r>
            <a:r>
              <a:rPr lang="en-US" sz="1400" dirty="0"/>
              <a:t>  for 802.11 Ad Hoc info.</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b="0" dirty="0"/>
              <a:t>We would support and need to keep adj. </a:t>
            </a:r>
            <a:r>
              <a:rPr lang="en-US" sz="1600" b="0" dirty="0" err="1"/>
              <a:t>chans</a:t>
            </a:r>
            <a:r>
              <a:rPr lang="en-US" sz="1600" b="0" dirty="0"/>
              <a:t> in mind.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r>
              <a:rPr lang="en-US" sz="1200" b="0" u="sng" dirty="0"/>
              <a:t> </a:t>
            </a:r>
          </a:p>
          <a:p>
            <a:pPr lvl="1">
              <a:buFont typeface="Arial" panose="020B0604020202020204" pitchFamily="34" charset="0"/>
              <a:buChar char="•"/>
            </a:pPr>
            <a:endParaRPr lang="en-US" sz="1200" b="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200" dirty="0">
                <a:hlinkClick r:id="rId3"/>
              </a:rPr>
              <a:t>https://www.ofcom.org.uk/consultations-and-statements/category-2/improving-spectrum-access-for-wi-fi</a:t>
            </a:r>
            <a:endParaRPr lang="en-US" sz="1200" dirty="0">
              <a:hlinkClick r:id="rId4"/>
            </a:endParaRPr>
          </a:p>
          <a:p>
            <a:pPr lvl="1">
              <a:spcBef>
                <a:spcPts val="0"/>
              </a:spcBef>
              <a:buFont typeface="Arial" panose="020B0604020202020204" pitchFamily="34" charset="0"/>
              <a:buChar char="•"/>
            </a:pPr>
            <a:r>
              <a:rPr lang="en-US" sz="1200" dirty="0">
                <a:hlinkClick r:id="rId4"/>
              </a:rPr>
              <a:t>https://mentor.ieee.org/802.18/dcn/20/18-20-0006-00-0000-ofcom-consultation-improving-spectrum-access-for-wi-fi.pdf</a:t>
            </a:r>
            <a:r>
              <a:rPr lang="en-US" sz="1200" dirty="0"/>
              <a:t> </a:t>
            </a:r>
            <a:endParaRPr lang="en-US" sz="12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endParaRPr lang="en-US" sz="1600" b="1"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lvl="1">
              <a:buFont typeface="Arial" panose="020B0604020202020204" pitchFamily="34" charset="0"/>
              <a:buChar char="•"/>
            </a:pPr>
            <a:r>
              <a:rPr lang="en-US" sz="1200" u="sng" dirty="0"/>
              <a:t>  </a:t>
            </a:r>
          </a:p>
          <a:p>
            <a:pPr lvl="1">
              <a:buFont typeface="Arial" panose="020B0604020202020204" pitchFamily="34" charset="0"/>
              <a:buChar char="•"/>
            </a:pPr>
            <a:r>
              <a:rPr lang="en-US" sz="1200" u="sng"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u="sng" dirty="0"/>
              <a:t>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highlight>
                  <a:srgbClr val="C0C0C0"/>
                </a:highlight>
              </a:rPr>
              <a:t>Draft 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p>
          <a:p>
            <a:pPr marL="800100" lvl="1">
              <a:buFont typeface="Arial" panose="020B0604020202020204" pitchFamily="34" charset="0"/>
              <a:buChar char="•"/>
            </a:pPr>
            <a:r>
              <a:rPr lang="en-US" sz="1600" dirty="0">
                <a:solidFill>
                  <a:schemeClr val="tx1"/>
                </a:solidFill>
              </a:rPr>
              <a:t>For 10-day LMSC ballot:   .18 approves 27Feb,  </a:t>
            </a:r>
            <a:r>
              <a:rPr lang="en-US" sz="1600" dirty="0">
                <a:solidFill>
                  <a:srgbClr val="C00000"/>
                </a:solidFill>
              </a:rPr>
              <a:t>with no pad, very risky. </a:t>
            </a:r>
          </a:p>
          <a:p>
            <a:pPr marL="1200150" lvl="2">
              <a:buFont typeface="Arial" panose="020B0604020202020204" pitchFamily="34" charset="0"/>
              <a:buChar char="•"/>
            </a:pPr>
            <a:r>
              <a:rPr lang="en-US" sz="1600" dirty="0">
                <a:solidFill>
                  <a:schemeClr val="tx1"/>
                </a:solidFill>
              </a:rPr>
              <a:t>10 days,  27Feb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r>
              <a:rPr lang="en-US" sz="1800" b="0" dirty="0"/>
              <a:t>Comments are due on or before March 9, 2020 </a:t>
            </a:r>
          </a:p>
          <a:p>
            <a:pPr lvl="1">
              <a:spcBef>
                <a:spcPts val="0"/>
              </a:spcBef>
              <a:buFont typeface="Arial" panose="020B0604020202020204" pitchFamily="34" charset="0"/>
              <a:buChar char="•"/>
            </a:pPr>
            <a:r>
              <a:rPr lang="en-US" sz="1600" b="0" dirty="0"/>
              <a:t>and reply comments are due on or before April 6, 2020.</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Per the plan, at this time we would move comments to .18.   </a:t>
            </a:r>
            <a:endParaRPr lang="en-US" sz="1800" b="0" dirty="0">
              <a:solidFill>
                <a:schemeClr val="tx1"/>
              </a:solidFill>
            </a:endParaRPr>
          </a:p>
          <a:p>
            <a:pPr>
              <a:buFont typeface="Arial" panose="020B0604020202020204" pitchFamily="34" charset="0"/>
              <a:buChar char="•"/>
            </a:pPr>
            <a:r>
              <a:rPr lang="en-US" sz="1800" b="0" dirty="0">
                <a:solidFill>
                  <a:schemeClr val="tx1"/>
                </a:solidFill>
              </a:rPr>
              <a:t>With that will discuss how to go through the comments</a:t>
            </a:r>
          </a:p>
          <a:p>
            <a:pPr lvl="1">
              <a:buFont typeface="Arial" panose="020B0604020202020204" pitchFamily="34" charset="0"/>
              <a:buChar char="•"/>
            </a:pPr>
            <a:r>
              <a:rPr lang="en-US" sz="1600" b="0" dirty="0"/>
              <a:t>Review/remind decision at Wireless Interim in SNA: </a:t>
            </a:r>
          </a:p>
          <a:p>
            <a:pPr lvl="1">
              <a:buFont typeface="Arial" panose="020B0604020202020204" pitchFamily="34" charset="0"/>
              <a:buChar char="•"/>
            </a:pPr>
            <a:r>
              <a:rPr lang="en-US" sz="1600" dirty="0">
                <a:solidFill>
                  <a:schemeClr val="tx1"/>
                </a:solidFill>
              </a:rPr>
              <a:t>Focus on what we can agree on,  pass on what we don’t have agreement on. </a:t>
            </a:r>
          </a:p>
          <a:p>
            <a:pPr lvl="1">
              <a:buFont typeface="Arial" panose="020B0604020202020204" pitchFamily="34" charset="0"/>
              <a:buChar char="•"/>
            </a:pPr>
            <a:r>
              <a:rPr lang="en-US" sz="1600" dirty="0">
                <a:solidFill>
                  <a:schemeClr val="tx1"/>
                </a:solidFill>
              </a:rPr>
              <a:t>M</a:t>
            </a:r>
            <a:r>
              <a:rPr lang="en-US" sz="1600" dirty="0"/>
              <a:t>aybe review what areas in the current draft we should focus on and get agreement, in case time runs short (prioritize the sections to focus on…) .   An opinion from the chair. </a:t>
            </a:r>
            <a:r>
              <a:rPr lang="en-US" sz="1600" dirty="0">
                <a:solidFill>
                  <a:schemeClr val="tx1"/>
                </a:solidFill>
              </a:rPr>
              <a:t> </a:t>
            </a:r>
          </a:p>
          <a:p>
            <a:pPr marL="57150" indent="0">
              <a:spcBef>
                <a:spcPts val="0"/>
              </a:spcBef>
            </a:pPr>
            <a:endParaRPr lang="en-US" sz="1600" b="0" dirty="0"/>
          </a:p>
          <a:p>
            <a:pPr>
              <a:buFont typeface="Arial" panose="020B0604020202020204" pitchFamily="34" charset="0"/>
              <a:buChar char="•"/>
            </a:pPr>
            <a:endParaRPr lang="en-US" sz="1600" b="0" dirty="0"/>
          </a:p>
          <a:p>
            <a:pPr marL="0" indent="0"/>
            <a:endParaRPr lang="en-US" sz="16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Do we set up some ad hoc calls over the next 3 weeks?  </a:t>
            </a:r>
          </a:p>
          <a:p>
            <a:pPr marL="800100" lvl="1">
              <a:spcBef>
                <a:spcPts val="0"/>
              </a:spcBef>
              <a:buFont typeface="Arial" panose="020B0604020202020204" pitchFamily="34" charset="0"/>
              <a:buChar char="•"/>
            </a:pPr>
            <a:r>
              <a:rPr lang="en-US" sz="1800" dirty="0">
                <a:solidFill>
                  <a:schemeClr val="tx1"/>
                </a:solidFill>
              </a:rPr>
              <a:t>A TAG can call an ad hoc w/ 5-day notice, could have an ad hoc next Tuesday. </a:t>
            </a:r>
          </a:p>
          <a:p>
            <a:pPr marL="800100" lvl="1">
              <a:spcBef>
                <a:spcPts val="0"/>
              </a:spcBef>
              <a:buFont typeface="Arial" panose="020B0604020202020204" pitchFamily="34" charset="0"/>
              <a:buChar char="•"/>
            </a:pPr>
            <a:r>
              <a:rPr lang="en-US" sz="1800" b="0" dirty="0">
                <a:solidFill>
                  <a:schemeClr val="tx1"/>
                </a:solidFill>
              </a:rPr>
              <a:t>What about over the next </a:t>
            </a:r>
            <a:r>
              <a:rPr lang="en-US" sz="1800" dirty="0">
                <a:solidFill>
                  <a:schemeClr val="tx1"/>
                </a:solidFill>
              </a:rPr>
              <a:t>few weeks? </a:t>
            </a:r>
          </a:p>
          <a:p>
            <a:pPr marL="800100" lvl="1">
              <a:spcBef>
                <a:spcPts val="0"/>
              </a:spcBef>
              <a:buFont typeface="Arial" panose="020B0604020202020204" pitchFamily="34" charset="0"/>
              <a:buChar char="•"/>
            </a:pPr>
            <a:r>
              <a:rPr lang="en-US" sz="1600" b="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800100" lvl="1">
              <a:spcBef>
                <a:spcPts val="0"/>
              </a:spcBef>
              <a:buFont typeface="Arial" panose="020B0604020202020204" pitchFamily="34" charset="0"/>
              <a:buChar char="•"/>
            </a:pPr>
            <a:r>
              <a:rPr lang="en-US" sz="1600" b="0" dirty="0">
                <a:solidFill>
                  <a:schemeClr val="tx1"/>
                </a:solidFill>
              </a:rPr>
              <a:t> </a:t>
            </a:r>
          </a:p>
          <a:p>
            <a:pPr marL="400050">
              <a:spcBef>
                <a:spcPts val="0"/>
              </a:spcBef>
              <a:buFont typeface="Arial" panose="020B0604020202020204" pitchFamily="34" charset="0"/>
              <a:buChar char="•"/>
            </a:pPr>
            <a:endParaRPr lang="en-US" sz="1800" b="0" dirty="0"/>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33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33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dirty="0"/>
              <a:t>Japan’s MIC </a:t>
            </a:r>
            <a:r>
              <a:rPr lang="en-US" sz="1800" dirty="0" err="1"/>
              <a:t>milliwave</a:t>
            </a:r>
            <a:r>
              <a:rPr lang="en-US" sz="1800" dirty="0"/>
              <a:t> radar/sensor systems in the 57-66 GHz band amendment is now in force, as of 30Jan. </a:t>
            </a:r>
          </a:p>
          <a:p>
            <a:pPr>
              <a:spcBef>
                <a:spcPts val="0"/>
              </a:spcBef>
              <a:buFont typeface="Arial" panose="020B0604020202020204" pitchFamily="34" charset="0"/>
              <a:buChar char="•"/>
            </a:pPr>
            <a:r>
              <a:rPr lang="en-US" sz="1600" b="0" dirty="0"/>
              <a:t>Just a couple of the specs;</a:t>
            </a:r>
          </a:p>
          <a:p>
            <a:pPr lvl="1">
              <a:spcBef>
                <a:spcPts val="0"/>
              </a:spcBef>
              <a:buFont typeface="Arial" panose="020B0604020202020204" pitchFamily="34" charset="0"/>
              <a:buChar char="•"/>
            </a:pPr>
            <a:r>
              <a:rPr lang="en-US" sz="1400" dirty="0"/>
              <a:t>Frequency			57-64 GHz				57-66 GHz</a:t>
            </a:r>
          </a:p>
          <a:p>
            <a:pPr lvl="1">
              <a:spcBef>
                <a:spcPts val="0"/>
              </a:spcBef>
              <a:buFont typeface="Arial" panose="020B0604020202020204" pitchFamily="34" charset="0"/>
              <a:buChar char="•"/>
            </a:pPr>
            <a:r>
              <a:rPr lang="en-US" sz="1400" dirty="0"/>
              <a:t>Antenna power		&lt;= 10mW peak			&lt;=250mW peak or average</a:t>
            </a:r>
          </a:p>
          <a:p>
            <a:pPr lvl="1">
              <a:spcBef>
                <a:spcPts val="0"/>
              </a:spcBef>
              <a:buFont typeface="Arial" panose="020B0604020202020204" pitchFamily="34" charset="0"/>
              <a:buChar char="•"/>
            </a:pPr>
            <a:r>
              <a:rPr lang="en-US" sz="1400" dirty="0"/>
              <a:t>OBW				7 GHz				9 GHz</a:t>
            </a:r>
          </a:p>
          <a:p>
            <a:pPr lvl="1">
              <a:spcBef>
                <a:spcPts val="0"/>
              </a:spcBef>
              <a:buFont typeface="Arial" panose="020B0604020202020204" pitchFamily="34" charset="0"/>
              <a:buChar char="•"/>
            </a:pPr>
            <a:r>
              <a:rPr lang="en-US" sz="1400" dirty="0"/>
              <a:t>Antenna gain			---					&lt;= 10dBi  </a:t>
            </a:r>
          </a:p>
          <a:p>
            <a:pPr lvl="1">
              <a:spcBef>
                <a:spcPts val="0"/>
              </a:spcBef>
              <a:buFont typeface="Arial" panose="020B0604020202020204" pitchFamily="34" charset="0"/>
              <a:buChar char="•"/>
            </a:pPr>
            <a:r>
              <a:rPr lang="en-US" sz="1400" dirty="0" err="1"/>
              <a:t>e.i.r.p</a:t>
            </a:r>
            <a:r>
              <a:rPr lang="en-US" sz="1400" dirty="0"/>
              <a:t>.				&lt;=13dBm				&lt;=40dBm</a:t>
            </a:r>
          </a:p>
          <a:p>
            <a:pPr lvl="1">
              <a:spcBef>
                <a:spcPts val="0"/>
              </a:spcBef>
              <a:buFont typeface="Arial" panose="020B0604020202020204" pitchFamily="34" charset="0"/>
              <a:buChar char="•"/>
            </a:pPr>
            <a:r>
              <a:rPr lang="en-US" sz="1400" dirty="0"/>
              <a:t>Transmission time 		Duty 10%, in 33ms cycle	-----</a:t>
            </a:r>
          </a:p>
          <a:p>
            <a:pPr lvl="1">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IEEE announcements</a:t>
            </a:r>
          </a:p>
          <a:p>
            <a:pPr lvl="1">
              <a:spcBef>
                <a:spcPts val="0"/>
              </a:spcBef>
              <a:buFont typeface="Arial" panose="020B0604020202020204" pitchFamily="34" charset="0"/>
              <a:buChar char="•"/>
            </a:pPr>
            <a:r>
              <a:rPr lang="en-US" sz="1800" b="1" dirty="0"/>
              <a:t>Did all see IEEE 802 emails about the Coronavirus </a:t>
            </a:r>
            <a:r>
              <a:rPr lang="en-US" sz="1600" dirty="0"/>
              <a:t>and the LMSC is working through how it will affect the March plenary, with the well-being of participants a priority. </a:t>
            </a:r>
          </a:p>
          <a:p>
            <a:pPr lvl="2">
              <a:spcBef>
                <a:spcPts val="0"/>
              </a:spcBef>
              <a:buFont typeface="Arial" panose="020B0604020202020204" pitchFamily="34" charset="0"/>
              <a:buChar char="•"/>
            </a:pPr>
            <a:r>
              <a:rPr lang="en-US" sz="1600" dirty="0"/>
              <a:t>The situation is being monitored closely, e.g. working out possible cancellations, etc.    </a:t>
            </a:r>
          </a:p>
          <a:p>
            <a:pPr lvl="1">
              <a:spcBef>
                <a:spcPts val="0"/>
              </a:spcBef>
              <a:buFont typeface="Arial" panose="020B0604020202020204" pitchFamily="34" charset="0"/>
              <a:buChar char="•"/>
            </a:pPr>
            <a:r>
              <a:rPr lang="en-US" sz="1800" b="1" dirty="0"/>
              <a:t>The new </a:t>
            </a:r>
            <a:r>
              <a:rPr lang="en-US" sz="1800" b="1" dirty="0" err="1"/>
              <a:t>myProject</a:t>
            </a:r>
            <a:r>
              <a:rPr lang="en-US" sz="1800" b="1" dirty="0"/>
              <a:t> is up and running</a:t>
            </a:r>
            <a:r>
              <a:rPr lang="en-US" sz="1800" dirty="0"/>
              <a:t>, </a:t>
            </a:r>
            <a:r>
              <a:rPr lang="en-US" sz="1800" dirty="0">
                <a:hlinkClick r:id="rId3"/>
              </a:rPr>
              <a:t>&lt;click here&gt;</a:t>
            </a:r>
            <a:endParaRPr lang="en-US" sz="1800" dirty="0"/>
          </a:p>
          <a:p>
            <a:pPr lvl="1">
              <a:spcBef>
                <a:spcPts val="0"/>
              </a:spcBef>
              <a:buFont typeface="Arial" panose="020B0604020202020204" pitchFamily="34" charset="0"/>
              <a:buChar char="•"/>
            </a:pPr>
            <a:r>
              <a:rPr lang="en-US" sz="1800" b="1" dirty="0"/>
              <a:t>July plenary in Montreal (YUL), 12-17 July</a:t>
            </a:r>
          </a:p>
          <a:p>
            <a:pPr lvl="2">
              <a:spcBef>
                <a:spcPts val="0"/>
              </a:spcBef>
              <a:buFont typeface="Arial" panose="020B0604020202020204" pitchFamily="34" charset="0"/>
              <a:buChar char="•"/>
            </a:pPr>
            <a:r>
              <a:rPr lang="en-US" sz="1600" dirty="0"/>
              <a:t>Given the popularity of Montreal, Quebec Canada as a summer tourism destination we highly recommend making your hotel reservation as soon as possible.</a:t>
            </a:r>
          </a:p>
          <a:p>
            <a:pPr lvl="2">
              <a:spcBef>
                <a:spcPts val="0"/>
              </a:spcBef>
              <a:buFont typeface="Arial" panose="020B0604020202020204" pitchFamily="34" charset="0"/>
              <a:buChar char="•"/>
            </a:pPr>
            <a:r>
              <a:rPr lang="en-US" sz="1600" dirty="0"/>
              <a:t>Event Registration will be available following the March 2020 Plenary.</a:t>
            </a:r>
          </a:p>
          <a:p>
            <a:pPr lvl="2">
              <a:spcBef>
                <a:spcPts val="0"/>
              </a:spcBef>
              <a:buFont typeface="Arial" panose="020B0604020202020204" pitchFamily="34" charset="0"/>
              <a:buChar char="•"/>
            </a:pPr>
            <a:r>
              <a:rPr lang="en-US" sz="1600" dirty="0"/>
              <a:t>HOTEL RESERVATIONS WEBSITE (Early Rate)</a:t>
            </a:r>
            <a:br>
              <a:rPr lang="en-US" sz="1600" dirty="0"/>
            </a:br>
            <a:r>
              <a:rPr lang="en-US" sz="1600" u="sng" dirty="0">
                <a:hlinkClick r:id="rId4"/>
              </a:rPr>
              <a:t>https://www.marriott.com/event-reservations/reservation-link.mi?id=1567107352786&amp;key=GRP&amp;app=resvlink</a:t>
            </a:r>
            <a:endParaRPr lang="en-US" sz="16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a:t>
            </a:r>
            <a:endParaRPr lang="en-US" altLang="en-US" sz="1800" dirty="0">
              <a:solidFill>
                <a:schemeClr val="tx1"/>
              </a:solidFill>
            </a:endParaRP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a:t>
            </a: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bg1">
                    <a:lumMod val="75000"/>
                  </a:schemeClr>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13Feb20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solidFill>
                  <a:schemeClr val="bg1">
                    <a:lumMod val="75000"/>
                  </a:schemeClr>
                </a:solidFill>
              </a:rPr>
              <a:t>Next ad hoc on 5.9GHz NPRM comments: ___________________</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15:________________________59</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38</a:t>
            </a:fld>
            <a:endParaRPr lang="en-US" altLang="en-US" sz="1200" b="0" dirty="0"/>
          </a:p>
        </p:txBody>
      </p:sp>
      <p:sp>
        <p:nvSpPr>
          <p:cNvPr id="2" name="Date Placeholder 1"/>
          <p:cNvSpPr>
            <a:spLocks noGrp="1"/>
          </p:cNvSpPr>
          <p:nvPr>
            <p:ph type="dt" idx="15"/>
          </p:nvPr>
        </p:nvSpPr>
        <p:spPr/>
        <p:txBody>
          <a:bodyPr/>
          <a:lstStyle/>
          <a:p>
            <a:r>
              <a:rPr lang="en-US"/>
              <a:t>06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06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06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06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spectrum access for Wi-Fi consultation</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Wi-Fi consultation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b="0" dirty="0"/>
              <a:t>Ofcom consultation on Improving spectrum access for Wi-Fi</a:t>
            </a:r>
          </a:p>
          <a:p>
            <a:pPr lvl="1">
              <a:spcBef>
                <a:spcPts val="0"/>
              </a:spcBef>
              <a:buFont typeface="Arial" panose="020B0604020202020204" pitchFamily="34" charset="0"/>
              <a:buChar char="•"/>
            </a:pPr>
            <a:r>
              <a:rPr lang="en-US" sz="1400" b="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Keep going on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solidFill>
                  <a:schemeClr val="tx1"/>
                </a:solidFill>
              </a:rPr>
              <a:t>Japan’s 57-66 GHz </a:t>
            </a:r>
          </a:p>
          <a:p>
            <a:pPr lvl="1">
              <a:spcBef>
                <a:spcPts val="0"/>
              </a:spcBef>
              <a:buFont typeface="Arial" panose="020B0604020202020204" pitchFamily="34" charset="0"/>
              <a:buChar char="•"/>
            </a:pPr>
            <a:r>
              <a:rPr lang="en-US" sz="1400" dirty="0">
                <a:solidFill>
                  <a:schemeClr val="tx1"/>
                </a:solidFill>
              </a:rPr>
              <a:t>IEEE announcements</a:t>
            </a:r>
            <a:endParaRPr lang="en-GB" sz="1400" dirty="0">
              <a:solidFill>
                <a:schemeClr val="tx1"/>
              </a:solidFill>
            </a:endParaRP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a:t>
            </a:r>
          </a:p>
          <a:p>
            <a:pPr>
              <a:spcBef>
                <a:spcPts val="400"/>
              </a:spcBef>
            </a:pPr>
            <a:r>
              <a:rPr lang="en-US" altLang="en-US" sz="1800" b="0" dirty="0">
                <a:solidFill>
                  <a:schemeClr val="bg1">
                    <a:lumMod val="75000"/>
                  </a:schemeClr>
                </a:solidFill>
              </a:rPr>
              <a:t>		Seconded by:  Hassan Y</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30 Jan 2020 in document </a:t>
            </a:r>
            <a:r>
              <a:rPr lang="en-US" altLang="en-US" sz="1600" b="0" dirty="0">
                <a:hlinkClick r:id="rId2"/>
              </a:rPr>
              <a:t>https://mentor.ieee.org/802.18/dcn/20/18-20-0010-00-0000-minutes-30jan20-rrtag-teleconference.docx</a:t>
            </a:r>
            <a:r>
              <a:rPr lang="en-US" altLang="en-US" sz="1600" b="0" dirty="0"/>
              <a:t>  </a:t>
            </a:r>
            <a:r>
              <a:rPr lang="en-US" sz="1600" b="0" dirty="0"/>
              <a:t>31-Jan-2020 13:47:20 ET</a:t>
            </a:r>
            <a:r>
              <a:rPr lang="en-US" altLang="en-US" sz="1600" b="0" dirty="0">
                <a:solidFill>
                  <a:schemeClr val="tx1"/>
                </a:solidFill>
              </a:rPr>
              <a:t>	</a:t>
            </a:r>
          </a:p>
          <a:p>
            <a:pPr marL="0" indent="0">
              <a:spcBef>
                <a:spcPts val="400"/>
              </a:spcBef>
            </a:pPr>
            <a:r>
              <a:rPr lang="en-US" altLang="en-US" sz="1600" b="0" dirty="0">
                <a:solidFill>
                  <a:schemeClr val="tx1"/>
                </a:solidFill>
              </a:rPr>
              <a:t>	Moved by:  	</a:t>
            </a:r>
            <a:r>
              <a:rPr lang="en-US" altLang="en-US" sz="1600" b="0" dirty="0">
                <a:solidFill>
                  <a:schemeClr val="bg1">
                    <a:lumMod val="75000"/>
                  </a:schemeClr>
                </a:solidFill>
              </a:rPr>
              <a:t>Stuart</a:t>
            </a:r>
          </a:p>
          <a:p>
            <a:pPr marL="0" indent="0">
              <a:spcBef>
                <a:spcPts val="400"/>
              </a:spcBef>
            </a:pPr>
            <a:r>
              <a:rPr lang="en-US" altLang="en-US" sz="1800" b="0" dirty="0">
                <a:solidFill>
                  <a:schemeClr val="bg1">
                    <a:lumMod val="75000"/>
                  </a:schemeClr>
                </a:solidFill>
              </a:rPr>
              <a:t>	Seconded by:	Stephen P</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75000"/>
                  </a:schemeClr>
                </a:solidFill>
              </a:rPr>
              <a:t>Meeting this morning on emission mask and </a:t>
            </a:r>
            <a:r>
              <a:rPr lang="en-US" sz="1600" dirty="0" err="1">
                <a:solidFill>
                  <a:schemeClr val="bg1">
                    <a:lumMod val="75000"/>
                  </a:schemeClr>
                </a:solidFill>
              </a:rPr>
              <a:t>rcvr</a:t>
            </a:r>
            <a:r>
              <a:rPr lang="en-US" sz="1600" dirty="0">
                <a:solidFill>
                  <a:schemeClr val="bg1">
                    <a:lumMod val="75000"/>
                  </a:schemeClr>
                </a:solidFill>
              </a:rPr>
              <a:t> characteristics.  (e.g. selectivity) </a:t>
            </a:r>
          </a:p>
          <a:p>
            <a:pPr lvl="1">
              <a:spcBef>
                <a:spcPts val="0"/>
              </a:spcBef>
              <a:buFont typeface="Arial" panose="020B0604020202020204" pitchFamily="34" charset="0"/>
              <a:buChar char="•"/>
            </a:pPr>
            <a:r>
              <a:rPr lang="en-US" sz="1600" dirty="0">
                <a:solidFill>
                  <a:schemeClr val="bg1">
                    <a:lumMod val="75000"/>
                  </a:schemeClr>
                </a:solidFill>
              </a:rPr>
              <a:t>Working on compromise from the last meeting and revised today.  </a:t>
            </a:r>
          </a:p>
          <a:p>
            <a:pPr lvl="2">
              <a:spcBef>
                <a:spcPts val="0"/>
              </a:spcBef>
              <a:buFont typeface="Arial" panose="020B0604020202020204" pitchFamily="34" charset="0"/>
              <a:buChar char="•"/>
            </a:pPr>
            <a:r>
              <a:rPr lang="en-US" sz="1600" dirty="0">
                <a:solidFill>
                  <a:schemeClr val="bg1">
                    <a:lumMod val="75000"/>
                  </a:schemeClr>
                </a:solidFill>
              </a:rPr>
              <a:t>See document 104a-002 and remember it is or will be in .11 portal member area also. </a:t>
            </a:r>
          </a:p>
          <a:p>
            <a:pPr lvl="1">
              <a:spcBef>
                <a:spcPts val="0"/>
              </a:spcBef>
              <a:buFont typeface="Arial" panose="020B0604020202020204" pitchFamily="34" charset="0"/>
              <a:buChar char="•"/>
            </a:pPr>
            <a:r>
              <a:rPr lang="en-US" sz="1600" dirty="0">
                <a:solidFill>
                  <a:schemeClr val="bg1">
                    <a:lumMod val="75000"/>
                  </a:schemeClr>
                </a:solidFill>
              </a:rPr>
              <a:t>11Feb is the next </a:t>
            </a:r>
            <a:r>
              <a:rPr lang="en-US" sz="1600" dirty="0" err="1">
                <a:solidFill>
                  <a:schemeClr val="bg1">
                    <a:lumMod val="75000"/>
                  </a:schemeClr>
                </a:solidFill>
              </a:rPr>
              <a:t>GoTo</a:t>
            </a:r>
            <a:r>
              <a:rPr lang="en-US" sz="1600" dirty="0">
                <a:solidFill>
                  <a:schemeClr val="bg1">
                    <a:lumMod val="75000"/>
                  </a:schemeClr>
                </a:solidFill>
              </a:rPr>
              <a:t> meeting.   </a:t>
            </a:r>
          </a:p>
          <a:p>
            <a:pPr lvl="2">
              <a:spcBef>
                <a:spcPts val="0"/>
              </a:spcBef>
              <a:buFont typeface="Arial" panose="020B0604020202020204" pitchFamily="34" charset="0"/>
              <a:buChar char="•"/>
            </a:pPr>
            <a:r>
              <a:rPr lang="en-US" sz="1600" dirty="0">
                <a:solidFill>
                  <a:schemeClr val="bg1">
                    <a:lumMod val="75000"/>
                  </a:schemeClr>
                </a:solidFill>
              </a:rPr>
              <a:t>LO leakage and 160 MHz channel   (.11ax &amp; .11be should follow this)</a:t>
            </a:r>
          </a:p>
          <a:p>
            <a:pPr marL="457200" lvl="1" indent="0">
              <a:spcBef>
                <a:spcPts val="0"/>
              </a:spcBef>
            </a:pPr>
            <a:r>
              <a:rPr lang="en-US" sz="1600" dirty="0">
                <a:solidFill>
                  <a:schemeClr val="bg1">
                    <a:lumMod val="75000"/>
                  </a:schemeClr>
                </a:solidFill>
              </a:rPr>
              <a:t> </a:t>
            </a: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#70,  17-20Mar20, </a:t>
            </a:r>
            <a:r>
              <a:rPr lang="en-US" sz="1600" dirty="0"/>
              <a:t>Sophia Antipolis, FR</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meeting # _tbd_;  on-line-27Feb20</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8"/>
              </a:rPr>
              <a:t>&lt;TG37&gt;</a:t>
            </a:r>
            <a:r>
              <a:rPr lang="en-US" sz="1600" b="0" dirty="0"/>
              <a:t> </a:t>
            </a:r>
            <a:r>
              <a:rPr lang="en-US" sz="1600" dirty="0"/>
              <a:t> next meeting #37, 25-26Mar20, Sophia-Antipolis, FR</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9"/>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42558</TotalTime>
  <Words>9705</Words>
  <Application>Microsoft Office PowerPoint</Application>
  <PresentationFormat>On-screen Show (4:3)</PresentationFormat>
  <Paragraphs>972</Paragraphs>
  <Slides>44</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4"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Chairman Pai’s statement on 5.9 GHz &amp; NPRM -background</vt:lpstr>
      <vt:lpstr>5.9 GHz &amp; NPRM –06feb</vt:lpstr>
      <vt:lpstr>5.9 GHz &amp; NPRM –_</vt:lpstr>
      <vt:lpstr>5.9 GHz &amp; NPRM plans for comments- history 30jan</vt:lpstr>
      <vt:lpstr>5.9 GHz &amp; NPRM –history 30jan </vt:lpstr>
      <vt:lpstr>5.9 GHz &amp; NPRM –history 23jan </vt:lpstr>
      <vt:lpstr>5.9 GHz NPRM – Thursday sna</vt:lpstr>
      <vt:lpstr>5.9 GHz NPRM – Thursday sna</vt:lpstr>
      <vt:lpstr>5.9 GHz NPRM – Tuesday sna</vt:lpstr>
      <vt:lpstr>General Discussion Items -1</vt:lpstr>
      <vt:lpstr>Actions Required</vt:lpstr>
      <vt:lpstr>Any Other Business</vt:lpstr>
      <vt:lpstr>Adjourn</vt:lpstr>
      <vt:lpstr>PowerPoint Presentation</vt:lpstr>
      <vt:lpstr>5.9 GHz &amp; NPRM – history 23jan </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General Discussion Items -1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2285</cp:revision>
  <cp:lastPrinted>1601-01-01T00:00:00Z</cp:lastPrinted>
  <dcterms:created xsi:type="dcterms:W3CDTF">2016-03-03T14:54:45Z</dcterms:created>
  <dcterms:modified xsi:type="dcterms:W3CDTF">2020-02-06T15:00:26Z</dcterms:modified>
</cp:coreProperties>
</file>