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1" r:id="rId3"/>
    <p:sldId id="377" r:id="rId4"/>
    <p:sldId id="364" r:id="rId5"/>
    <p:sldId id="376" r:id="rId6"/>
    <p:sldId id="378" r:id="rId7"/>
    <p:sldId id="379" r:id="rId8"/>
    <p:sldId id="38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2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24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75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35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1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0011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0/01/CALENDAR_OF_APT_EVENTS_FOR_THE_YEAR_2020-v1.4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19-11/compliance-priorities-2020-2021-consult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49-04-0000-acma-ifc-36-2019-ieee-802-comments-compliance-priorities-20-2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32077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</a:t>
            </a:r>
            <a:r>
              <a:rPr lang="en-US" dirty="0" smtClean="0">
                <a:latin typeface="Times New Roman" charset="0"/>
              </a:rPr>
              <a:t>January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7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</a:t>
            </a:r>
            <a:r>
              <a:rPr lang="en-GB" dirty="0" smtClean="0">
                <a:ea typeface="BatangChe" panose="02030609000101010101" pitchFamily="49" charset="-127"/>
              </a:rPr>
              <a:t>November 2019 and January 2020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Asia-Pacific </a:t>
            </a:r>
            <a:r>
              <a:rPr lang="en-US" sz="3600" dirty="0" err="1" smtClean="0">
                <a:latin typeface="Times New Roman" charset="0"/>
              </a:rPr>
              <a:t>Telecommunity</a:t>
            </a:r>
            <a:r>
              <a:rPr lang="en-US" sz="3600" dirty="0" smtClean="0">
                <a:latin typeface="Times New Roman" charset="0"/>
              </a:rPr>
              <a:t> (APT)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Calendar of events in 2020 is posted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://www.apt.int/sites/default/files/2020/01/CALENDAR_OF_APT_EVENTS_FOR_THE_YEAR_2020-v1.4.pdf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possible interest to us includes: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The 26th Meeting of the APT Wireless Group (AWG-26</a:t>
            </a:r>
            <a:r>
              <a:rPr lang="en-US" dirty="0" smtClean="0"/>
              <a:t>)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March 16-20, Bangkok, Thailand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The 1st Meeting of the APT Conference Preparatory Group for WRC-23 (APG23-1</a:t>
            </a:r>
            <a:r>
              <a:rPr lang="en-US" dirty="0" smtClean="0"/>
              <a:t>)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b="0" dirty="0" smtClean="0"/>
              <a:t>July, Xi’an, China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7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</a:t>
            </a:r>
            <a:r>
              <a:rPr lang="en-US" sz="3600" dirty="0" smtClean="0">
                <a:latin typeface="Times New Roman" charset="0"/>
              </a:rPr>
              <a:t>ACMA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Consultation:</a:t>
            </a:r>
            <a:r>
              <a:rPr lang="en-US" b="0" dirty="0"/>
              <a:t> Compliance priorities 2020 to </a:t>
            </a:r>
            <a:r>
              <a:rPr lang="en-US" b="0" dirty="0" smtClean="0"/>
              <a:t>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</a:t>
            </a:r>
            <a:r>
              <a:rPr lang="en-US" dirty="0" smtClean="0"/>
              <a:t>on </a:t>
            </a:r>
            <a:r>
              <a:rPr lang="en-US" dirty="0" smtClean="0"/>
              <a:t>December 5, </a:t>
            </a:r>
            <a:r>
              <a:rPr lang="en-US" dirty="0" smtClean="0"/>
              <a:t>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www.acma.gov.au/consultations/2019-11/compliance-priorities-2020-2021-consultation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To ask public </a:t>
            </a:r>
            <a:r>
              <a:rPr lang="en-US" dirty="0"/>
              <a:t>comments on the compliance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priorities for the 2020 calendar year and any new issues of public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interest or those causing consumer </a:t>
            </a:r>
            <a:r>
              <a:rPr lang="en-US" dirty="0" smtClean="0"/>
              <a:t>harm.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IEEE 802’s submission: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mentor.ieee.org/802.18/dcn/19/18-19-0149-04-0000-acma-ifc-36-2019-ieee-802-comments-compliance-priorities-20-21.pdf</a:t>
            </a:r>
            <a:r>
              <a:rPr lang="en-US" dirty="0" smtClean="0"/>
              <a:t> 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List </a:t>
            </a:r>
            <a:r>
              <a:rPr lang="en-US" b="0" dirty="0" smtClean="0"/>
              <a:t>of submissions: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be uploaded.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3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technical conditions in the 57-66 GHz 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Motivated by the use of </a:t>
            </a:r>
            <a:r>
              <a:rPr lang="en-US" dirty="0" smtClean="0"/>
              <a:t>outdoor </a:t>
            </a:r>
            <a:r>
              <a:rPr lang="en-US" dirty="0"/>
              <a:t>fixed </a:t>
            </a:r>
            <a:r>
              <a:rPr lang="en-US" dirty="0" smtClean="0"/>
              <a:t>point-to-point backhaul in </a:t>
            </a:r>
            <a:r>
              <a:rPr lang="en-US" dirty="0"/>
              <a:t>the </a:t>
            </a:r>
            <a:r>
              <a:rPr lang="en-US" dirty="0" smtClean="0"/>
              <a:t>57-66 GHz band, technical conditions related to the </a:t>
            </a:r>
            <a:r>
              <a:rPr lang="en-US" dirty="0"/>
              <a:t>beamforming antenna technology and </a:t>
            </a:r>
            <a:r>
              <a:rPr lang="en-US" dirty="0" smtClean="0"/>
              <a:t>output are revised.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https://www.msit.go.kr/web/msipContents/contentsView.do?cateId=mssw353&amp;artId=2320770 </a:t>
            </a:r>
            <a:r>
              <a:rPr lang="en-US" dirty="0" smtClean="0"/>
              <a:t> </a:t>
            </a:r>
          </a:p>
          <a:p>
            <a:pPr marL="914400" lvl="2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4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Current rules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License-exempt </a:t>
            </a:r>
            <a:r>
              <a:rPr lang="en-US" dirty="0"/>
              <a:t>radio equipment using radio waves in the 57-66 </a:t>
            </a:r>
            <a:r>
              <a:rPr lang="en-US" dirty="0" smtClean="0"/>
              <a:t>GHz band </a:t>
            </a:r>
            <a:r>
              <a:rPr lang="en-US" dirty="0"/>
              <a:t>shall comply with the following </a:t>
            </a:r>
            <a:r>
              <a:rPr lang="en-US" dirty="0" smtClean="0"/>
              <a:t>conditions: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Antenna </a:t>
            </a:r>
            <a:r>
              <a:rPr lang="en-US" dirty="0"/>
              <a:t>supply power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Directional antenna: 500 </a:t>
            </a:r>
            <a:r>
              <a:rPr lang="en-US" dirty="0" err="1"/>
              <a:t>mW</a:t>
            </a:r>
            <a:r>
              <a:rPr lang="en-US" dirty="0"/>
              <a:t> or </a:t>
            </a:r>
            <a:r>
              <a:rPr lang="en-US" dirty="0" smtClean="0"/>
              <a:t>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Omnidirectional antenna:  100 </a:t>
            </a:r>
            <a:r>
              <a:rPr lang="en-US" dirty="0" err="1" smtClean="0"/>
              <a:t>mW</a:t>
            </a:r>
            <a:r>
              <a:rPr lang="en-US" dirty="0" smtClean="0"/>
              <a:t> or 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Antenna power supply density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13 </a:t>
            </a:r>
            <a:r>
              <a:rPr lang="en-US" dirty="0" err="1" smtClean="0"/>
              <a:t>dBm</a:t>
            </a:r>
            <a:r>
              <a:rPr lang="en-US" dirty="0" smtClean="0"/>
              <a:t>/MHz or 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ERIP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Fixed point-to-point communication:  57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Others: 43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2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rules</a:t>
            </a:r>
            <a:r>
              <a:rPr lang="en-US" b="0" dirty="0" smtClean="0"/>
              <a:t>:  General conditions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License-exempt </a:t>
            </a:r>
            <a:r>
              <a:rPr lang="en-US" dirty="0"/>
              <a:t>radio equipment using radio waves in the 57-66 </a:t>
            </a:r>
            <a:r>
              <a:rPr lang="en-US" dirty="0" smtClean="0"/>
              <a:t>GHz band </a:t>
            </a:r>
            <a:r>
              <a:rPr lang="en-US" dirty="0"/>
              <a:t>shall comply with the following </a:t>
            </a:r>
            <a:r>
              <a:rPr lang="en-US" dirty="0" smtClean="0"/>
              <a:t>conditions: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Antenna </a:t>
            </a:r>
            <a:r>
              <a:rPr lang="en-US" dirty="0"/>
              <a:t>supply power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Directional antenna: 500 </a:t>
            </a:r>
            <a:r>
              <a:rPr lang="en-US" dirty="0" err="1"/>
              <a:t>mW</a:t>
            </a:r>
            <a:r>
              <a:rPr lang="en-US" dirty="0"/>
              <a:t> or </a:t>
            </a:r>
            <a:r>
              <a:rPr lang="en-US" dirty="0" smtClean="0"/>
              <a:t>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Omnidirectional antenna:  100 </a:t>
            </a:r>
            <a:r>
              <a:rPr lang="en-US" dirty="0" err="1" smtClean="0"/>
              <a:t>mW</a:t>
            </a:r>
            <a:r>
              <a:rPr lang="en-US" dirty="0" smtClean="0"/>
              <a:t> or 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Antenna power supply density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13 </a:t>
            </a:r>
            <a:r>
              <a:rPr lang="en-US" dirty="0" err="1" smtClean="0"/>
              <a:t>dBm</a:t>
            </a:r>
            <a:r>
              <a:rPr lang="en-US" dirty="0" smtClean="0"/>
              <a:t>/MHz or 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ERIP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Fixed point-to-point communication:  57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Others: 43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2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rules</a:t>
            </a:r>
            <a:r>
              <a:rPr lang="en-US" b="0" dirty="0" smtClean="0"/>
              <a:t>:  Outdoor fixed point-to-point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License-exempt </a:t>
            </a:r>
            <a:r>
              <a:rPr lang="en-US" dirty="0"/>
              <a:t>radio equipment using radio waves in the 57-66 </a:t>
            </a:r>
            <a:r>
              <a:rPr lang="en-US" dirty="0" smtClean="0"/>
              <a:t>GHz band </a:t>
            </a:r>
            <a:r>
              <a:rPr lang="en-US" dirty="0"/>
              <a:t>shall comply with the following </a:t>
            </a:r>
            <a:r>
              <a:rPr lang="en-US" dirty="0" smtClean="0"/>
              <a:t>conditions: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Antenna </a:t>
            </a:r>
            <a:r>
              <a:rPr lang="en-US" dirty="0"/>
              <a:t>supply power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Directional antenna: 500 </a:t>
            </a:r>
            <a:r>
              <a:rPr lang="en-US" dirty="0" err="1"/>
              <a:t>mW</a:t>
            </a:r>
            <a:r>
              <a:rPr lang="en-US" dirty="0"/>
              <a:t> or </a:t>
            </a:r>
            <a:r>
              <a:rPr lang="en-US" dirty="0" smtClean="0"/>
              <a:t>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ERIP for antenna absolute gain of 51 </a:t>
            </a:r>
            <a:r>
              <a:rPr lang="en-US" dirty="0" err="1" smtClean="0"/>
              <a:t>dBi</a:t>
            </a:r>
            <a:r>
              <a:rPr lang="en-US" dirty="0" smtClean="0"/>
              <a:t> and above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Average:  82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Maximum: 85 </a:t>
            </a:r>
            <a:r>
              <a:rPr lang="en-US" dirty="0" err="1" smtClean="0"/>
              <a:t>dBm</a:t>
            </a:r>
            <a:r>
              <a:rPr lang="en-US" dirty="0" smtClean="0"/>
              <a:t> or less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ERIP for antenna absolute gain of </a:t>
            </a:r>
            <a:r>
              <a:rPr lang="en-US" dirty="0" smtClean="0"/>
              <a:t>less than 51 </a:t>
            </a:r>
            <a:r>
              <a:rPr lang="en-US" dirty="0" err="1" smtClean="0"/>
              <a:t>dBi</a:t>
            </a:r>
            <a:endParaRPr lang="en-US" dirty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Average</a:t>
            </a:r>
            <a:r>
              <a:rPr lang="en-US" dirty="0"/>
              <a:t>:  </a:t>
            </a:r>
            <a:r>
              <a:rPr lang="en-US" dirty="0" smtClean="0"/>
              <a:t>82 - </a:t>
            </a:r>
            <a:r>
              <a:rPr lang="en-US" dirty="0"/>
              <a:t>(</a:t>
            </a:r>
            <a:r>
              <a:rPr lang="en-US" dirty="0" smtClean="0"/>
              <a:t>51 - antenna </a:t>
            </a:r>
            <a:r>
              <a:rPr lang="en-US" dirty="0"/>
              <a:t>gain</a:t>
            </a:r>
            <a:r>
              <a:rPr lang="en-US" dirty="0" smtClean="0"/>
              <a:t>)×2 </a:t>
            </a:r>
            <a:r>
              <a:rPr lang="en-US" dirty="0" err="1"/>
              <a:t>dBm</a:t>
            </a:r>
            <a:r>
              <a:rPr lang="en-US" dirty="0"/>
              <a:t> </a:t>
            </a:r>
            <a:r>
              <a:rPr lang="en-US" dirty="0" smtClean="0"/>
              <a:t>or less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Maximum:  85 </a:t>
            </a:r>
            <a:r>
              <a:rPr lang="en-US" dirty="0"/>
              <a:t>- (51 - antenna gain)×2 </a:t>
            </a:r>
            <a:r>
              <a:rPr lang="en-US" dirty="0" err="1"/>
              <a:t>dBm</a:t>
            </a:r>
            <a:r>
              <a:rPr lang="en-US" dirty="0"/>
              <a:t> 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mtClean="0"/>
              <a:t>Do not </a:t>
            </a:r>
            <a:r>
              <a:rPr lang="en-US" dirty="0"/>
              <a:t>use outdoor </a:t>
            </a:r>
            <a:r>
              <a:rPr lang="en-US" dirty="0" err="1"/>
              <a:t>omni</a:t>
            </a:r>
            <a:r>
              <a:rPr lang="en-US" dirty="0"/>
              <a:t>-directional propagation and point-to-multipoint service that transmits the same information to multiple places at the same time.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36706</TotalTime>
  <Words>535</Words>
  <Application>Microsoft Office PowerPoint</Application>
  <PresentationFormat>On-screen Show (4:3)</PresentationFormat>
  <Paragraphs>112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January 2020</vt:lpstr>
      <vt:lpstr>Background</vt:lpstr>
      <vt:lpstr>Asia-Pacific Telecommunity (APT)</vt:lpstr>
      <vt:lpstr>Australia ACMA</vt:lpstr>
      <vt:lpstr>Korea MSIT (1)</vt:lpstr>
      <vt:lpstr>Korea MSIT (2)</vt:lpstr>
      <vt:lpstr>Korea MSIT (3)</vt:lpstr>
      <vt:lpstr>Korea MSIT (4)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January 2020</dc:title>
  <dc:creator/>
  <cp:keywords>20/0011r0</cp:keywords>
  <cp:lastModifiedBy>Edward Au</cp:lastModifiedBy>
  <cp:revision>1921</cp:revision>
  <cp:lastPrinted>1601-01-01T00:00:00Z</cp:lastPrinted>
  <dcterms:created xsi:type="dcterms:W3CDTF">2016-03-03T14:54:45Z</dcterms:created>
  <dcterms:modified xsi:type="dcterms:W3CDTF">2020-01-26T07:49:12Z</dcterms:modified>
</cp:coreProperties>
</file>