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56" r:id="rId2"/>
    <p:sldId id="341" r:id="rId3"/>
    <p:sldId id="329" r:id="rId4"/>
    <p:sldId id="604" r:id="rId5"/>
    <p:sldId id="624" r:id="rId6"/>
    <p:sldId id="605" r:id="rId7"/>
    <p:sldId id="516" r:id="rId8"/>
    <p:sldId id="596" r:id="rId9"/>
    <p:sldId id="603" r:id="rId10"/>
    <p:sldId id="606" r:id="rId11"/>
    <p:sldId id="608" r:id="rId12"/>
    <p:sldId id="637" r:id="rId13"/>
    <p:sldId id="626" r:id="rId14"/>
    <p:sldId id="640" r:id="rId15"/>
    <p:sldId id="649" r:id="rId16"/>
    <p:sldId id="639" r:id="rId17"/>
    <p:sldId id="643" r:id="rId18"/>
    <p:sldId id="646" r:id="rId19"/>
    <p:sldId id="641" r:id="rId20"/>
    <p:sldId id="647" r:id="rId21"/>
    <p:sldId id="618" r:id="rId22"/>
    <p:sldId id="648" r:id="rId23"/>
    <p:sldId id="651" r:id="rId24"/>
    <p:sldId id="650" r:id="rId25"/>
    <p:sldId id="498" r:id="rId26"/>
    <p:sldId id="402" r:id="rId27"/>
    <p:sldId id="403" r:id="rId28"/>
    <p:sldId id="638" r:id="rId29"/>
    <p:sldId id="633" r:id="rId30"/>
    <p:sldId id="636" r:id="rId31"/>
    <p:sldId id="634" r:id="rId32"/>
    <p:sldId id="632" r:id="rId33"/>
    <p:sldId id="627" r:id="rId34"/>
    <p:sldId id="630" r:id="rId35"/>
    <p:sldId id="628" r:id="rId36"/>
    <p:sldId id="462" r:id="rId37"/>
    <p:sldId id="652" r:id="rId38"/>
    <p:sldId id="549" r:id="rId39"/>
    <p:sldId id="425" r:id="rId40"/>
    <p:sldId id="592" r:id="rId41"/>
    <p:sldId id="599" r:id="rId4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CC6600"/>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48" autoAdjust="0"/>
    <p:restoredTop sz="95908" autoAdjust="0"/>
  </p:normalViewPr>
  <p:slideViewPr>
    <p:cSldViewPr>
      <p:cViewPr varScale="1">
        <p:scale>
          <a:sx n="100" d="100"/>
          <a:sy n="100" d="100"/>
        </p:scale>
        <p:origin x="114" y="90"/>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31-Jan-20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www.nhtsa.gov/sites/nhtsa.dot.gov/files/documents/v2v-cr_dsrc_wifi_baseline_cross-channel_interference_test_report_pre_final_dec_2019-121219-v1-tag.pdf" TargetMode="External"/><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cept.org/ecc/groups/ecc/wg-se/se-24/" TargetMode="External"/><Relationship Id="rId2" Type="http://schemas.openxmlformats.org/officeDocument/2006/relationships/slide" Target="../slides/slide10.xml"/><Relationship Id="rId1" Type="http://schemas.openxmlformats.org/officeDocument/2006/relationships/notesMaster" Target="../notesMasters/notesMaster1.xml"/><Relationship Id="rId5" Type="http://schemas.openxmlformats.org/officeDocument/2006/relationships/hyperlink" Target="https://cept.org/ecc/groups/ecc/wg-fm/fm-57/" TargetMode="External"/><Relationship Id="rId4" Type="http://schemas.openxmlformats.org/officeDocument/2006/relationships/hyperlink" Target="https://cept.org/ecc/groups/ecc/wg-se/se-45/"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367976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6200964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528223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8459263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056977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9029166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3334824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184934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6207157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12496539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6199132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33496131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r>
              <a:rPr lang="en-US" sz="1200" dirty="0">
                <a:hlinkClick r:id="rId3"/>
              </a:rPr>
              <a:t>https://www.nhtsa.gov/sites/nhtsa.dot.gov/files/documents/v2v-cr_dsrc_wifi_baseline_cross-channel_interference_test_report_pre_final_dec_2019-121219-v1-tag.pdf</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2374354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19842358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r>
              <a:rPr lang="fr-FR" sz="1200" b="0" i="0" u="none" strike="noStrike" kern="1200" dirty="0">
                <a:solidFill>
                  <a:srgbClr val="000000"/>
                </a:solidFill>
                <a:effectLst/>
                <a:latin typeface="Times New Roman" pitchFamily="16" charset="0"/>
                <a:ea typeface="+mn-ea"/>
                <a:cs typeface="+mn-cs"/>
                <a:hlinkClick r:id="rId3"/>
              </a:rPr>
              <a:t>SE 24 - Short Range </a:t>
            </a:r>
            <a:r>
              <a:rPr lang="fr-FR" sz="1200" b="0" i="0" u="none" strike="noStrike" kern="1200" dirty="0" err="1">
                <a:solidFill>
                  <a:srgbClr val="000000"/>
                </a:solidFill>
                <a:effectLst/>
                <a:latin typeface="Times New Roman" pitchFamily="16" charset="0"/>
                <a:ea typeface="+mn-ea"/>
                <a:cs typeface="+mn-cs"/>
                <a:hlinkClick r:id="rId3"/>
              </a:rPr>
              <a:t>Devices</a:t>
            </a:r>
            <a:endParaRPr lang="en-US" sz="1200" b="0" i="0" u="none" strike="noStrike" kern="1200" dirty="0">
              <a:solidFill>
                <a:srgbClr val="000000"/>
              </a:solidFill>
              <a:effectLst/>
              <a:latin typeface="Times New Roman" pitchFamily="16" charset="0"/>
              <a:ea typeface="+mn-ea"/>
              <a:cs typeface="+mn-cs"/>
              <a:hlinkClick r:id="rId4"/>
            </a:endParaRPr>
          </a:p>
          <a:p>
            <a:r>
              <a:rPr lang="en-US" sz="1200" b="0" i="0" u="none" strike="noStrike" kern="1200" dirty="0">
                <a:solidFill>
                  <a:srgbClr val="000000"/>
                </a:solidFill>
                <a:effectLst/>
                <a:latin typeface="Times New Roman" pitchFamily="16" charset="0"/>
                <a:ea typeface="+mn-ea"/>
                <a:cs typeface="+mn-cs"/>
                <a:hlinkClick r:id="rId4"/>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r>
              <a:rPr lang="en-US" sz="1200" b="0" i="0" u="none" strike="noStrike" kern="1200" dirty="0">
                <a:solidFill>
                  <a:srgbClr val="000000"/>
                </a:solidFill>
                <a:effectLst/>
                <a:latin typeface="Times New Roman" pitchFamily="16" charset="0"/>
                <a:ea typeface="+mn-ea"/>
                <a:cs typeface="+mn-cs"/>
                <a:hlinkClick r:id="rId5"/>
              </a:rPr>
              <a:t>FM 57 - WAS/RLAN above 5 GHz</a:t>
            </a:r>
            <a:endParaRPr lang="en-US" sz="1200" b="0" i="0" u="none" strike="noStrike"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063174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a:t>
            </a:r>
            <a:r>
              <a:rPr lang="en-US" sz="1200" b="1" u="sng" kern="1200" dirty="0">
                <a:solidFill>
                  <a:srgbClr val="000000"/>
                </a:solidFill>
                <a:effectLst/>
                <a:latin typeface="Times New Roman" pitchFamily="16" charset="0"/>
                <a:ea typeface="+mn-ea"/>
                <a:cs typeface="+mn-cs"/>
              </a:rPr>
              <a:t> 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5504496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possible agenda items 03feb:  </a:t>
            </a:r>
          </a:p>
          <a:p>
            <a:pPr>
              <a:buFont typeface="Arial" panose="020B0604020202020204" pitchFamily="34" charset="0"/>
              <a:buChar char="•"/>
            </a:pPr>
            <a:r>
              <a:rPr lang="en-US" dirty="0"/>
              <a:t>1. </a:t>
            </a:r>
            <a:r>
              <a:rPr lang="en-US" sz="1800" b="0" dirty="0"/>
              <a:t>Next week we could review/remind decision at Wireless interim in SNA: </a:t>
            </a:r>
          </a:p>
          <a:p>
            <a:pPr>
              <a:buFont typeface="Arial" panose="020B0604020202020204" pitchFamily="34" charset="0"/>
              <a:buChar char="•"/>
            </a:pPr>
            <a:r>
              <a:rPr lang="en-US" sz="1800" b="0" dirty="0">
                <a:solidFill>
                  <a:schemeClr val="tx1"/>
                </a:solidFill>
              </a:rPr>
              <a:t>Focus on what we can agree on,  pass on what we don’t have agreement on. </a:t>
            </a:r>
          </a:p>
          <a:p>
            <a:pPr lvl="1">
              <a:buFont typeface="Arial" panose="020B0604020202020204" pitchFamily="34" charset="0"/>
              <a:buChar char="•"/>
            </a:pPr>
            <a:r>
              <a:rPr lang="en-US" sz="1400" b="0" dirty="0"/>
              <a:t>Maybe  review what areas in the current draf</a:t>
            </a:r>
            <a:r>
              <a:rPr lang="en-US" sz="1400" dirty="0"/>
              <a:t>t  we should focus on and get agreement, in case time runs short (prioritize the sections to focus on…) .   An opinion from the chair. </a:t>
            </a:r>
            <a:endParaRPr lang="en-US" sz="1400" b="0" dirty="0"/>
          </a:p>
          <a:p>
            <a:endParaRPr lang="en-US" dirty="0"/>
          </a:p>
          <a:p>
            <a:r>
              <a:rPr lang="en-US" dirty="0"/>
              <a:t>2. if fed. reg. delay is from the DoT and house transportation committee inputs, could we consider a 1ish page ex </a:t>
            </a:r>
            <a:r>
              <a:rPr lang="en-US" dirty="0" err="1"/>
              <a:t>parte</a:t>
            </a:r>
            <a:r>
              <a:rPr lang="en-US" dirty="0"/>
              <a:t> with very high-level points we agree with the DoT and  the house on, where we have agreement in all of 802.11?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191198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30 Jan 2020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30 Jan 2020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30 Jan 2020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802.18-20/0009r01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8/dcn/19/18-19-0152-00-0000-summary-of-the-decisions-of-selected-agenda-items-in-wrc-19.pptx" TargetMode="External"/><Relationship Id="rId13" Type="http://schemas.openxmlformats.org/officeDocument/2006/relationships/hyperlink" Target="https://www.itu.int/go/ITU-R/sg5" TargetMode="External"/><Relationship Id="rId3" Type="http://schemas.openxmlformats.org/officeDocument/2006/relationships/hyperlink" Target="http://www.ieee802.org/11/email/stds-802-11/msg04021.html" TargetMode="External"/><Relationship Id="rId7" Type="http://schemas.openxmlformats.org/officeDocument/2006/relationships/hyperlink" Target="https://mentor.ieee.org/802.18/dcn/17/18-17-0073-07-0000-ieee-802-viewpoints-on-wrc-19-agenda-items.pptx" TargetMode="External"/><Relationship Id="rId12" Type="http://schemas.openxmlformats.org/officeDocument/2006/relationships/hyperlink" Target="https://www.itu.int/go/ITU-R/wp1c" TargetMode="External"/><Relationship Id="rId2" Type="http://schemas.openxmlformats.org/officeDocument/2006/relationships/notesSlide" Target="../notesSlides/notesSlide5.xml"/><Relationship Id="rId16"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https://www.itu.int/en/ITU-R/conferences/wrc/2019/Documents/PFA-WRC19-E.pdf" TargetMode="External"/><Relationship Id="rId11" Type="http://schemas.openxmlformats.org/officeDocument/2006/relationships/hyperlink" Target="https://www.itu.int/go/ITU-R/wp1a"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d" TargetMode="External"/><Relationship Id="rId10" Type="http://schemas.openxmlformats.org/officeDocument/2006/relationships/hyperlink" Target="https://www.itu.int/go/ITU-R/sg1"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en/events/Pages/Calendar-Events.aspx?sector=ITU-R" TargetMode="External"/><Relationship Id="rId14" Type="http://schemas.openxmlformats.org/officeDocument/2006/relationships/hyperlink" Target="https://www.itu.int/go/ITU-R/wp5a"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20/18-20-0011-00-0000-apac-update-january-2020.ppt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19/18-19-0150-00-0000-chairman-pais-remarks-new-5-9-ghz-band-proposal.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www.fcc.gov/ecfs/search/filings?proceedings_name=19-138&amp;sort=date_disseminated,DESC" TargetMode="External"/><Relationship Id="rId5" Type="http://schemas.openxmlformats.org/officeDocument/2006/relationships/hyperlink" Target="https://mentor.ieee.org/802.18/dcn/19/18-19-0163-00-0000-fcc19-138-nprm-revisiting-use-of-the-5-850-5-925-ghz-band.docx" TargetMode="External"/><Relationship Id="rId4" Type="http://schemas.openxmlformats.org/officeDocument/2006/relationships/hyperlink" Target="https://www.fcc.gov/document/chairman-pais-remarks-new-59-ghz-band-proposal"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0104-01-00bd-draft-tgbd-comments-on-fcc-nprm-docket-19-138.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mentor.ieee.org/802.11/dcn/20/11-20-0104-03-00bd-draft-tgbd-comments-on-fcc-nprm-docket-19-138.docx"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3" Type="http://schemas.openxmlformats.org/officeDocument/2006/relationships/hyperlink" Target="https://www.ofcom.org.uk/consultations-and-statements/category-2/improving-spectrum-access-for-wi-fi"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mentor.ieee.org/802.18/dcn/20/18-20-0006-00-0000-ofcom-consultation-improving-spectrum-access-for-wi-fi.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ofcom.org.uk/consultations-and-statements/category-2/supporting-innovation-100-200-ghz"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https://mentor.ieee.org/802.18/dcn/20/18-20-0012-00-0000-ofcom-consultaion-supporting-innovation-in-100-200-ghz.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acma.gov.au/consultations/2020-01/amendment-eme-arrangements-consultation-042020"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www.soumu.go.jp/menu_news/s-news/01cyber01_02000001_00059.html"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https://mentor.ieee.org/802.18/dcn/18/18-18-0010-10-0000-sa-use-of-spectrum-draft-position-orig06dec17.docx" TargetMode="External"/><Relationship Id="rId5" Type="http://schemas.openxmlformats.org/officeDocument/2006/relationships/hyperlink" Target="https://mentor.ieee.org/802.18/dcn/18/18-18-0028-02-0000-draft-ieee-european-public-policy-position-statement-on-spectrum-management.docx" TargetMode="External"/><Relationship Id="rId4" Type="http://schemas.openxmlformats.org/officeDocument/2006/relationships/hyperlink" Target="https://www.fcc.gov/document/establishing-204-billion-rural-digital-opportunity-fund"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standards.ieee.org/"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fcc.gov/document/chairman-pai-statement-announcement-new-c-v2x-deployment"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transportation.house.gov/imo/media/doc/2020-01-22%20Full%20TI%20Letter%20to%20FCC.pdf"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8/dcn/19/18-19-0008-07-0000-usdot-v2x-communciations-rfc-ieee-802-comments.doc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hyperlink" Target="https://mentor.ieee.org/802.18/dcn/18/18-18-0159-07-0000-fcc-gn-18-357-5gaa-waiver-ieee-802-comments.docx" TargetMode="External"/><Relationship Id="rId5" Type="http://schemas.openxmlformats.org/officeDocument/2006/relationships/hyperlink" Target="https://mentor.ieee.org/802.18/dcn/19/18-19-0064-05-0000-5gaa-ex-parte-05apr19-response-ieee-80%202-fcc-gn-18-357.docx" TargetMode="External"/><Relationship Id="rId4" Type="http://schemas.openxmlformats.org/officeDocument/2006/relationships/hyperlink" Target="https://mentor.ieee.org/802.18/dcn/19/18-19-0064-05-0000-5gaa-ex-parte-05apr19-response-ieee-80"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ride.tech/self-driving/fcc-plan-could-stall-v2x-car-safety-revolution/"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19/11-19-2157-00-00bd-status-fcc-nprm-for-the-5-9-ghz-band-for-tgbd.ppt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urldefense.proofpoint.com/v2/url?u=https-3A__www.nhtsa.gov_about-2Dnhtsa_briefing-2Droom&amp;d=DwMFaQ&amp;c=pqcuzKEN_84c78MOSc5_fw&amp;r=z8R-nWJ8GIxwjOjNKhEFByb-tZ6XE3GZXWSggNdVo-w&amp;m=_p-qdv46SDZrFzna_F0Q3VDuwYULJZ9ebw9W354uKQc&amp;s=geXgiS-ns6DGrgyL98MrAi5eOjzKojCebzscGB8dRCw&amp;e="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s://mentor.ieee.org/802.18/dcn/19/18-19-0162-00-0000-v2v-cr-dsrc-wifi-baseline-cross-channel-interference-test-report-pre-final-dec-2019-121219-v1-tag.pdf"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8/dcn/20/18-20-0008-00-0000-minutes-23jan20-rrtag-teleconference.doc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portal.etsi.org/tb.aspx?tbid=286&amp;SubTB=286"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442&amp;SubTB=442"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620&amp;SubTB=62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30 Jan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30 Jan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224"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720213" y="1059395"/>
            <a:ext cx="8272226" cy="5396354"/>
          </a:xfrm>
        </p:spPr>
        <p:txBody>
          <a:bodyPr/>
          <a:lstStyle/>
          <a:p>
            <a:pPr>
              <a:buFont typeface="Arial" panose="020B0604020202020204" pitchFamily="34" charset="0"/>
              <a:buChar char="•"/>
            </a:pPr>
            <a:r>
              <a:rPr lang="en-US" sz="1600" dirty="0">
                <a:solidFill>
                  <a:schemeClr val="tx1"/>
                </a:solidFill>
              </a:rPr>
              <a:t>CEPT–ECC  </a:t>
            </a:r>
            <a:r>
              <a:rPr lang="en-US" sz="1600" b="0" dirty="0">
                <a:solidFill>
                  <a:schemeClr val="tx1"/>
                </a:solidFill>
                <a:hlinkClick r:id="rId3"/>
              </a:rPr>
              <a:t>&lt;SE24&gt;</a:t>
            </a:r>
            <a:r>
              <a:rPr lang="en-US" sz="1600" b="0" dirty="0">
                <a:solidFill>
                  <a:schemeClr val="tx1"/>
                </a:solidFill>
              </a:rPr>
              <a:t> </a:t>
            </a:r>
            <a:r>
              <a:rPr lang="en-US" sz="1600" dirty="0">
                <a:solidFill>
                  <a:schemeClr val="tx1"/>
                </a:solidFill>
              </a:rPr>
              <a:t>next meeting, M100, 20-22Apr20, ECO Office </a:t>
            </a:r>
            <a:r>
              <a:rPr lang="en-US" sz="1400" dirty="0">
                <a:solidFill>
                  <a:schemeClr val="tx1"/>
                </a:solidFill>
              </a:rPr>
              <a:t>(Web meetings till then)</a:t>
            </a:r>
            <a:endParaRPr lang="en-US" sz="1600" dirty="0">
              <a:solidFill>
                <a:schemeClr val="tx1"/>
              </a:solidFill>
            </a:endParaRPr>
          </a:p>
          <a:p>
            <a:pPr lvl="1">
              <a:buFont typeface="Arial" panose="020B0604020202020204" pitchFamily="34" charset="0"/>
              <a:buChar char="•"/>
            </a:pPr>
            <a:r>
              <a:rPr lang="en-US" sz="1600" dirty="0">
                <a:solidFill>
                  <a:schemeClr val="bg1">
                    <a:lumMod val="75000"/>
                  </a:schemeClr>
                </a:solidFill>
              </a:rPr>
              <a:t> </a:t>
            </a:r>
            <a:r>
              <a:rPr lang="en-US" sz="1600" dirty="0">
                <a:solidFill>
                  <a:schemeClr val="tx1"/>
                </a:solidFill>
              </a:rPr>
              <a:t>Nothing shared.</a:t>
            </a: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a:t>
            </a:r>
            <a:r>
              <a:rPr lang="en-US" sz="1800" dirty="0"/>
              <a:t>#11, 15-16Apr20, Copenhagen, Denmark</a:t>
            </a:r>
          </a:p>
          <a:p>
            <a:pPr lvl="1">
              <a:buFont typeface="Arial" panose="020B0604020202020204" pitchFamily="34" charset="0"/>
              <a:buChar char="•"/>
            </a:pPr>
            <a:r>
              <a:rPr lang="en-US" sz="1600" dirty="0">
                <a:solidFill>
                  <a:schemeClr val="tx1"/>
                </a:solidFill>
              </a:rPr>
              <a:t>Completed short term analysis, went to FM 57. </a:t>
            </a:r>
          </a:p>
          <a:p>
            <a:pPr lvl="1">
              <a:buFont typeface="Arial" panose="020B0604020202020204" pitchFamily="34" charset="0"/>
              <a:buChar char="•"/>
            </a:pPr>
            <a:r>
              <a:rPr lang="en-US" sz="1600" dirty="0">
                <a:solidFill>
                  <a:schemeClr val="tx1"/>
                </a:solidFill>
              </a:rPr>
              <a:t>A replacement for the RLAN (3 company)  input for Report B is in process</a:t>
            </a:r>
          </a:p>
          <a:p>
            <a:pPr lvl="1">
              <a:buFont typeface="Arial" panose="020B0604020202020204" pitchFamily="34" charset="0"/>
              <a:buChar char="•"/>
            </a:pPr>
            <a:r>
              <a:rPr lang="en-US" sz="1600" dirty="0">
                <a:solidFill>
                  <a:schemeClr val="tx1"/>
                </a:solidFill>
              </a:rPr>
              <a:t>Point is, Ofcom has newer info (availability of target) to be considered.  Ofcom info will replace temporary document 6. </a:t>
            </a:r>
          </a:p>
          <a:p>
            <a:pPr lvl="1">
              <a:buFont typeface="Arial" panose="020B0604020202020204" pitchFamily="34" charset="0"/>
              <a:buChar char="•"/>
            </a:pPr>
            <a:r>
              <a:rPr lang="en-US" sz="1600" dirty="0">
                <a:solidFill>
                  <a:schemeClr val="tx1"/>
                </a:solidFill>
              </a:rPr>
              <a:t> Second report will become an EC report and will go to public consultation.  </a:t>
            </a: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#10, 12-14May20, Kristiansand, Norway</a:t>
            </a:r>
          </a:p>
          <a:p>
            <a:pPr lvl="1">
              <a:buFont typeface="Arial" panose="020B0604020202020204" pitchFamily="34" charset="0"/>
              <a:buChar char="•"/>
            </a:pPr>
            <a:r>
              <a:rPr lang="en-US" sz="1600" dirty="0">
                <a:solidFill>
                  <a:schemeClr val="tx1"/>
                </a:solidFill>
              </a:rPr>
              <a:t>From last week’s meeting,  worked on report 302 that was in public consultation, and being used on Report B.  </a:t>
            </a:r>
          </a:p>
          <a:p>
            <a:pPr lvl="1">
              <a:buFont typeface="Arial" panose="020B0604020202020204" pitchFamily="34" charset="0"/>
              <a:buChar char="•"/>
            </a:pPr>
            <a:r>
              <a:rPr lang="en-US" sz="1600" dirty="0">
                <a:solidFill>
                  <a:schemeClr val="tx1"/>
                </a:solidFill>
              </a:rPr>
              <a:t>E.g. want to use power levels in [] and analysis into the public consultation. </a:t>
            </a:r>
          </a:p>
          <a:p>
            <a:pPr lvl="1">
              <a:buFont typeface="Arial" panose="020B0604020202020204" pitchFamily="34" charset="0"/>
              <a:buChar char="•"/>
            </a:pPr>
            <a:r>
              <a:rPr lang="en-US" sz="1600" dirty="0">
                <a:solidFill>
                  <a:schemeClr val="tx1"/>
                </a:solidFill>
              </a:rPr>
              <a:t>PSD radiated limits also involved.  There are regulators discussing some of this and is positive for RLANs. </a:t>
            </a:r>
          </a:p>
          <a:p>
            <a:pPr lvl="1">
              <a:buFont typeface="Arial" panose="020B0604020202020204" pitchFamily="34" charset="0"/>
              <a:buChar char="•"/>
            </a:pPr>
            <a:r>
              <a:rPr lang="en-US" sz="1600" dirty="0">
                <a:solidFill>
                  <a:schemeClr val="tx1"/>
                </a:solidFill>
              </a:rPr>
              <a:t>Train control analysis used wrong prop. models.  Off by up to 19dB this is huge. </a:t>
            </a:r>
          </a:p>
          <a:p>
            <a:pPr lvl="1">
              <a:buFont typeface="Arial" panose="020B0604020202020204" pitchFamily="34" charset="0"/>
              <a:buChar char="•"/>
            </a:pPr>
            <a:r>
              <a:rPr lang="en-US" sz="1600" dirty="0">
                <a:solidFill>
                  <a:schemeClr val="tx1"/>
                </a:solidFill>
              </a:rPr>
              <a:t>So contentious issues going up to WGFM for their February meeting. </a:t>
            </a:r>
          </a:p>
          <a:p>
            <a:pPr lvl="1">
              <a:buFont typeface="Arial" panose="020B0604020202020204" pitchFamily="34" charset="0"/>
              <a:buChar char="•"/>
            </a:pPr>
            <a:r>
              <a:rPr lang="en-US" sz="1600" dirty="0">
                <a:solidFill>
                  <a:schemeClr val="tx1"/>
                </a:solidFill>
              </a:rPr>
              <a:t>Germany failed to provide EC decision text to FM57,  so now timelines moving to right and considering EC meetings, will be about 4 months. </a:t>
            </a:r>
          </a:p>
          <a:p>
            <a:pPr marL="457200" lvl="1" indent="0"/>
            <a:endParaRPr lang="en-US" sz="1600" dirty="0">
              <a:solidFill>
                <a:schemeClr val="bg1">
                  <a:lumMod val="85000"/>
                </a:schemeClr>
              </a:solidFill>
            </a:endParaRPr>
          </a:p>
          <a:p>
            <a:pPr lvl="1">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Jan 2020</a:t>
            </a:r>
            <a:endParaRPr lang="en-GB" dirty="0"/>
          </a:p>
        </p:txBody>
      </p:sp>
    </p:spTree>
    <p:extLst>
      <p:ext uri="{BB962C8B-B14F-4D97-AF65-F5344CB8AC3E}">
        <p14:creationId xmlns:p14="http://schemas.microsoft.com/office/powerpoint/2010/main" val="11315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000928"/>
            <a:ext cx="8353245" cy="5474485"/>
          </a:xfrm>
        </p:spPr>
        <p:txBody>
          <a:bodyPr/>
          <a:lstStyle/>
          <a:p>
            <a:pPr>
              <a:buFont typeface="Arial" panose="020B0604020202020204" pitchFamily="34" charset="0"/>
              <a:buChar char="•"/>
            </a:pPr>
            <a:r>
              <a:rPr lang="en-US" sz="1800" dirty="0">
                <a:solidFill>
                  <a:schemeClr val="bg1">
                    <a:lumMod val="95000"/>
                  </a:schemeClr>
                </a:solidFill>
              </a:rPr>
              <a:t> </a:t>
            </a:r>
            <a:r>
              <a:rPr lang="en-US" sz="1800" dirty="0"/>
              <a:t>ITU-R M.1450/M.1801 .11 ad hoc</a:t>
            </a:r>
          </a:p>
          <a:p>
            <a:pPr lvl="1">
              <a:buFont typeface="Arial" panose="020B0604020202020204" pitchFamily="34" charset="0"/>
              <a:buChar char="•"/>
            </a:pPr>
            <a:r>
              <a:rPr lang="en-US" sz="1600" dirty="0">
                <a:solidFill>
                  <a:schemeClr val="tx1"/>
                </a:solidFill>
              </a:rPr>
              <a:t>First teleconference was on 28 Jan  and reviewed draft outline, light attendance. </a:t>
            </a:r>
          </a:p>
          <a:p>
            <a:pPr lvl="1">
              <a:buFont typeface="Arial" panose="020B0604020202020204" pitchFamily="34" charset="0"/>
              <a:buChar char="•"/>
            </a:pPr>
            <a:r>
              <a:rPr lang="en-US" sz="1600" dirty="0">
                <a:solidFill>
                  <a:schemeClr val="tx1"/>
                </a:solidFill>
              </a:rPr>
              <a:t>Next call is on 11 Feb and will work on draft comments.  </a:t>
            </a:r>
            <a:r>
              <a:rPr lang="en-US" sz="1600" b="0" dirty="0">
                <a:solidFill>
                  <a:schemeClr val="tx1"/>
                </a:solidFill>
              </a:rPr>
              <a:t> </a:t>
            </a:r>
          </a:p>
          <a:p>
            <a:pPr>
              <a:buFont typeface="Arial" panose="020B0604020202020204" pitchFamily="34" charset="0"/>
              <a:buChar char="•"/>
            </a:pPr>
            <a:endParaRPr lang="en-US" sz="1800" b="0" dirty="0"/>
          </a:p>
          <a:p>
            <a:pPr marL="0" indent="0"/>
            <a:r>
              <a:rPr lang="en-US" sz="1600" dirty="0"/>
              <a:t> </a:t>
            </a:r>
          </a:p>
          <a:p>
            <a:pPr>
              <a:buFont typeface="Arial" panose="020B0604020202020204" pitchFamily="34" charset="0"/>
              <a:buChar char="•"/>
            </a:pPr>
            <a:endParaRPr lang="en-US" sz="1600" dirty="0"/>
          </a:p>
          <a:p>
            <a:pPr>
              <a:buFont typeface="Arial" panose="020B0604020202020204" pitchFamily="34" charset="0"/>
              <a:buChar char="•"/>
            </a:pPr>
            <a:r>
              <a:rPr lang="en-US" sz="1600" dirty="0"/>
              <a:t>Update needed on  ITU-R M.1450 (Characteristics of broadband RLANs) (and M.1801)</a:t>
            </a:r>
          </a:p>
          <a:p>
            <a:pPr lvl="1">
              <a:spcBef>
                <a:spcPts val="0"/>
              </a:spcBef>
              <a:buFont typeface="Arial" panose="020B0604020202020204" pitchFamily="34" charset="0"/>
              <a:buChar char="•"/>
            </a:pPr>
            <a:r>
              <a:rPr lang="en-US" sz="1400" dirty="0"/>
              <a:t>See: </a:t>
            </a:r>
            <a:r>
              <a:rPr lang="en-US" sz="1400" dirty="0">
                <a:hlinkClick r:id="rId3"/>
              </a:rPr>
              <a:t>http://www.ieee802.org/11/email/stds-802-11/msg04021.html</a:t>
            </a:r>
            <a:r>
              <a:rPr lang="en-US" sz="1400" dirty="0"/>
              <a:t>  for 802.11 Ad Hoc info.</a:t>
            </a:r>
          </a:p>
          <a:p>
            <a:pPr>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4"/>
              </a:rPr>
              <a:t>https://cept.org/ecc/groups/ecc/cpg/page/weekly-report-from-wrc-19</a:t>
            </a:r>
            <a:r>
              <a:rPr lang="en-US" sz="1200" u="sng" dirty="0">
                <a:hlinkClick r:id="rId5"/>
              </a:rPr>
              <a:t>/</a:t>
            </a:r>
            <a:r>
              <a:rPr lang="en-US" sz="1200" dirty="0"/>
              <a:t> </a:t>
            </a:r>
          </a:p>
          <a:p>
            <a:pPr lvl="1">
              <a:spcBef>
                <a:spcPts val="0"/>
              </a:spcBef>
              <a:buFont typeface="Arial" panose="020B0604020202020204" pitchFamily="34" charset="0"/>
              <a:buChar char="•"/>
            </a:pPr>
            <a:r>
              <a:rPr lang="en-US" sz="1200" u="sng" dirty="0">
                <a:hlinkClick r:id="rId6"/>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7"/>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8"/>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19-0152,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9"/>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0"/>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1"/>
              </a:rPr>
              <a:t>Working Party 1A (WP 1A) - Spectrum engineering techniques</a:t>
            </a:r>
            <a:r>
              <a:rPr lang="en-US" sz="900" u="sng" dirty="0"/>
              <a:t>     and     </a:t>
            </a:r>
            <a:r>
              <a:rPr lang="en-US" sz="900" dirty="0">
                <a:hlinkClick r:id="rId12"/>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3"/>
              </a:rPr>
              <a:t>Study Group 5 (SG 5) Terrestrial </a:t>
            </a:r>
            <a:r>
              <a:rPr lang="en-US" sz="1050" b="0" dirty="0">
                <a:hlinkClick r:id="rId13"/>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4"/>
              </a:rPr>
              <a:t>Working Party 5A (WP 5A) - Land mobile service above 30 MHz* (excluding IMT); wireless access in the fixed service; amateur and amateur-satellite services</a:t>
            </a:r>
            <a:r>
              <a:rPr lang="en-US" sz="900" dirty="0"/>
              <a:t>  </a:t>
            </a:r>
            <a:endParaRPr lang="en-US" sz="900" dirty="0">
              <a:hlinkClick r:id="rId15"/>
            </a:endParaRPr>
          </a:p>
          <a:p>
            <a:pPr lvl="1">
              <a:spcBef>
                <a:spcPts val="0"/>
              </a:spcBef>
              <a:buFont typeface="Arial" panose="020B0604020202020204" pitchFamily="34" charset="0"/>
              <a:buChar char="•"/>
            </a:pPr>
            <a:r>
              <a:rPr lang="en-US" sz="900" dirty="0">
                <a:hlinkClick r:id="rId15"/>
              </a:rPr>
              <a:t>Working Party 5D (WP 5D) - IMT Systems</a:t>
            </a:r>
            <a:r>
              <a:rPr lang="en-US" sz="900" dirty="0"/>
              <a:t>       </a:t>
            </a:r>
            <a:r>
              <a:rPr lang="en-US" sz="700" dirty="0">
                <a:hlinkClick r:id="rId16"/>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Jan 2020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latin typeface="Times New Roman" charset="0"/>
              </a:rPr>
              <a:t>APAC update – January 2020</a:t>
            </a:r>
            <a:endParaRPr lang="en-US" sz="1200" dirty="0">
              <a:solidFill>
                <a:schemeClr val="tx1"/>
              </a:solidFill>
            </a:endParaRPr>
          </a:p>
        </p:txBody>
      </p:sp>
      <p:sp>
        <p:nvSpPr>
          <p:cNvPr id="3" name="Content Placeholder 2"/>
          <p:cNvSpPr>
            <a:spLocks noGrp="1"/>
          </p:cNvSpPr>
          <p:nvPr>
            <p:ph idx="1"/>
          </p:nvPr>
        </p:nvSpPr>
        <p:spPr>
          <a:xfrm>
            <a:off x="727841" y="1000928"/>
            <a:ext cx="8353245" cy="5474485"/>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GB" sz="1800" dirty="0">
                <a:ea typeface="BatangChe" panose="02030609000101010101" pitchFamily="49" charset="-127"/>
              </a:rPr>
              <a:t>This slide deck provides a high-level overview of the activities in APAC (related to Wi-Fi and WPAN) between November 2019 and January 2020</a:t>
            </a:r>
            <a:r>
              <a:rPr lang="en-GB" sz="1800" dirty="0">
                <a:latin typeface="Times New Roman" panose="02020603050405020304" pitchFamily="18" charset="0"/>
                <a:ea typeface="BatangChe" panose="02030609000101010101" pitchFamily="49" charset="-127"/>
              </a:rPr>
              <a:t>.</a:t>
            </a:r>
            <a:endParaRPr lang="en-US" sz="1800" dirty="0"/>
          </a:p>
          <a:p>
            <a:pPr>
              <a:buFont typeface="Arial" panose="020B0604020202020204" pitchFamily="34" charset="0"/>
              <a:buChar char="•"/>
            </a:pPr>
            <a:r>
              <a:rPr lang="en-US" sz="1800" b="0" dirty="0">
                <a:hlinkClick r:id="rId3"/>
              </a:rPr>
              <a:t>https://mentor.ieee.org/802.18/dcn/20/18-20-0011-00-0000-apac-update-january-2020.pptx</a:t>
            </a:r>
            <a:r>
              <a:rPr lang="en-US" sz="1800" b="0" dirty="0"/>
              <a:t> </a:t>
            </a:r>
          </a:p>
          <a:p>
            <a:pPr marL="742950" lvl="2" indent="-342900">
              <a:spcBef>
                <a:spcPts val="600"/>
              </a:spcBef>
              <a:buFont typeface="Arial" panose="020B0604020202020204" pitchFamily="34" charset="0"/>
              <a:buChar char="•"/>
            </a:pPr>
            <a:r>
              <a:rPr lang="en-US" dirty="0">
                <a:ea typeface="BatangChe" panose="02030609000101010101" pitchFamily="49" charset="-127"/>
                <a:cs typeface="+mn-cs"/>
              </a:rPr>
              <a:t>APT (Asia-Pacific </a:t>
            </a:r>
            <a:r>
              <a:rPr lang="en-US" dirty="0" err="1">
                <a:ea typeface="BatangChe" panose="02030609000101010101" pitchFamily="49" charset="-127"/>
                <a:cs typeface="+mn-cs"/>
              </a:rPr>
              <a:t>Telecommunity</a:t>
            </a:r>
            <a:r>
              <a:rPr lang="en-US" dirty="0">
                <a:ea typeface="BatangChe" panose="02030609000101010101" pitchFamily="49" charset="-127"/>
                <a:cs typeface="+mn-cs"/>
              </a:rPr>
              <a:t>)</a:t>
            </a:r>
          </a:p>
          <a:p>
            <a:pPr marL="1200150" lvl="3" indent="-342900">
              <a:spcBef>
                <a:spcPts val="600"/>
              </a:spcBef>
              <a:buFont typeface="Arial" panose="020B0604020202020204" pitchFamily="34" charset="0"/>
              <a:buChar char="•"/>
            </a:pPr>
            <a:r>
              <a:rPr lang="en-US" dirty="0"/>
              <a:t>AWG-26 meets same week as IEEE 802 Atlanta</a:t>
            </a:r>
          </a:p>
          <a:p>
            <a:pPr marL="1200150" lvl="3" indent="-342900">
              <a:spcBef>
                <a:spcPts val="600"/>
              </a:spcBef>
              <a:buFont typeface="Arial" panose="020B0604020202020204" pitchFamily="34" charset="0"/>
              <a:buChar char="•"/>
            </a:pPr>
            <a:r>
              <a:rPr lang="en-US" dirty="0"/>
              <a:t>1</a:t>
            </a:r>
            <a:r>
              <a:rPr lang="en-US" baseline="30000" dirty="0"/>
              <a:t>st</a:t>
            </a:r>
            <a:r>
              <a:rPr lang="en-US" dirty="0"/>
              <a:t> meeting of APT CPG for WRC-23 will be in July. </a:t>
            </a:r>
          </a:p>
          <a:p>
            <a:pPr marL="742950" lvl="2" indent="-342900">
              <a:spcBef>
                <a:spcPts val="600"/>
              </a:spcBef>
              <a:buFont typeface="Arial" panose="020B0604020202020204" pitchFamily="34" charset="0"/>
              <a:buChar char="•"/>
            </a:pPr>
            <a:r>
              <a:rPr lang="en-US" dirty="0">
                <a:ea typeface="BatangChe" panose="02030609000101010101" pitchFamily="49" charset="-127"/>
                <a:cs typeface="+mn-cs"/>
              </a:rPr>
              <a:t>ACMA (Australia)</a:t>
            </a:r>
          </a:p>
          <a:p>
            <a:pPr marL="742950" lvl="2" indent="-342900">
              <a:spcBef>
                <a:spcPts val="600"/>
              </a:spcBef>
              <a:buFont typeface="Arial" panose="020B0604020202020204" pitchFamily="34" charset="0"/>
              <a:buChar char="•"/>
            </a:pPr>
            <a:r>
              <a:rPr lang="en-US" dirty="0">
                <a:ea typeface="BatangChe" panose="02030609000101010101" pitchFamily="49" charset="-127"/>
                <a:cs typeface="+mn-cs"/>
              </a:rPr>
              <a:t>MSIT (Korea) </a:t>
            </a:r>
          </a:p>
          <a:p>
            <a:pPr marL="1200150" lvl="3" indent="-342900">
              <a:spcBef>
                <a:spcPts val="600"/>
              </a:spcBef>
              <a:buFont typeface="Arial" panose="020B0604020202020204" pitchFamily="34" charset="0"/>
              <a:buChar char="•"/>
            </a:pPr>
            <a:r>
              <a:rPr lang="en-US" dirty="0"/>
              <a:t>Updated technical conditions in the 57-66 GHz band</a:t>
            </a:r>
            <a:r>
              <a:rPr lang="en-US" dirty="0">
                <a:ea typeface="BatangChe" panose="02030609000101010101" pitchFamily="49" charset="-127"/>
                <a:cs typeface="+mn-cs"/>
              </a:rPr>
              <a:t>. </a:t>
            </a:r>
            <a:endParaRPr lang="en-US" dirty="0"/>
          </a:p>
          <a:p>
            <a:pPr>
              <a:buFont typeface="Arial" panose="020B0604020202020204" pitchFamily="34" charset="0"/>
              <a:buChar char="•"/>
            </a:pP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Jan 2020</a:t>
            </a:r>
            <a:endParaRPr lang="en-GB" dirty="0"/>
          </a:p>
        </p:txBody>
      </p:sp>
    </p:spTree>
    <p:extLst>
      <p:ext uri="{BB962C8B-B14F-4D97-AF65-F5344CB8AC3E}">
        <p14:creationId xmlns:p14="http://schemas.microsoft.com/office/powerpoint/2010/main" val="2230297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Chairman Pai’s statement on 5.9 GHz &amp; NPRM </a:t>
            </a:r>
            <a:r>
              <a:rPr lang="en-US" sz="1200" dirty="0"/>
              <a:t>-</a:t>
            </a:r>
            <a:r>
              <a:rPr lang="en-US" sz="1200" dirty="0">
                <a:highlight>
                  <a:srgbClr val="C0C0C0"/>
                </a:highlight>
              </a:rPr>
              <a:t>background</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a:buFont typeface="Arial" panose="020B0604020202020204" pitchFamily="34" charset="0"/>
              <a:buChar char="•"/>
            </a:pPr>
            <a:r>
              <a:rPr lang="en-US" sz="1800" b="0" dirty="0"/>
              <a:t>Mentor:  </a:t>
            </a:r>
            <a:r>
              <a:rPr lang="en-US" sz="1600" b="0" dirty="0">
                <a:hlinkClick r:id="rId3"/>
              </a:rPr>
              <a:t>https://mentor.ieee.org/802.18/dcn/19/18-19-0150-00-0000-chairman-pais-remarks-new-5-9-ghz-band-proposal.docx</a:t>
            </a:r>
            <a:r>
              <a:rPr lang="en-US" sz="1600" b="0" dirty="0"/>
              <a:t>  </a:t>
            </a:r>
          </a:p>
          <a:p>
            <a:pPr lvl="1">
              <a:buFont typeface="Arial" panose="020B0604020202020204" pitchFamily="34" charset="0"/>
              <a:buChar char="•"/>
            </a:pPr>
            <a:r>
              <a:rPr lang="en-US" sz="1400" b="0" dirty="0"/>
              <a:t>FCC:</a:t>
            </a:r>
            <a:r>
              <a:rPr lang="en-US" sz="1400" dirty="0"/>
              <a:t> </a:t>
            </a:r>
            <a:r>
              <a:rPr lang="en-US" sz="1400" u="sng" dirty="0">
                <a:hlinkClick r:id="rId4"/>
              </a:rPr>
              <a:t>https://www.fcc.gov/document/chairman-pais-remarks-new-59-ghz-band-proposal</a:t>
            </a:r>
            <a:r>
              <a:rPr lang="en-US" sz="1400" dirty="0"/>
              <a:t>  </a:t>
            </a:r>
          </a:p>
          <a:p>
            <a:pPr>
              <a:buFont typeface="Arial" panose="020B0604020202020204" pitchFamily="34" charset="0"/>
              <a:buChar char="•"/>
            </a:pPr>
            <a:r>
              <a:rPr lang="en-US" sz="12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endParaRPr lang="en-US" sz="1200" dirty="0"/>
          </a:p>
          <a:p>
            <a:pPr>
              <a:buFont typeface="Arial" panose="020B0604020202020204" pitchFamily="34" charset="0"/>
              <a:buChar char="•"/>
            </a:pPr>
            <a:r>
              <a:rPr lang="en-US" sz="1800" dirty="0"/>
              <a:t>The NPRM:		&lt;&lt;= new   </a:t>
            </a:r>
            <a:r>
              <a:rPr lang="en-US" sz="1800" dirty="0">
                <a:solidFill>
                  <a:srgbClr val="002060"/>
                </a:solidFill>
              </a:rPr>
              <a:t>OOBE was updated some from the draft. </a:t>
            </a:r>
          </a:p>
          <a:p>
            <a:pPr lvl="1">
              <a:buFont typeface="Arial" panose="020B0604020202020204" pitchFamily="34" charset="0"/>
              <a:buChar char="•"/>
            </a:pPr>
            <a:r>
              <a:rPr lang="en-US" sz="1600" dirty="0"/>
              <a:t>Mentor: </a:t>
            </a:r>
            <a:r>
              <a:rPr lang="en-US" sz="1600" dirty="0">
                <a:hlinkClick r:id="rId5"/>
              </a:rPr>
              <a:t>https://mentor.ieee.org/802.18/dcn/19/18-19-0163-00-0000-fcc19-138-nprm-revisiting-use-of-the-5-850-5-925-ghz-band.docx</a:t>
            </a:r>
            <a:r>
              <a:rPr lang="en-US" sz="1600" dirty="0"/>
              <a:t> </a:t>
            </a:r>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6"/>
              </a:rPr>
              <a:t>https://www.fcc.gov/ecfs/search/filings?proceedings_name=19-138&amp;sort=date_disseminated,DESC</a:t>
            </a:r>
            <a:endParaRPr lang="en-US" sz="1400" dirty="0"/>
          </a:p>
          <a:p>
            <a:pPr marL="400050">
              <a:buFont typeface="Arial" panose="020B0604020202020204" pitchFamily="34" charset="0"/>
              <a:buChar char="•"/>
            </a:pPr>
            <a:r>
              <a:rPr lang="en-US" sz="1600" dirty="0">
                <a:solidFill>
                  <a:schemeClr val="tx1"/>
                </a:solidFill>
              </a:rPr>
              <a:t>Draft timeline:</a:t>
            </a:r>
          </a:p>
          <a:p>
            <a:pPr marL="800100" lvl="1">
              <a:buFont typeface="Arial" panose="020B0604020202020204" pitchFamily="34" charset="0"/>
              <a:buChar char="•"/>
            </a:pPr>
            <a:r>
              <a:rPr lang="en-US" sz="1600" b="1" i="1" u="sng" dirty="0">
                <a:solidFill>
                  <a:schemeClr val="tx1"/>
                </a:solidFill>
              </a:rPr>
              <a:t>Assume</a:t>
            </a:r>
            <a:r>
              <a:rPr lang="en-US" sz="1600" dirty="0">
                <a:solidFill>
                  <a:schemeClr val="tx1"/>
                </a:solidFill>
              </a:rPr>
              <a:t> Federal Register 4 weeks after the Open Call, 12jan  (normal 3 + 1 holiday)</a:t>
            </a:r>
          </a:p>
          <a:p>
            <a:pPr marL="1200150" lvl="2">
              <a:buFont typeface="Arial" panose="020B0604020202020204" pitchFamily="34" charset="0"/>
              <a:buChar char="•"/>
            </a:pPr>
            <a:r>
              <a:rPr lang="en-US" sz="1400" dirty="0">
                <a:solidFill>
                  <a:schemeClr val="tx1"/>
                </a:solidFill>
              </a:rPr>
              <a:t>Risk:  Chairman Pai wants to fast track this. </a:t>
            </a:r>
          </a:p>
          <a:p>
            <a:pPr marL="800100" lvl="1">
              <a:buFont typeface="Arial" panose="020B0604020202020204" pitchFamily="34" charset="0"/>
              <a:buChar char="•"/>
            </a:pPr>
            <a:r>
              <a:rPr lang="en-US" sz="1600" dirty="0">
                <a:solidFill>
                  <a:schemeClr val="tx1"/>
                </a:solidFill>
              </a:rPr>
              <a:t>They say a 30-day comment period, so 11feb. </a:t>
            </a:r>
          </a:p>
          <a:p>
            <a:pPr marL="800100" lvl="1">
              <a:buFont typeface="Arial" panose="020B0604020202020204" pitchFamily="34" charset="0"/>
              <a:buChar char="•"/>
            </a:pPr>
            <a:r>
              <a:rPr lang="en-US" sz="1600" dirty="0">
                <a:solidFill>
                  <a:schemeClr val="tx1"/>
                </a:solidFill>
              </a:rPr>
              <a:t>Back up 11 days for LMSC(EC) ballot start 31-ish </a:t>
            </a:r>
            <a:r>
              <a:rPr lang="en-US" sz="1600" dirty="0" err="1">
                <a:solidFill>
                  <a:schemeClr val="tx1"/>
                </a:solidFill>
              </a:rPr>
              <a:t>jan</a:t>
            </a:r>
            <a:r>
              <a:rPr lang="en-US" sz="1600" dirty="0">
                <a:solidFill>
                  <a:schemeClr val="tx1"/>
                </a:solidFill>
              </a:rPr>
              <a:t>,  </a:t>
            </a:r>
          </a:p>
          <a:p>
            <a:pPr marL="800100" lvl="1">
              <a:buFont typeface="Arial" panose="020B0604020202020204" pitchFamily="34" charset="0"/>
              <a:buChar char="•"/>
            </a:pPr>
            <a:r>
              <a:rPr lang="en-US" sz="1600" b="1" dirty="0">
                <a:solidFill>
                  <a:schemeClr val="tx1"/>
                </a:solidFill>
              </a:rPr>
              <a:t>So 802.18 would need to approve by 30jan (no pad)</a:t>
            </a:r>
            <a:r>
              <a:rPr lang="en-US" sz="1600" dirty="0">
                <a:solidFill>
                  <a:schemeClr val="tx1"/>
                </a:solidFill>
              </a:rPr>
              <a:t>.  (will be before March Plenary)</a:t>
            </a:r>
          </a:p>
          <a:p>
            <a:pPr marL="800100" lvl="1">
              <a:buFont typeface="Arial" panose="020B0604020202020204" pitchFamily="34" charset="0"/>
              <a:buChar char="•"/>
            </a:pPr>
            <a:r>
              <a:rPr lang="en-US" sz="1600" dirty="0">
                <a:solidFill>
                  <a:schemeClr val="tx1"/>
                </a:solidFill>
              </a:rPr>
              <a:t>They say a 60-day reply comment period, so 12mar.  .18 would need to approve  27feb</a:t>
            </a: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30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plans for comments</a:t>
            </a:r>
            <a:r>
              <a:rPr lang="en-US" sz="1200" dirty="0"/>
              <a:t>- </a:t>
            </a:r>
            <a:endParaRPr lang="en-US" sz="2400" dirty="0">
              <a:highlight>
                <a:srgbClr val="C0C0C0"/>
              </a:highlight>
            </a:endParaRPr>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t>Several have asked what is plan moving forward, for the comments; current plan:  </a:t>
            </a:r>
          </a:p>
          <a:p>
            <a:pPr lvl="1">
              <a:buFont typeface="Arial" panose="020B0604020202020204" pitchFamily="34" charset="0"/>
              <a:buChar char="•"/>
            </a:pPr>
            <a:r>
              <a:rPr lang="en-US" sz="1600" b="0" dirty="0"/>
              <a:t>At this time, will keep working draft as a .11bd document.</a:t>
            </a:r>
          </a:p>
          <a:p>
            <a:pPr lvl="1">
              <a:buFont typeface="Arial" panose="020B0604020202020204" pitchFamily="34" charset="0"/>
              <a:buChar char="•"/>
            </a:pPr>
            <a:r>
              <a:rPr lang="en-US" sz="1600" b="1" dirty="0"/>
              <a:t>Request continues to be needing input from everyone, regardless of  your  WG, interest, technology, etc.  </a:t>
            </a:r>
          </a:p>
          <a:p>
            <a:pPr lvl="2">
              <a:buFont typeface="Arial" panose="020B0604020202020204" pitchFamily="34" charset="0"/>
              <a:buChar char="•"/>
            </a:pPr>
            <a:r>
              <a:rPr lang="en-US" sz="1600" b="1" dirty="0"/>
              <a:t>(remember, comments will be from IEEE 802/IEEE 802.11 as a whole).  </a:t>
            </a:r>
          </a:p>
          <a:p>
            <a:pPr lvl="1">
              <a:buFont typeface="Arial" panose="020B0604020202020204" pitchFamily="34" charset="0"/>
              <a:buChar char="•"/>
            </a:pPr>
            <a:r>
              <a:rPr lang="en-US" sz="1600" b="0" dirty="0"/>
              <a:t>Updates will </a:t>
            </a:r>
            <a:r>
              <a:rPr lang="en-US" sz="1600" dirty="0"/>
              <a:t>now be</a:t>
            </a:r>
            <a:r>
              <a:rPr lang="en-US" sz="1600" b="0" dirty="0"/>
              <a:t> </a:t>
            </a:r>
            <a:r>
              <a:rPr lang="en-US" sz="1600" b="0" dirty="0" err="1"/>
              <a:t>cc:’d</a:t>
            </a:r>
            <a:r>
              <a:rPr lang="en-US" sz="1600" b="0" dirty="0"/>
              <a:t> to the .18 reflector / </a:t>
            </a:r>
            <a:r>
              <a:rPr lang="en-US" sz="1600" b="0" dirty="0" err="1"/>
              <a:t>listserver</a:t>
            </a:r>
            <a:endParaRPr lang="en-US" sz="1600" b="0" dirty="0"/>
          </a:p>
          <a:p>
            <a:pPr lvl="1">
              <a:buFont typeface="Arial" panose="020B0604020202020204" pitchFamily="34" charset="0"/>
              <a:buChar char="•"/>
            </a:pPr>
            <a:r>
              <a:rPr lang="en-US" sz="1600" b="0" dirty="0"/>
              <a:t>Will continue to review/provide feedback on .18 calls.  And .11bd is having calls also. </a:t>
            </a:r>
          </a:p>
          <a:p>
            <a:pPr lvl="2">
              <a:buFont typeface="Arial" panose="020B0604020202020204" pitchFamily="34" charset="0"/>
              <a:buChar char="•"/>
            </a:pPr>
            <a:r>
              <a:rPr lang="en-US" sz="1400" dirty="0"/>
              <a:t>Note: </a:t>
            </a:r>
            <a:r>
              <a:rPr lang="en-US" sz="1400" b="0" dirty="0"/>
              <a:t>.18 can do 5-day notice ad </a:t>
            </a:r>
            <a:r>
              <a:rPr lang="en-US" sz="1400" b="0" dirty="0" err="1"/>
              <a:t>hocs</a:t>
            </a:r>
            <a:r>
              <a:rPr lang="en-US" sz="1400" dirty="0"/>
              <a:t> if needed.</a:t>
            </a:r>
            <a:r>
              <a:rPr lang="en-US" sz="1400" b="0" dirty="0"/>
              <a:t> </a:t>
            </a:r>
            <a:endParaRPr lang="en-US" sz="1000" b="0" dirty="0"/>
          </a:p>
          <a:p>
            <a:pPr lvl="1">
              <a:buFont typeface="Arial" panose="020B0604020202020204" pitchFamily="34" charset="0"/>
              <a:buChar char="•"/>
            </a:pPr>
            <a:r>
              <a:rPr lang="en-US" sz="1600" b="0" dirty="0"/>
              <a:t>Trigger has been to move comments to .18, when NPRM is published in the Federal Register, or conditions/statu</a:t>
            </a:r>
            <a:r>
              <a:rPr lang="en-US" sz="1600" dirty="0"/>
              <a:t>s indicates it makes sense to move to .18. </a:t>
            </a:r>
            <a:r>
              <a:rPr lang="en-US" sz="1400" dirty="0"/>
              <a:t>(somewhat dynamic.)</a:t>
            </a:r>
            <a:r>
              <a:rPr lang="en-US" sz="1600" b="0" dirty="0"/>
              <a:t> </a:t>
            </a:r>
          </a:p>
          <a:p>
            <a:pPr lvl="2">
              <a:buFont typeface="Arial" panose="020B0604020202020204" pitchFamily="34" charset="0"/>
              <a:buChar char="•"/>
            </a:pPr>
            <a:r>
              <a:rPr lang="en-US" sz="1600" b="0" dirty="0">
                <a:solidFill>
                  <a:srgbClr val="993300"/>
                </a:solidFill>
              </a:rPr>
              <a:t>We need to be very careful, with 30-days once published, we will only have about  2 weeks to fully finalize. </a:t>
            </a:r>
          </a:p>
          <a:p>
            <a:pPr lvl="2">
              <a:buFont typeface="Arial" panose="020B0604020202020204" pitchFamily="34" charset="0"/>
              <a:buChar char="•"/>
            </a:pPr>
            <a:r>
              <a:rPr lang="en-US" sz="1600" b="0" dirty="0"/>
              <a:t>Then comments will finalize out of .18 and send to LMSC/EC ballot, and then to FCC.</a:t>
            </a:r>
          </a:p>
          <a:p>
            <a:pPr lvl="1">
              <a:buFont typeface="Arial" panose="020B0604020202020204" pitchFamily="34" charset="0"/>
              <a:buChar char="•"/>
            </a:pPr>
            <a:r>
              <a:rPr lang="en-US" sz="1600" b="0" dirty="0"/>
              <a:t>Some rumors are the publication maybe delayed, though </a:t>
            </a:r>
            <a:r>
              <a:rPr lang="en-US" sz="1600" dirty="0"/>
              <a:t>not sure how accurate that is.</a:t>
            </a:r>
            <a:endParaRPr lang="en-US" sz="1600" b="0" dirty="0"/>
          </a:p>
          <a:p>
            <a:pPr lvl="1">
              <a:buFont typeface="Arial" panose="020B0604020202020204" pitchFamily="34" charset="0"/>
              <a:buChar char="•"/>
            </a:pPr>
            <a:r>
              <a:rPr lang="en-US" sz="1600" dirty="0"/>
              <a:t>As anything we may reset this plan if circumstances warrant, e.g. if we get into the March f2f and how to handle it then.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30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83478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–history 30jan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1800" b="0" dirty="0">
                <a:solidFill>
                  <a:schemeClr val="tx1"/>
                </a:solidFill>
              </a:rPr>
              <a:t>Will review latest updates to the working draft comments (from 802.11bd) </a:t>
            </a:r>
          </a:p>
          <a:p>
            <a:pPr marL="400050">
              <a:spcBef>
                <a:spcPts val="0"/>
              </a:spcBef>
              <a:buFont typeface="Arial" panose="020B0604020202020204" pitchFamily="34" charset="0"/>
              <a:buChar char="•"/>
            </a:pPr>
            <a:r>
              <a:rPr lang="en-US" sz="1800" b="0" dirty="0">
                <a:solidFill>
                  <a:schemeClr val="tx1"/>
                </a:solidFill>
                <a:hlinkClick r:id="rId3"/>
              </a:rPr>
              <a:t>https://mentor.ieee.org/802.11/dcn/20/11-20-0104</a:t>
            </a:r>
            <a:r>
              <a:rPr lang="en-US" sz="1800" b="0" dirty="0">
                <a:solidFill>
                  <a:schemeClr val="tx1"/>
                </a:solidFill>
              </a:rPr>
              <a:t>     Latest revision was r10, though r11 come out during the meeting. </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At the end of the call we quickly looked at marked up section 1.2 on interoperability and coexistence. </a:t>
            </a:r>
          </a:p>
          <a:p>
            <a:pPr lvl="1">
              <a:buFont typeface="Arial" panose="020B0604020202020204" pitchFamily="34" charset="0"/>
              <a:buChar char="•"/>
            </a:pPr>
            <a:r>
              <a:rPr lang="en-US" sz="1800" b="0" dirty="0"/>
              <a:t>There were several inputs that it needs to be worked on, not all were in agreement. </a:t>
            </a:r>
          </a:p>
          <a:p>
            <a:pPr lvl="1">
              <a:buFont typeface="Arial" panose="020B0604020202020204" pitchFamily="34" charset="0"/>
              <a:buChar char="•"/>
            </a:pPr>
            <a:r>
              <a:rPr lang="en-US" sz="1800" dirty="0"/>
              <a:t>Chair asked for folks with input to send in some contributions so this can be worked. </a:t>
            </a:r>
            <a:endParaRPr lang="en-US" sz="1800" b="0" dirty="0"/>
          </a:p>
          <a:p>
            <a:pPr>
              <a:buFont typeface="Arial" panose="020B0604020202020204" pitchFamily="34" charset="0"/>
              <a:buChar char="•"/>
            </a:pPr>
            <a:r>
              <a:rPr lang="en-US" sz="1800" b="0" dirty="0"/>
              <a:t> </a:t>
            </a:r>
          </a:p>
          <a:p>
            <a:pPr>
              <a:buFont typeface="Arial" panose="020B0604020202020204" pitchFamily="34" charset="0"/>
              <a:buChar char="•"/>
            </a:pPr>
            <a:endParaRPr lang="en-US" sz="1800" b="0" dirty="0"/>
          </a:p>
          <a:p>
            <a:pPr marL="0" indent="0"/>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30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273584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r>
              <a:rPr lang="en-US" sz="1800" b="0" dirty="0">
                <a:solidFill>
                  <a:schemeClr val="tx1"/>
                </a:solidFill>
              </a:rPr>
              <a:t>Latest revision is Rev09 </a:t>
            </a:r>
          </a:p>
          <a:p>
            <a:pPr>
              <a:buFont typeface="Arial" panose="020B0604020202020204" pitchFamily="34" charset="0"/>
              <a:buChar char="•"/>
            </a:pPr>
            <a:r>
              <a:rPr lang="en-US" sz="1800" b="0" dirty="0">
                <a:solidFill>
                  <a:schemeClr val="tx1"/>
                </a:solidFill>
              </a:rPr>
              <a:t>Reviewed section 3.1 that talks to the full 75 </a:t>
            </a:r>
            <a:r>
              <a:rPr lang="en-US" sz="1800" b="0" dirty="0" err="1">
                <a:solidFill>
                  <a:schemeClr val="tx1"/>
                </a:solidFill>
              </a:rPr>
              <a:t>MHz.</a:t>
            </a:r>
            <a:endParaRPr lang="en-US" sz="1800" b="0" dirty="0">
              <a:solidFill>
                <a:schemeClr val="tx1"/>
              </a:solidFill>
            </a:endParaRPr>
          </a:p>
          <a:p>
            <a:pPr lvl="1">
              <a:buFont typeface="Arial" panose="020B0604020202020204" pitchFamily="34" charset="0"/>
              <a:buChar char="•"/>
            </a:pPr>
            <a:r>
              <a:rPr lang="en-US" sz="1800" b="0" dirty="0">
                <a:solidFill>
                  <a:schemeClr val="tx1"/>
                </a:solidFill>
              </a:rPr>
              <a:t>Much discussion on how to approach the full 75 </a:t>
            </a:r>
            <a:r>
              <a:rPr lang="en-US" sz="1800" b="0" dirty="0" err="1">
                <a:solidFill>
                  <a:schemeClr val="tx1"/>
                </a:solidFill>
              </a:rPr>
              <a:t>MHz.</a:t>
            </a:r>
            <a:r>
              <a:rPr lang="en-US" sz="1800" b="0" dirty="0">
                <a:solidFill>
                  <a:schemeClr val="tx1"/>
                </a:solidFill>
              </a:rPr>
              <a:t> </a:t>
            </a:r>
          </a:p>
          <a:p>
            <a:pPr lvl="1">
              <a:buFont typeface="Arial" panose="020B0604020202020204" pitchFamily="34" charset="0"/>
              <a:buChar char="•"/>
            </a:pPr>
            <a:r>
              <a:rPr lang="en-US" sz="1800" dirty="0">
                <a:solidFill>
                  <a:schemeClr val="tx1"/>
                </a:solidFill>
              </a:rPr>
              <a:t>Last week at the wireless interim, it was decided to be s</a:t>
            </a:r>
            <a:r>
              <a:rPr lang="en-US" sz="1800" b="0" dirty="0">
                <a:solidFill>
                  <a:schemeClr val="tx1"/>
                </a:solidFill>
              </a:rPr>
              <a:t>ilent </a:t>
            </a:r>
            <a:r>
              <a:rPr lang="en-US" sz="1800" dirty="0">
                <a:solidFill>
                  <a:schemeClr val="tx1"/>
                </a:solidFill>
              </a:rPr>
              <a:t>on the partitioning of the 75 MHz and focus on areas that there is agreement on. </a:t>
            </a:r>
          </a:p>
          <a:p>
            <a:pPr lvl="1">
              <a:buFont typeface="Arial" panose="020B0604020202020204" pitchFamily="34" charset="0"/>
              <a:buChar char="•"/>
            </a:pPr>
            <a:r>
              <a:rPr lang="en-US" sz="1800" b="0" dirty="0">
                <a:solidFill>
                  <a:schemeClr val="tx1"/>
                </a:solidFill>
              </a:rPr>
              <a:t>It was noted any new technology has issues, and we could push IEEE 802 (as a whole) works here.   </a:t>
            </a:r>
          </a:p>
          <a:p>
            <a:pPr lvl="1">
              <a:buFont typeface="Arial" panose="020B0604020202020204" pitchFamily="34" charset="0"/>
              <a:buChar char="•"/>
            </a:pPr>
            <a:r>
              <a:rPr lang="en-US" sz="1800" dirty="0">
                <a:solidFill>
                  <a:schemeClr val="tx1"/>
                </a:solidFill>
              </a:rPr>
              <a:t>E.g. c</a:t>
            </a:r>
            <a:r>
              <a:rPr lang="en-US" sz="1800" b="0" dirty="0">
                <a:solidFill>
                  <a:schemeClr val="tx1"/>
                </a:solidFill>
              </a:rPr>
              <a:t>an we stress the forward compatibility with IEEE stds.  This is included in part of the 4 points discussed on terminology at the wireless </a:t>
            </a:r>
            <a:r>
              <a:rPr lang="en-US" sz="1800" dirty="0">
                <a:solidFill>
                  <a:schemeClr val="tx1"/>
                </a:solidFill>
              </a:rPr>
              <a:t>i</a:t>
            </a:r>
            <a:r>
              <a:rPr lang="en-US" sz="1800" b="0" dirty="0">
                <a:solidFill>
                  <a:schemeClr val="tx1"/>
                </a:solidFill>
              </a:rPr>
              <a:t>nterim. </a:t>
            </a:r>
          </a:p>
          <a:p>
            <a:pPr marL="800100" lvl="1">
              <a:buFont typeface="Arial" panose="020B0604020202020204" pitchFamily="34" charset="0"/>
              <a:buChar char="•"/>
            </a:pPr>
            <a:r>
              <a:rPr lang="en-US" sz="1800" dirty="0">
                <a:solidFill>
                  <a:schemeClr val="tx1"/>
                </a:solidFill>
              </a:rPr>
              <a:t>Comment was made FCC actions are delaying the overall deployment, but do we want to go here?  We should focus on other points first.  </a:t>
            </a:r>
            <a:endParaRPr lang="en-US" sz="1800" b="0" dirty="0"/>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30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42250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Focus on what we can agree on,  pass on what we don’t have agreement on, </a:t>
            </a: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The areas to focus on: </a:t>
            </a:r>
          </a:p>
          <a:p>
            <a:pPr marL="800100" lvl="1">
              <a:buFont typeface="Arial" panose="020B0604020202020204" pitchFamily="34" charset="0"/>
              <a:buChar char="•"/>
            </a:pPr>
            <a:r>
              <a:rPr lang="en-US" sz="1800" b="0" dirty="0">
                <a:solidFill>
                  <a:schemeClr val="tx1"/>
                </a:solidFill>
              </a:rPr>
              <a:t>OOBE</a:t>
            </a:r>
          </a:p>
          <a:p>
            <a:pPr marL="800100" lvl="1">
              <a:buFont typeface="Arial" panose="020B0604020202020204" pitchFamily="34" charset="0"/>
              <a:buChar char="•"/>
            </a:pPr>
            <a:r>
              <a:rPr lang="en-US" sz="1800" b="0" dirty="0">
                <a:solidFill>
                  <a:schemeClr val="tx1"/>
                </a:solidFill>
              </a:rPr>
              <a:t>30MHz for ITS (includes safety, advocate DSRC…) </a:t>
            </a:r>
          </a:p>
          <a:p>
            <a:pPr marL="800100" lvl="1">
              <a:buFont typeface="Arial" panose="020B0604020202020204" pitchFamily="34" charset="0"/>
              <a:buChar char="•"/>
            </a:pPr>
            <a:r>
              <a:rPr lang="en-US" sz="1800" b="0" dirty="0">
                <a:solidFill>
                  <a:schemeClr val="tx1"/>
                </a:solidFill>
              </a:rPr>
              <a:t>Standards terminology, important to bring up and clarify.</a:t>
            </a:r>
          </a:p>
          <a:p>
            <a:pPr marL="800100" lvl="1">
              <a:buFont typeface="Arial" panose="020B0604020202020204" pitchFamily="34" charset="0"/>
              <a:buChar char="•"/>
            </a:pPr>
            <a:r>
              <a:rPr lang="en-US" sz="1800" b="0" dirty="0">
                <a:solidFill>
                  <a:schemeClr val="tx1"/>
                </a:solidFill>
              </a:rPr>
              <a:t>802.11-2016 is an open standard and meets government  rules</a:t>
            </a:r>
            <a:r>
              <a:rPr lang="en-US" sz="1800" dirty="0">
                <a:solidFill>
                  <a:schemeClr val="tx1"/>
                </a:solidFill>
              </a:rPr>
              <a:t> that </a:t>
            </a:r>
            <a:r>
              <a:rPr lang="en-US" sz="1800" b="0" dirty="0">
                <a:solidFill>
                  <a:schemeClr val="tx1"/>
                </a:solidFill>
              </a:rPr>
              <a:t>must be  a published stds.    (can request FCC later to update to latest published stds.)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30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59032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Starting to look at 4 focus areas: </a:t>
            </a:r>
          </a:p>
          <a:p>
            <a:pPr marL="400050">
              <a:buFont typeface="Arial" panose="020B0604020202020204" pitchFamily="34" charset="0"/>
              <a:buChar char="•"/>
            </a:pPr>
            <a:r>
              <a:rPr lang="en-US" sz="1600" dirty="0">
                <a:solidFill>
                  <a:schemeClr val="tx1"/>
                </a:solidFill>
              </a:rPr>
              <a:t>OOBE</a:t>
            </a:r>
          </a:p>
          <a:p>
            <a:pPr marL="800100" lvl="1">
              <a:spcBef>
                <a:spcPts val="600"/>
              </a:spcBef>
              <a:buFont typeface="Arial" panose="020B0604020202020204" pitchFamily="34" charset="0"/>
              <a:buChar char="•"/>
            </a:pPr>
            <a:r>
              <a:rPr lang="en-US" sz="1400" dirty="0">
                <a:solidFill>
                  <a:schemeClr val="tx1"/>
                </a:solidFill>
              </a:rPr>
              <a:t>Text is being worked on, 1-2 weeks out.</a:t>
            </a:r>
          </a:p>
          <a:p>
            <a:pPr marL="800100" lvl="1">
              <a:spcBef>
                <a:spcPts val="600"/>
              </a:spcBef>
              <a:buFont typeface="Arial" panose="020B0604020202020204" pitchFamily="34" charset="0"/>
              <a:buChar char="•"/>
            </a:pPr>
            <a:r>
              <a:rPr lang="en-US" sz="1400" dirty="0">
                <a:solidFill>
                  <a:schemeClr val="tx1"/>
                </a:solidFill>
              </a:rPr>
              <a:t>Can we challenge the -27dB/MHz?   No question in NPRM is asking about that, however.</a:t>
            </a:r>
          </a:p>
          <a:p>
            <a:pPr marL="800100" lvl="1">
              <a:spcBef>
                <a:spcPts val="600"/>
              </a:spcBef>
              <a:buFont typeface="Arial" panose="020B0604020202020204" pitchFamily="34" charset="0"/>
              <a:buChar char="•"/>
            </a:pPr>
            <a:r>
              <a:rPr lang="en-US" sz="1400" dirty="0">
                <a:solidFill>
                  <a:schemeClr val="tx1"/>
                </a:solidFill>
              </a:rPr>
              <a:t>Needs more analysis. (studies by NTIA before)(in-car WIFI systems will wipe out the 30MHz).</a:t>
            </a:r>
          </a:p>
          <a:p>
            <a:pPr marL="800100" lvl="1">
              <a:spcBef>
                <a:spcPts val="600"/>
              </a:spcBef>
              <a:buFont typeface="Arial" panose="020B0604020202020204" pitchFamily="34" charset="0"/>
              <a:buChar char="•"/>
            </a:pPr>
            <a:r>
              <a:rPr lang="en-US" sz="1400" dirty="0">
                <a:solidFill>
                  <a:schemeClr val="tx1"/>
                </a:solidFill>
              </a:rPr>
              <a:t>With that unlicensed  can not interfere with licensed ITS.  </a:t>
            </a:r>
          </a:p>
          <a:p>
            <a:pPr marL="800100" lvl="1">
              <a:spcBef>
                <a:spcPts val="600"/>
              </a:spcBef>
              <a:buFont typeface="Arial" panose="020B0604020202020204" pitchFamily="34" charset="0"/>
              <a:buChar char="•"/>
            </a:pPr>
            <a:r>
              <a:rPr lang="en-US" sz="1400" dirty="0">
                <a:solidFill>
                  <a:schemeClr val="tx1"/>
                </a:solidFill>
              </a:rPr>
              <a:t>Could work on answer to NPRM on the same slope line from U-NII3?</a:t>
            </a:r>
          </a:p>
          <a:p>
            <a:pPr marL="400050">
              <a:buFont typeface="Arial" panose="020B0604020202020204" pitchFamily="34" charset="0"/>
              <a:buChar char="•"/>
            </a:pPr>
            <a:r>
              <a:rPr lang="en-US" sz="1600" dirty="0">
                <a:solidFill>
                  <a:schemeClr val="tx1"/>
                </a:solidFill>
              </a:rPr>
              <a:t>30MHz for ITS (includes safety, advocate DSRC…) </a:t>
            </a:r>
          </a:p>
          <a:p>
            <a:pPr marL="800100" lvl="1">
              <a:spcBef>
                <a:spcPts val="600"/>
              </a:spcBef>
              <a:buFont typeface="Arial" panose="020B0604020202020204" pitchFamily="34" charset="0"/>
              <a:buChar char="•"/>
            </a:pPr>
            <a:r>
              <a:rPr lang="en-US" sz="1400" dirty="0">
                <a:solidFill>
                  <a:schemeClr val="tx1"/>
                </a:solidFill>
              </a:rPr>
              <a:t>Can the 45 MHz un-licensed be used for some ITS applications?   Yes.  </a:t>
            </a:r>
          </a:p>
          <a:p>
            <a:pPr marL="800100" lvl="1">
              <a:spcBef>
                <a:spcPts val="600"/>
              </a:spcBef>
              <a:buFont typeface="Arial" panose="020B0604020202020204" pitchFamily="34" charset="0"/>
              <a:buChar char="•"/>
            </a:pPr>
            <a:r>
              <a:rPr lang="en-US" sz="1400" dirty="0">
                <a:solidFill>
                  <a:schemeClr val="tx1"/>
                </a:solidFill>
              </a:rPr>
              <a:t>There is text in the BD doc, will adjust per discussion today </a:t>
            </a:r>
          </a:p>
          <a:p>
            <a:pPr marL="400050">
              <a:buFont typeface="Arial" panose="020B0604020202020204" pitchFamily="34" charset="0"/>
              <a:buChar char="•"/>
            </a:pPr>
            <a:r>
              <a:rPr lang="en-US" sz="1600" dirty="0">
                <a:solidFill>
                  <a:schemeClr val="tx1"/>
                </a:solidFill>
              </a:rPr>
              <a:t>Standards terminology</a:t>
            </a:r>
          </a:p>
          <a:p>
            <a:pPr marL="800100" lvl="1">
              <a:spcBef>
                <a:spcPts val="600"/>
              </a:spcBef>
              <a:buFont typeface="Arial" panose="020B0604020202020204" pitchFamily="34" charset="0"/>
              <a:buChar char="•"/>
            </a:pPr>
            <a:r>
              <a:rPr lang="en-US" sz="1400" dirty="0">
                <a:solidFill>
                  <a:schemeClr val="tx1"/>
                </a:solidFill>
              </a:rPr>
              <a:t>BD doc has this. </a:t>
            </a:r>
          </a:p>
          <a:p>
            <a:pPr marL="400050">
              <a:buFont typeface="Arial" panose="020B0604020202020204" pitchFamily="34" charset="0"/>
              <a:buChar char="•"/>
            </a:pPr>
            <a:r>
              <a:rPr lang="en-US" sz="1600" dirty="0">
                <a:solidFill>
                  <a:schemeClr val="tx1"/>
                </a:solidFill>
              </a:rPr>
              <a:t> 802.11-2016 is an open standard, and meets government  rules, must be  a published stds.    (could request FCC later to update to latest published stds.) </a:t>
            </a:r>
          </a:p>
          <a:p>
            <a:pPr marL="800100" lvl="1">
              <a:spcBef>
                <a:spcPts val="600"/>
              </a:spcBef>
              <a:buFont typeface="Arial" panose="020B0604020202020204" pitchFamily="34" charset="0"/>
              <a:buChar char="•"/>
            </a:pPr>
            <a:r>
              <a:rPr lang="en-US" sz="1400" dirty="0">
                <a:solidFill>
                  <a:schemeClr val="tx1"/>
                </a:solidFill>
              </a:rPr>
              <a:t>Actually maybe can reference 802.11-2020 depending on timing of when the R&amp;O does come out  </a:t>
            </a:r>
          </a:p>
          <a:p>
            <a:pPr marL="800100" lvl="1">
              <a:spcBef>
                <a:spcPts val="600"/>
              </a:spcBef>
              <a:buFont typeface="Arial" panose="020B0604020202020204" pitchFamily="34" charset="0"/>
              <a:buChar char="•"/>
            </a:pPr>
            <a:r>
              <a:rPr lang="en-US" sz="1400" dirty="0">
                <a:solidFill>
                  <a:schemeClr val="tx1"/>
                </a:solidFill>
              </a:rPr>
              <a:t>How can we bring up .11bd and .11ax technology that is coming, backward compatible? </a:t>
            </a:r>
          </a:p>
          <a:p>
            <a:pPr marL="800100" lvl="1">
              <a:spcBef>
                <a:spcPts val="600"/>
              </a:spcBef>
              <a:buFont typeface="Arial" panose="020B0604020202020204" pitchFamily="34" charset="0"/>
              <a:buChar char="•"/>
            </a:pPr>
            <a:r>
              <a:rPr lang="en-US" sz="1400" dirty="0">
                <a:solidFill>
                  <a:schemeClr val="tx1"/>
                </a:solidFill>
              </a:rPr>
              <a:t>Could do an ex </a:t>
            </a:r>
            <a:r>
              <a:rPr lang="en-US" sz="1400" dirty="0" err="1">
                <a:solidFill>
                  <a:schemeClr val="tx1"/>
                </a:solidFill>
              </a:rPr>
              <a:t>parte</a:t>
            </a:r>
            <a:r>
              <a:rPr lang="en-US" sz="1400" dirty="0">
                <a:solidFill>
                  <a:schemeClr val="tx1"/>
                </a:solidFill>
              </a:rPr>
              <a:t> later, though some feedback R&amp;O could likely come out before 2020 election, then timing won’t work well. </a:t>
            </a:r>
          </a:p>
          <a:p>
            <a:pPr marL="57150" indent="0"/>
            <a:endParaRPr lang="en-US" sz="18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30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534354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Tuesday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t>Based on last night’s discussion at the IEEE 802.11 </a:t>
            </a:r>
            <a:r>
              <a:rPr lang="en-US" sz="1800" b="0" dirty="0" err="1"/>
              <a:t>TGbd</a:t>
            </a:r>
            <a:r>
              <a:rPr lang="en-US" sz="1800" b="0" dirty="0"/>
              <a:t> meeting (EVE1), working draft comments has been updated and uploaded: “Draft </a:t>
            </a:r>
            <a:r>
              <a:rPr lang="en-US" sz="1800" b="0" dirty="0" err="1"/>
              <a:t>TGbd</a:t>
            </a:r>
            <a:r>
              <a:rPr lang="en-US" sz="1800" b="0" dirty="0"/>
              <a:t> Comments on FCC NPRM Docket 19-138” </a:t>
            </a:r>
            <a:r>
              <a:rPr lang="en-US" sz="1800" b="0" u="sng" dirty="0">
                <a:hlinkClick r:id="rId3"/>
              </a:rPr>
              <a:t>https://mentor.ieee.org/802.11/dcn/20/11-20-0104-01-00bd-draft-tgbd-comments-on-fcc-nprm-docket-19-138.docx</a:t>
            </a:r>
            <a:r>
              <a:rPr lang="en-US" sz="1800" b="0" dirty="0"/>
              <a:t>, </a:t>
            </a:r>
          </a:p>
          <a:p>
            <a:pPr marL="400050">
              <a:buFont typeface="Arial" panose="020B0604020202020204" pitchFamily="34" charset="0"/>
              <a:buChar char="•"/>
            </a:pPr>
            <a:r>
              <a:rPr lang="en-US" sz="1800" b="0" dirty="0">
                <a:solidFill>
                  <a:schemeClr val="tx1"/>
                </a:solidFill>
              </a:rPr>
              <a:t>Reviewed rev02 that was just posted. </a:t>
            </a:r>
          </a:p>
          <a:p>
            <a:pPr marL="400050">
              <a:buFont typeface="Arial" panose="020B0604020202020204" pitchFamily="34" charset="0"/>
              <a:buChar char="•"/>
            </a:pPr>
            <a:r>
              <a:rPr lang="en-US" sz="1800" b="0" dirty="0">
                <a:solidFill>
                  <a:schemeClr val="tx1"/>
                </a:solidFill>
              </a:rPr>
              <a:t>The base line of the working draft is from previous and approved IEEE 802 comments filed on previous dockets. </a:t>
            </a:r>
          </a:p>
          <a:p>
            <a:pPr marL="400050">
              <a:buFont typeface="Arial" panose="020B0604020202020204" pitchFamily="34" charset="0"/>
              <a:buChar char="•"/>
            </a:pPr>
            <a:r>
              <a:rPr lang="en-US" sz="1800" b="0" dirty="0">
                <a:solidFill>
                  <a:schemeClr val="tx1"/>
                </a:solidFill>
              </a:rPr>
              <a:t>With that we reviewed the marked-up changes and added notes to be considered. </a:t>
            </a:r>
          </a:p>
          <a:p>
            <a:pPr marL="400050">
              <a:buFont typeface="Arial" panose="020B0604020202020204" pitchFamily="34" charset="0"/>
              <a:buChar char="•"/>
            </a:pPr>
            <a:r>
              <a:rPr lang="en-US" sz="1800" b="0" dirty="0">
                <a:solidFill>
                  <a:schemeClr val="tx1"/>
                </a:solidFill>
              </a:rPr>
              <a:t>One note to mention thinking want to represent IEEE 802 as a whole, is how to partition the 75MHz, considering Wi-Fi and DSRC both being 802.11 standards.</a:t>
            </a:r>
          </a:p>
          <a:p>
            <a:pPr marL="800100" lvl="1">
              <a:buFont typeface="Arial" panose="020B0604020202020204" pitchFamily="34" charset="0"/>
              <a:buChar char="•"/>
            </a:pPr>
            <a:r>
              <a:rPr lang="en-US" sz="1600" b="0" dirty="0">
                <a:solidFill>
                  <a:schemeClr val="tx1"/>
                </a:solidFill>
              </a:rPr>
              <a:t>The lean is similar to the 6 GHz challenges, to not say specifically, but here is what we have the standards will provide.  Stay tuned. </a:t>
            </a:r>
          </a:p>
          <a:p>
            <a:pPr marL="400050">
              <a:buFont typeface="Arial" panose="020B0604020202020204" pitchFamily="34" charset="0"/>
              <a:buChar char="•"/>
            </a:pPr>
            <a:r>
              <a:rPr lang="en-US" sz="1800" b="0" dirty="0">
                <a:solidFill>
                  <a:schemeClr val="tx1"/>
                </a:solidFill>
              </a:rPr>
              <a:t>See latest: </a:t>
            </a:r>
          </a:p>
          <a:p>
            <a:pPr marL="400050">
              <a:buFont typeface="Arial" panose="020B0604020202020204" pitchFamily="34" charset="0"/>
              <a:buChar char="•"/>
            </a:pPr>
            <a:r>
              <a:rPr lang="en-US" sz="1800" b="0" u="sng" dirty="0">
                <a:hlinkClick r:id="rId4"/>
              </a:rPr>
              <a:t>https://mentor.ieee.org/802.11/dcn/20/11-20-0104-03-00bd-draft-tgbd-comments-on-fcc-nprm-docket-19-138.docx</a:t>
            </a: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Next 802.11bd will work on this updated working draft with inputs and at the 802.18 meeting on Thursday will review any further updates.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30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04404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30 Jan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296"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297"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325497" y="990600"/>
            <a:ext cx="8489830" cy="5430764"/>
          </a:xfrm>
        </p:spPr>
        <p:txBody>
          <a:bodyPr/>
          <a:lstStyle/>
          <a:p>
            <a:pPr>
              <a:spcBef>
                <a:spcPts val="0"/>
              </a:spcBef>
              <a:buFont typeface="Arial" panose="020B0604020202020204" pitchFamily="34" charset="0"/>
              <a:buChar char="•"/>
            </a:pPr>
            <a:r>
              <a:rPr lang="en-US" sz="1800" dirty="0"/>
              <a:t>Ofcom consultation on  Improving spectrum access for Wi-Fi </a:t>
            </a:r>
          </a:p>
          <a:p>
            <a:pPr lvl="1">
              <a:spcBef>
                <a:spcPts val="0"/>
              </a:spcBef>
              <a:buFont typeface="Arial" panose="020B0604020202020204" pitchFamily="34" charset="0"/>
              <a:buChar char="•"/>
            </a:pPr>
            <a:r>
              <a:rPr lang="en-US" sz="1400" dirty="0">
                <a:hlinkClick r:id="rId3"/>
              </a:rPr>
              <a:t>https://www.ofcom.org.uk/consultations-and-statements/category-2/improving-spectrum-access-for-wi-fi</a:t>
            </a:r>
            <a:endParaRPr lang="en-US" sz="1400" dirty="0">
              <a:hlinkClick r:id="rId4"/>
            </a:endParaRPr>
          </a:p>
          <a:p>
            <a:pPr lvl="1">
              <a:spcBef>
                <a:spcPts val="0"/>
              </a:spcBef>
              <a:buFont typeface="Arial" panose="020B0604020202020204" pitchFamily="34" charset="0"/>
              <a:buChar char="•"/>
            </a:pPr>
            <a:r>
              <a:rPr lang="en-US" sz="1400" dirty="0">
                <a:hlinkClick r:id="rId4"/>
              </a:rPr>
              <a:t>https://mentor.ieee.org/802.18/dcn/20/18-20-0006-00-0000-ofcom-consultation-improving-spectrum-access-for-wi-fi.pdf</a:t>
            </a:r>
            <a:r>
              <a:rPr lang="en-US" sz="1400" dirty="0"/>
              <a:t> </a:t>
            </a:r>
            <a:endParaRPr lang="en-US" sz="1400" b="0" dirty="0"/>
          </a:p>
          <a:p>
            <a:pPr lvl="1">
              <a:spcBef>
                <a:spcPts val="0"/>
              </a:spcBef>
              <a:buFont typeface="Arial" panose="020B0604020202020204" pitchFamily="34" charset="0"/>
              <a:buChar char="•"/>
            </a:pPr>
            <a:r>
              <a:rPr lang="en-US" sz="1600" dirty="0"/>
              <a:t>Comments due 20 March 2020</a:t>
            </a:r>
            <a:r>
              <a:rPr lang="en-US" sz="1600" b="1" dirty="0"/>
              <a:t>.  (would need .18 approval 05 March.) </a:t>
            </a:r>
          </a:p>
          <a:p>
            <a:pPr lvl="1">
              <a:spcBef>
                <a:spcPts val="0"/>
              </a:spcBef>
              <a:buFont typeface="Arial" panose="020B0604020202020204" pitchFamily="34" charset="0"/>
              <a:buChar char="•"/>
            </a:pPr>
            <a:r>
              <a:rPr lang="en-US" sz="1600" b="0" dirty="0"/>
              <a:t>Based on our initial analysis and stakeholder engagement, we are proposing the following: </a:t>
            </a:r>
          </a:p>
          <a:p>
            <a:pPr lvl="2">
              <a:spcBef>
                <a:spcPts val="0"/>
              </a:spcBef>
              <a:buFont typeface="Arial" panose="020B0604020202020204" pitchFamily="34" charset="0"/>
              <a:buChar char="•"/>
            </a:pPr>
            <a:r>
              <a:rPr lang="en-US" sz="1400" b="0" dirty="0"/>
              <a:t>To permit access to the 6 GHz (5925-6425 MHz) band on a </a:t>
            </a:r>
            <a:r>
              <a:rPr lang="en-US" sz="1400" b="0" dirty="0" err="1"/>
              <a:t>licence</a:t>
            </a:r>
            <a:r>
              <a:rPr lang="en-US" sz="1400" b="0" dirty="0"/>
              <a:t>-exempt basis with maximum EIRP levels of 250mW for indoor use and 25mW for outdoor use; </a:t>
            </a:r>
          </a:p>
          <a:p>
            <a:pPr lvl="2">
              <a:spcBef>
                <a:spcPts val="0"/>
              </a:spcBef>
              <a:buFont typeface="Arial" panose="020B0604020202020204" pitchFamily="34" charset="0"/>
              <a:buChar char="•"/>
            </a:pPr>
            <a:r>
              <a:rPr lang="en-US" sz="1400" b="0" dirty="0"/>
              <a:t>And - To remove the DFS requirements from the 5.8 GHz (5725-5850 MHz) band for unlicensed indoor use only.</a:t>
            </a:r>
          </a:p>
          <a:p>
            <a:pPr>
              <a:buFont typeface="Arial" panose="020B0604020202020204" pitchFamily="34" charset="0"/>
              <a:buChar char="•"/>
            </a:pPr>
            <a:r>
              <a:rPr lang="en-US" sz="1600" dirty="0"/>
              <a:t>Question 1: </a:t>
            </a:r>
            <a:r>
              <a:rPr lang="en-US" sz="1600" b="0" dirty="0"/>
              <a:t>Do you have any comments on our proposal to open access to the 5925-6425 MHz band for </a:t>
            </a:r>
            <a:r>
              <a:rPr lang="en-US" sz="1600" b="0" dirty="0" err="1"/>
              <a:t>licence</a:t>
            </a:r>
            <a:r>
              <a:rPr lang="en-US" sz="1600" b="0" dirty="0"/>
              <a:t>-exempt Wi-Fi use?       </a:t>
            </a:r>
            <a:r>
              <a:rPr lang="en-US" sz="1600" b="0" u="sng" dirty="0"/>
              <a:t>We would support and need to keep adj. </a:t>
            </a:r>
            <a:r>
              <a:rPr lang="en-US" sz="1600" b="0" u="sng" dirty="0" err="1"/>
              <a:t>chans</a:t>
            </a:r>
            <a:r>
              <a:rPr lang="en-US" sz="1600" b="0" u="sng" dirty="0"/>
              <a:t> in mind. </a:t>
            </a:r>
            <a:r>
              <a:rPr lang="en-US" sz="1600" b="0" dirty="0"/>
              <a:t> </a:t>
            </a:r>
          </a:p>
          <a:p>
            <a:pPr>
              <a:buFont typeface="Arial" panose="020B0604020202020204" pitchFamily="34" charset="0"/>
              <a:buChar char="•"/>
            </a:pPr>
            <a:r>
              <a:rPr lang="en-US" sz="1600" dirty="0"/>
              <a:t>Question 2:</a:t>
            </a:r>
            <a:r>
              <a:rPr lang="en-US" sz="1600" b="0" dirty="0"/>
              <a:t> Do you have any comments on our technical analysis of coexistence in the 5925-6425 MHz band?  			</a:t>
            </a:r>
            <a:r>
              <a:rPr lang="en-US" sz="1600" b="0" u="sng" dirty="0"/>
              <a:t>(depends on contributions) </a:t>
            </a:r>
          </a:p>
          <a:p>
            <a:pPr>
              <a:buFont typeface="Arial" panose="020B0604020202020204" pitchFamily="34" charset="0"/>
              <a:buChar char="•"/>
            </a:pPr>
            <a:r>
              <a:rPr lang="en-US" sz="1600" dirty="0"/>
              <a:t>Question 3:</a:t>
            </a:r>
            <a:r>
              <a:rPr lang="en-US" sz="1600" b="0" dirty="0"/>
              <a:t> Do you agree with our proposal to remove DFS requirements for indoor Wi-Fi up to 200mW from the 5725-5850 MHz band?  </a:t>
            </a:r>
          </a:p>
          <a:p>
            <a:pPr lvl="1">
              <a:buFont typeface="Arial" panose="020B0604020202020204" pitchFamily="34" charset="0"/>
              <a:buChar char="•"/>
            </a:pPr>
            <a:r>
              <a:rPr lang="en-US" sz="1600" b="0" u="sng" dirty="0"/>
              <a:t>We would support.  What would we say about 200mW?</a:t>
            </a:r>
            <a:r>
              <a:rPr lang="en-US" sz="1600" b="0" dirty="0"/>
              <a:t> </a:t>
            </a:r>
          </a:p>
          <a:p>
            <a:pPr>
              <a:buFont typeface="Arial" panose="020B0604020202020204" pitchFamily="34" charset="0"/>
              <a:buChar char="•"/>
            </a:pPr>
            <a:r>
              <a:rPr lang="en-US" sz="1600" dirty="0"/>
              <a:t>Question 4: </a:t>
            </a:r>
            <a:r>
              <a:rPr lang="en-US" sz="1600" b="0" dirty="0"/>
              <a:t>Do you have any comments on other options that may be available for Wi-Fi and RLANs within the 5 GHz band? 	</a:t>
            </a:r>
            <a:r>
              <a:rPr lang="en-US" sz="1600" b="0" u="sng" dirty="0"/>
              <a:t>(depends on contributions) </a:t>
            </a:r>
          </a:p>
          <a:p>
            <a:pPr>
              <a:buFont typeface="Arial" panose="020B0604020202020204" pitchFamily="34" charset="0"/>
              <a:buChar char="•"/>
            </a:pPr>
            <a:r>
              <a:rPr lang="en-US" sz="1800" dirty="0">
                <a:solidFill>
                  <a:srgbClr val="00B0F0"/>
                </a:solidFill>
              </a:rPr>
              <a:t>Does IEEE 802 want to send in comments? Yes, continue to head that way.</a:t>
            </a: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30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886191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-2</a:t>
            </a:r>
            <a:endParaRPr lang="en-US" sz="2400" dirty="0"/>
          </a:p>
        </p:txBody>
      </p:sp>
      <p:sp>
        <p:nvSpPr>
          <p:cNvPr id="3" name="Content Placeholder 2"/>
          <p:cNvSpPr>
            <a:spLocks noGrp="1"/>
          </p:cNvSpPr>
          <p:nvPr>
            <p:ph idx="1"/>
          </p:nvPr>
        </p:nvSpPr>
        <p:spPr>
          <a:xfrm>
            <a:off x="698889" y="914400"/>
            <a:ext cx="8324341" cy="5430764"/>
          </a:xfrm>
        </p:spPr>
        <p:txBody>
          <a:bodyPr/>
          <a:lstStyle/>
          <a:p>
            <a:pPr>
              <a:spcBef>
                <a:spcPts val="0"/>
              </a:spcBef>
              <a:buFont typeface="Arial" panose="020B0604020202020204" pitchFamily="34" charset="0"/>
              <a:buChar char="•"/>
            </a:pPr>
            <a:r>
              <a:rPr lang="en-US" sz="1800" dirty="0"/>
              <a:t>Ofcom consultation </a:t>
            </a:r>
            <a:r>
              <a:rPr lang="en-GB" sz="1800" dirty="0"/>
              <a:t>Supporting innovation in the 100-200 GHz range</a:t>
            </a:r>
            <a:endParaRPr lang="en-US" sz="1800" dirty="0"/>
          </a:p>
          <a:p>
            <a:pPr lvl="1">
              <a:spcBef>
                <a:spcPts val="0"/>
              </a:spcBef>
              <a:buFont typeface="Arial" panose="020B0604020202020204" pitchFamily="34" charset="0"/>
              <a:buChar char="•"/>
            </a:pPr>
            <a:r>
              <a:rPr lang="en-US" sz="1200" b="0" dirty="0">
                <a:hlinkClick r:id="rId3"/>
              </a:rPr>
              <a:t>https://www.ofcom.org.uk/consultations-and-statements/category-2/supporting-innovation-100-200-ghz</a:t>
            </a:r>
            <a:r>
              <a:rPr lang="en-US" sz="1200" b="0" dirty="0"/>
              <a:t> </a:t>
            </a:r>
            <a:endParaRPr lang="en-US" sz="1200" b="0" dirty="0">
              <a:hlinkClick r:id="rId4"/>
            </a:endParaRPr>
          </a:p>
          <a:p>
            <a:pPr lvl="1">
              <a:spcBef>
                <a:spcPts val="0"/>
              </a:spcBef>
              <a:buFont typeface="Arial" panose="020B0604020202020204" pitchFamily="34" charset="0"/>
              <a:buChar char="•"/>
            </a:pPr>
            <a:r>
              <a:rPr lang="en-US" sz="1200" b="0" dirty="0">
                <a:hlinkClick r:id="rId4"/>
              </a:rPr>
              <a:t>https://mentor.ieee.org/802.18/dcn/20/18-20-0012-00-0000-ofcom-consultaion-supporting-innovation-in-100-200-ghz.pdf</a:t>
            </a:r>
            <a:r>
              <a:rPr lang="en-US" sz="1200" b="0" dirty="0"/>
              <a:t> </a:t>
            </a:r>
          </a:p>
          <a:p>
            <a:pPr lvl="1">
              <a:spcBef>
                <a:spcPts val="0"/>
              </a:spcBef>
              <a:buFont typeface="Arial" panose="020B0604020202020204" pitchFamily="34" charset="0"/>
              <a:buChar char="•"/>
            </a:pPr>
            <a:r>
              <a:rPr lang="en-US" sz="1600" dirty="0"/>
              <a:t>Comments due 20 March 2020.  </a:t>
            </a:r>
            <a:r>
              <a:rPr lang="en-US" sz="1600" b="1" dirty="0"/>
              <a:t>(would need .18 approval 05 March) </a:t>
            </a:r>
          </a:p>
          <a:p>
            <a:pPr>
              <a:buFont typeface="Arial" panose="020B0604020202020204" pitchFamily="34" charset="0"/>
              <a:buChar char="•"/>
            </a:pPr>
            <a:r>
              <a:rPr lang="en-US" sz="1600" dirty="0"/>
              <a:t>Question 1: </a:t>
            </a:r>
            <a:r>
              <a:rPr lang="en-US" sz="1600" b="0" dirty="0"/>
              <a:t>Do you have any comments on our analysis of the current use of spectrum bands in the frequency range 100-200 GHz, or the potential future use of these frequencies? Do you have any comments on current or future use of the specific bands 116-122 GHz, 174.8-182 GHz and 185-190 GHz? </a:t>
            </a:r>
          </a:p>
          <a:p>
            <a:pPr>
              <a:buFont typeface="Arial" panose="020B0604020202020204" pitchFamily="34" charset="0"/>
              <a:buChar char="•"/>
            </a:pPr>
            <a:r>
              <a:rPr lang="en-US" sz="1600" dirty="0"/>
              <a:t>Question 2: </a:t>
            </a:r>
            <a:r>
              <a:rPr lang="en-US" sz="1600" b="0" dirty="0"/>
              <a:t>Are there any further bands above 100 GHz which you think Ofcom should consider making available on a technology and service neutral basis? Which benefits might be </a:t>
            </a:r>
            <a:r>
              <a:rPr lang="en-US" sz="1600" b="0" dirty="0" err="1"/>
              <a:t>realised</a:t>
            </a:r>
            <a:r>
              <a:rPr lang="en-US" sz="1600" b="0" dirty="0"/>
              <a:t> from enabling access to further bands?  </a:t>
            </a:r>
          </a:p>
          <a:p>
            <a:pPr>
              <a:buFont typeface="Arial" panose="020B0604020202020204" pitchFamily="34" charset="0"/>
              <a:buChar char="•"/>
            </a:pPr>
            <a:r>
              <a:rPr lang="en-US" sz="1600" b="0" dirty="0"/>
              <a:t> </a:t>
            </a:r>
            <a:r>
              <a:rPr lang="en-US" sz="1600" dirty="0"/>
              <a:t>Question 3: </a:t>
            </a:r>
            <a:r>
              <a:rPr lang="en-US" sz="1600" b="0" dirty="0"/>
              <a:t>Do you have any comments on the approach we have used to assess the potential effect of our proposals on EESS? [Our full technical analysis is set out at annex 6.] </a:t>
            </a:r>
          </a:p>
          <a:p>
            <a:pPr>
              <a:buFont typeface="Arial" panose="020B0604020202020204" pitchFamily="34" charset="0"/>
              <a:buChar char="•"/>
            </a:pPr>
            <a:r>
              <a:rPr lang="en-US" sz="1600" dirty="0"/>
              <a:t>Question 4: </a:t>
            </a:r>
            <a:r>
              <a:rPr lang="en-US" sz="1600" b="0" dirty="0"/>
              <a:t>Do you have any comments on our proposals to </a:t>
            </a:r>
            <a:r>
              <a:rPr lang="en-US" sz="1600" b="0" dirty="0" err="1"/>
              <a:t>authorise</a:t>
            </a:r>
            <a:r>
              <a:rPr lang="en-US" sz="1600" b="0" dirty="0"/>
              <a:t> devices to operate on a </a:t>
            </a:r>
            <a:r>
              <a:rPr lang="en-US" sz="1600" b="0" dirty="0" err="1"/>
              <a:t>licence</a:t>
            </a:r>
            <a:r>
              <a:rPr lang="en-US" sz="1600" b="0" dirty="0"/>
              <a:t>-exempt basis in the 116-122 GHz, 174.8-182 GHz and 185-190 GHz bands?</a:t>
            </a:r>
          </a:p>
          <a:p>
            <a:pPr>
              <a:buFont typeface="Arial" panose="020B0604020202020204" pitchFamily="34" charset="0"/>
              <a:buChar char="•"/>
            </a:pPr>
            <a:r>
              <a:rPr lang="en-US" sz="1600" b="1" dirty="0"/>
              <a:t>Question 5: </a:t>
            </a:r>
            <a:r>
              <a:rPr lang="en-US" sz="1600" b="0" dirty="0"/>
              <a:t>Do you have any comments on our proposal to create a ‘Spectrum Access: EHF’ </a:t>
            </a:r>
            <a:r>
              <a:rPr lang="en-US" sz="1600" b="0" dirty="0" err="1"/>
              <a:t>licence</a:t>
            </a:r>
            <a:r>
              <a:rPr lang="en-US" sz="1600" b="0" dirty="0"/>
              <a:t> to </a:t>
            </a:r>
            <a:r>
              <a:rPr lang="en-US" sz="1600" b="0" dirty="0" err="1"/>
              <a:t>authorise</a:t>
            </a:r>
            <a:r>
              <a:rPr lang="en-US" sz="1600" b="0" dirty="0"/>
              <a:t> increased power use in the 116-122 GHz, 174.8-182 GHz and 185-190 GHz bands?</a:t>
            </a:r>
          </a:p>
          <a:p>
            <a:pPr>
              <a:buFont typeface="Arial" panose="020B0604020202020204" pitchFamily="34" charset="0"/>
              <a:buChar char="•"/>
            </a:pPr>
            <a:r>
              <a:rPr lang="en-US" sz="1600" dirty="0">
                <a:solidFill>
                  <a:srgbClr val="00B0F0"/>
                </a:solidFill>
              </a:rPr>
              <a:t>Does IEEE 802 want to send in comments? </a:t>
            </a:r>
          </a:p>
          <a:p>
            <a:pPr>
              <a:buFont typeface="Arial" panose="020B0604020202020204" pitchFamily="34" charset="0"/>
              <a:buChar char="•"/>
            </a:pPr>
            <a:r>
              <a:rPr lang="en-US" sz="1600" dirty="0">
                <a:solidFill>
                  <a:srgbClr val="00B0F0"/>
                </a:solidFill>
              </a:rPr>
              <a:t>No one spoke up on the call.  Chair will send to 802.15.3d TG chair to see if any interest.</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30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122567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-3</a:t>
            </a:r>
            <a:endParaRPr lang="en-US" sz="2400" dirty="0"/>
          </a:p>
        </p:txBody>
      </p:sp>
      <p:sp>
        <p:nvSpPr>
          <p:cNvPr id="3" name="Content Placeholder 2"/>
          <p:cNvSpPr>
            <a:spLocks noGrp="1"/>
          </p:cNvSpPr>
          <p:nvPr>
            <p:ph idx="1"/>
          </p:nvPr>
        </p:nvSpPr>
        <p:spPr>
          <a:xfrm>
            <a:off x="698889" y="1044649"/>
            <a:ext cx="8324341" cy="5430764"/>
          </a:xfrm>
        </p:spPr>
        <p:txBody>
          <a:bodyPr/>
          <a:lstStyle/>
          <a:p>
            <a:pPr lvl="5">
              <a:buFont typeface="Arial" panose="020B0604020202020204" pitchFamily="34" charset="0"/>
              <a:buChar char="•"/>
            </a:pPr>
            <a:endParaRPr lang="en-US" sz="600" dirty="0"/>
          </a:p>
          <a:p>
            <a:pPr>
              <a:buFont typeface="Arial" panose="020B0604020202020204" pitchFamily="34" charset="0"/>
              <a:buChar char="•"/>
            </a:pPr>
            <a:r>
              <a:rPr lang="en-US" sz="2000" b="0" dirty="0"/>
              <a:t>ACMA has recently issued a consultation asking for public opinions in adopting IEC TR 63170 into the ACMA Standard as an EME measurement method for devices operating between 6 GHz and 100 GHz.</a:t>
            </a:r>
          </a:p>
          <a:p>
            <a:pPr lvl="1">
              <a:buFont typeface="Arial" panose="020B0604020202020204" pitchFamily="34" charset="0"/>
              <a:buChar char="•"/>
            </a:pPr>
            <a:r>
              <a:rPr lang="en-US" u="sng" dirty="0">
                <a:hlinkClick r:id="rId3"/>
              </a:rPr>
              <a:t>https://www.acma.gov.au/consultations/2020-01/amendment-eme-arrangements-consultation-042020</a:t>
            </a:r>
            <a:r>
              <a:rPr lang="en-US" sz="1400" dirty="0"/>
              <a:t> </a:t>
            </a:r>
          </a:p>
          <a:p>
            <a:pPr lvl="1">
              <a:buFont typeface="Arial" panose="020B0604020202020204" pitchFamily="34" charset="0"/>
              <a:buChar char="•"/>
            </a:pPr>
            <a:r>
              <a:rPr lang="en-AU" sz="1800" dirty="0"/>
              <a:t>IEC TR 63170:2018 – </a:t>
            </a:r>
            <a:r>
              <a:rPr lang="en-US" sz="1800" dirty="0"/>
              <a:t>Measurement</a:t>
            </a:r>
            <a:r>
              <a:rPr lang="en-AU" sz="1800" dirty="0"/>
              <a:t> procedure for the evaluation of power density related to human exposure to radio frequency fields from wireless communication devices operating between 6 GHz and 100 GHz.</a:t>
            </a:r>
            <a:endParaRPr lang="en-US" sz="1800" dirty="0"/>
          </a:p>
          <a:p>
            <a:pPr>
              <a:buFont typeface="Arial" panose="020B0604020202020204" pitchFamily="34" charset="0"/>
              <a:buChar char="•"/>
            </a:pPr>
            <a:r>
              <a:rPr lang="en-AU" sz="1800" b="0" dirty="0"/>
              <a:t>The closing date for submissions is COB, Thursday 12 March 2020. </a:t>
            </a:r>
            <a:endParaRPr lang="en-US" sz="1800" b="0" dirty="0"/>
          </a:p>
          <a:p>
            <a:pPr algn="r">
              <a:buFont typeface="Arial" panose="020B0604020202020204" pitchFamily="34" charset="0"/>
              <a:buChar char="•"/>
            </a:pPr>
            <a:r>
              <a:rPr lang="en-US" sz="1800" b="0" dirty="0"/>
              <a:t>(would need .18 approval 27 Feb)</a:t>
            </a:r>
          </a:p>
          <a:p>
            <a:pPr>
              <a:buFont typeface="Arial" panose="020B0604020202020204" pitchFamily="34" charset="0"/>
              <a:buChar char="•"/>
            </a:pPr>
            <a:r>
              <a:rPr lang="en-US" sz="1800" dirty="0"/>
              <a:t>No feedback in teleconference, so will pass. </a:t>
            </a:r>
          </a:p>
          <a:p>
            <a:pPr>
              <a:buFont typeface="Arial" panose="020B0604020202020204" pitchFamily="34" charset="0"/>
              <a:buChar char="•"/>
            </a:pPr>
            <a:r>
              <a:rPr lang="en-US" sz="1800" b="0" dirty="0"/>
              <a:t>Another group in IEEE maybe looking at this.  </a:t>
            </a:r>
          </a:p>
          <a:p>
            <a:pPr>
              <a:buFont typeface="Arial" panose="020B0604020202020204" pitchFamily="34" charset="0"/>
              <a:buChar char="•"/>
            </a:pP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marL="0" indent="0"/>
            <a:endParaRPr lang="en-US" sz="1400" dirty="0"/>
          </a:p>
          <a:p>
            <a:pPr marL="0" indent="0">
              <a:spcBef>
                <a:spcPts val="0"/>
              </a:spcBef>
            </a:pPr>
            <a:endParaRPr lang="en-US" sz="1400" dirty="0"/>
          </a:p>
          <a:p>
            <a:pPr lvl="2">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30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746632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-4</a:t>
            </a:r>
            <a:endParaRPr lang="en-US" sz="2400" dirty="0"/>
          </a:p>
        </p:txBody>
      </p:sp>
      <p:sp>
        <p:nvSpPr>
          <p:cNvPr id="3" name="Content Placeholder 2"/>
          <p:cNvSpPr>
            <a:spLocks noGrp="1"/>
          </p:cNvSpPr>
          <p:nvPr>
            <p:ph idx="1"/>
          </p:nvPr>
        </p:nvSpPr>
        <p:spPr>
          <a:xfrm>
            <a:off x="698889" y="1044649"/>
            <a:ext cx="8324341" cy="5430764"/>
          </a:xfrm>
        </p:spPr>
        <p:txBody>
          <a:bodyPr/>
          <a:lstStyle/>
          <a:p>
            <a:pPr>
              <a:buFont typeface="Arial" panose="020B0604020202020204" pitchFamily="34" charset="0"/>
              <a:buChar char="•"/>
            </a:pPr>
            <a:r>
              <a:rPr lang="en-US" sz="1800" u="sng" dirty="0"/>
              <a:t>FYI: </a:t>
            </a:r>
            <a:r>
              <a:rPr lang="en-US" sz="1800" dirty="0"/>
              <a:t>Japan MIC has started a consultation asking for public opinions in updating its rules for electronic signatures and certification services.   </a:t>
            </a:r>
            <a:r>
              <a:rPr lang="en-US" sz="1800" b="0" dirty="0"/>
              <a:t>In particular, one proposal is to remove SHA-1 from its Guidelines on Accreditation of Specific Certification Business and another is to increase the prime factor from 1024 to 2048 in its Enforcement Regulations on Electronic Signatures and Authentication Business.</a:t>
            </a:r>
          </a:p>
          <a:p>
            <a:pPr lvl="1">
              <a:buFont typeface="Arial" panose="020B0604020202020204" pitchFamily="34" charset="0"/>
              <a:buChar char="•"/>
            </a:pPr>
            <a:r>
              <a:rPr lang="en-US" sz="1800" u="sng" dirty="0">
                <a:hlinkClick r:id="rId3"/>
              </a:rPr>
              <a:t>https://www.soumu.go.jp/menu_news/s-news/01cyber01_02000001_00059.html</a:t>
            </a:r>
            <a:endParaRPr lang="en-US" sz="1800" dirty="0"/>
          </a:p>
          <a:p>
            <a:pPr lvl="1">
              <a:buFont typeface="Arial" panose="020B0604020202020204" pitchFamily="34" charset="0"/>
              <a:buChar char="•"/>
            </a:pPr>
            <a:r>
              <a:rPr lang="en-US" sz="1600" dirty="0"/>
              <a:t>In Japanese  and  Comments due 26 Feb 2020 (would need .18 approval 13 Feb) </a:t>
            </a:r>
          </a:p>
          <a:p>
            <a:pPr>
              <a:buFont typeface="Arial" panose="020B0604020202020204" pitchFamily="34" charset="0"/>
              <a:buChar char="•"/>
            </a:pPr>
            <a:r>
              <a:rPr lang="en-US" sz="1800" u="sng" dirty="0"/>
              <a:t>FYI:  </a:t>
            </a:r>
            <a:r>
              <a:rPr lang="en-US" sz="1800" dirty="0"/>
              <a:t>FCC Establishing the Rural Digital Opportunity Fund</a:t>
            </a:r>
            <a:br>
              <a:rPr lang="en-US" sz="1400" dirty="0"/>
            </a:br>
            <a:r>
              <a:rPr lang="en-US" sz="1800" b="0" dirty="0"/>
              <a:t>The Commission will consider a </a:t>
            </a:r>
            <a:r>
              <a:rPr lang="en-US" sz="1800" b="0" dirty="0">
                <a:hlinkClick r:id="rId4"/>
              </a:rPr>
              <a:t>Report and Order</a:t>
            </a:r>
            <a:r>
              <a:rPr lang="en-US" sz="1800" b="0" dirty="0"/>
              <a:t> that would adopt a two-phase reverse auction framework for the Rural Digital Opportunity Fund, committing $20.4 billion in high-cost universal service support to bring high-speed broadband service to millions of unserved Americans. (WC Docket Nos. 19-126, 10-90)</a:t>
            </a:r>
            <a:r>
              <a:rPr lang="en-US" sz="1400" dirty="0"/>
              <a:t> </a:t>
            </a:r>
          </a:p>
          <a:p>
            <a:pPr lvl="1">
              <a:spcBef>
                <a:spcPts val="0"/>
              </a:spcBef>
              <a:buFont typeface="Arial" panose="020B0604020202020204" pitchFamily="34" charset="0"/>
              <a:buChar char="•"/>
            </a:pPr>
            <a:r>
              <a:rPr lang="en-US" sz="1400" dirty="0"/>
              <a:t>Great examples and long statements from the Commissioners.  </a:t>
            </a:r>
          </a:p>
          <a:p>
            <a:pPr>
              <a:spcBef>
                <a:spcPts val="0"/>
              </a:spcBef>
              <a:buFont typeface="Arial" panose="020B0604020202020204" pitchFamily="34" charset="0"/>
              <a:buChar char="•"/>
            </a:pPr>
            <a:r>
              <a:rPr lang="en-US" sz="1800" dirty="0"/>
              <a:t>On hold: </a:t>
            </a:r>
          </a:p>
          <a:p>
            <a:pPr>
              <a:spcBef>
                <a:spcPts val="0"/>
              </a:spcBef>
              <a:buFont typeface="Arial" panose="020B0604020202020204" pitchFamily="34" charset="0"/>
              <a:buChar char="•"/>
            </a:pPr>
            <a:r>
              <a:rPr lang="en-US" sz="1400" dirty="0"/>
              <a:t>IEEE-EU spectrum position paper update:  (this activity maybe starting up again…..) </a:t>
            </a:r>
            <a:endParaRPr lang="en-US" sz="1400" b="0" dirty="0">
              <a:solidFill>
                <a:schemeClr val="tx1"/>
              </a:solidFill>
            </a:endParaRPr>
          </a:p>
          <a:p>
            <a:pPr lvl="1">
              <a:spcBef>
                <a:spcPts val="0"/>
              </a:spcBef>
              <a:buFont typeface="Arial" panose="020B0604020202020204" pitchFamily="34" charset="0"/>
              <a:buChar char="•"/>
            </a:pPr>
            <a:r>
              <a:rPr lang="en-US" sz="1200" u="sng" dirty="0">
                <a:hlinkClick r:id="rId5"/>
              </a:rPr>
              <a:t>https://mentor.ieee.org/802.18/dcn/18/18-18-0028-02-0000-draft-ieee-european-public-policy-position-statement-on-spectrum-management.docx</a:t>
            </a:r>
            <a:r>
              <a:rPr lang="en-US" sz="1200" dirty="0"/>
              <a:t> </a:t>
            </a:r>
            <a:endParaRPr lang="en-US" sz="1200" u="sng" dirty="0">
              <a:hlinkClick r:id="rId6"/>
            </a:endParaRPr>
          </a:p>
          <a:p>
            <a:pPr lvl="1">
              <a:spcBef>
                <a:spcPts val="0"/>
              </a:spcBef>
              <a:buFont typeface="Arial" panose="020B0604020202020204" pitchFamily="34" charset="0"/>
              <a:buChar char="•"/>
            </a:pPr>
            <a:r>
              <a:rPr lang="en-US" altLang="en-US" sz="1200" dirty="0"/>
              <a:t>The IEEE SA position that the RR-TAG help develop, we had requested to use in the EU, in place of theirs:  </a:t>
            </a:r>
          </a:p>
          <a:p>
            <a:pPr lvl="2">
              <a:spcBef>
                <a:spcPts val="0"/>
              </a:spcBef>
              <a:buFont typeface="Arial" panose="020B0604020202020204" pitchFamily="34" charset="0"/>
              <a:buChar char="•"/>
            </a:pPr>
            <a:r>
              <a:rPr lang="en-US" sz="1100" u="sng" dirty="0">
                <a:hlinkClick r:id="rId6"/>
              </a:rPr>
              <a:t>https://mentor.ieee.org/802.18/dcn/18/18-18-0010-10-0000-sa-use-of-spectrum-draft-position-orig06dec17.docx</a:t>
            </a:r>
            <a:r>
              <a:rPr lang="en-US" sz="1100" dirty="0"/>
              <a:t> </a:t>
            </a:r>
            <a:endParaRPr lang="en-US" sz="1200" dirty="0"/>
          </a:p>
          <a:p>
            <a:pPr lvl="2">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30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5581356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r>
              <a:rPr lang="en-US" altLang="en-US" sz="1800" dirty="0">
                <a:solidFill>
                  <a:srgbClr val="00B0F0"/>
                </a:solidFill>
              </a:rPr>
              <a:t>Comment contributions for 5.9 GHz NPRM</a:t>
            </a:r>
            <a:endParaRPr lang="en-US" altLang="en-US" sz="1800" dirty="0">
              <a:solidFill>
                <a:schemeClr val="tx1"/>
              </a:solidFill>
            </a:endParaRPr>
          </a:p>
          <a:p>
            <a:pPr marL="285750" indent="-285750">
              <a:buFont typeface="Wingdings" panose="05000000000000000000" pitchFamily="2" charset="2"/>
              <a:buChar char="q"/>
            </a:pPr>
            <a:r>
              <a:rPr lang="en-US" altLang="en-US" sz="1800" dirty="0">
                <a:solidFill>
                  <a:srgbClr val="00B0F0"/>
                </a:solidFill>
              </a:rPr>
              <a:t>Comment contributions for Ofcom consolation on </a:t>
            </a:r>
            <a:r>
              <a:rPr lang="en-US" altLang="en-US" sz="1800" dirty="0" err="1">
                <a:solidFill>
                  <a:srgbClr val="00B0F0"/>
                </a:solidFill>
              </a:rPr>
              <a:t>WiFi</a:t>
            </a:r>
            <a:r>
              <a:rPr lang="en-US" altLang="en-US" sz="1800" dirty="0">
                <a:solidFill>
                  <a:srgbClr val="00B0F0"/>
                </a:solidFill>
              </a:rPr>
              <a:t>.</a:t>
            </a:r>
          </a:p>
          <a:p>
            <a:pPr marL="285750" indent="-285750">
              <a:buFont typeface="Wingdings" panose="05000000000000000000" pitchFamily="2" charset="2"/>
              <a:buChar char="q"/>
            </a:pPr>
            <a:r>
              <a:rPr lang="en-US" altLang="en-US" sz="1800" dirty="0">
                <a:solidFill>
                  <a:srgbClr val="00B0F0"/>
                </a:solidFill>
              </a:rPr>
              <a:t>Chair will check with 802.15.3 if any interest in the other Ofcom consultation on 100-200GHz. </a:t>
            </a:r>
            <a:endParaRPr lang="en-US" altLang="en-US" sz="1800" dirty="0">
              <a:solidFill>
                <a:schemeClr val="tx1"/>
              </a:solidFill>
            </a:endParaRPr>
          </a:p>
          <a:p>
            <a:pPr marL="0" indent="0"/>
            <a:endParaRPr lang="en-US" altLang="en-US" sz="1800" dirty="0">
              <a:solidFill>
                <a:schemeClr val="tx1"/>
              </a:solidFill>
            </a:endParaRPr>
          </a:p>
          <a:p>
            <a:pPr marL="285750" indent="-285750">
              <a:buFont typeface="Arial" panose="020B0604020202020204" pitchFamily="34" charset="0"/>
              <a:buChar char="•"/>
            </a:pPr>
            <a:endParaRPr lang="en-US" altLang="en-US" sz="1800" dirty="0">
              <a:solidFill>
                <a:schemeClr val="tx1"/>
              </a:solidFill>
            </a:endParaRPr>
          </a:p>
          <a:p>
            <a:pPr marL="285750" indent="-285750">
              <a:buFont typeface="Arial" panose="020B0604020202020204" pitchFamily="34" charset="0"/>
              <a:buChar char="•"/>
            </a:pPr>
            <a:r>
              <a:rPr lang="en-US" altLang="en-US" sz="1800" dirty="0">
                <a:solidFill>
                  <a:schemeClr val="tx1"/>
                </a:solidFill>
              </a:rPr>
              <a:t>Soon (after 5.9 GHz): </a:t>
            </a: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p>
          <a:p>
            <a:pPr lvl="3">
              <a:buFont typeface="Arial" panose="020B0604020202020204" pitchFamily="34" charset="0"/>
              <a:buChar char="•"/>
            </a:pPr>
            <a:endParaRPr lang="en-US" sz="800" b="0" dirty="0">
              <a:solidFill>
                <a:srgbClr val="002060"/>
              </a:solidFill>
            </a:endParaRPr>
          </a:p>
          <a:p>
            <a:pPr>
              <a:buFont typeface="Arial" panose="020B0604020202020204" pitchFamily="34" charset="0"/>
              <a:buChar char="•"/>
            </a:pPr>
            <a:endParaRPr lang="en-US" sz="1600" b="0" dirty="0">
              <a:solidFill>
                <a:srgbClr val="002060"/>
              </a:solidFill>
            </a:endParaRPr>
          </a:p>
          <a:p>
            <a:pPr lvl="2">
              <a:buFont typeface="Arial" panose="020B0604020202020204" pitchFamily="34" charset="0"/>
              <a:buChar char="•"/>
            </a:pP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VNI 2018-2022 networking trends, updated 21Feb19 (annually). </a:t>
            </a:r>
          </a:p>
          <a:p>
            <a:pPr marL="857250" lvl="2" indent="0">
              <a:spcBef>
                <a:spcPts val="0"/>
              </a:spcBef>
            </a:pPr>
            <a:r>
              <a:rPr lang="en-US" sz="1200" u="sng" dirty="0">
                <a:hlinkClick r:id="rId2"/>
              </a:rPr>
              <a:t>https://www.cisco.com/c/en/us/solutions/collateral/service-provider/visual-networking-index-vni/white-paper-c11-738429.pdf</a:t>
            </a:r>
            <a:r>
              <a:rPr lang="en-US" sz="1200" u="sng" dirty="0"/>
              <a:t> </a:t>
            </a:r>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dirty="0"/>
          </a:p>
          <a:p>
            <a:pPr marL="85725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30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600" dirty="0">
                <a:solidFill>
                  <a:schemeClr val="tx1"/>
                </a:solidFill>
              </a:rPr>
              <a:t>Have not seen formal announcement the new my Project is available, though did see a link on the IEEE SA page and can sign into </a:t>
            </a:r>
            <a:r>
              <a:rPr lang="en-US" sz="1600" dirty="0" err="1">
                <a:solidFill>
                  <a:schemeClr val="tx1"/>
                </a:solidFill>
              </a:rPr>
              <a:t>myProject</a:t>
            </a:r>
            <a:r>
              <a:rPr lang="en-US" sz="1600" dirty="0">
                <a:solidFill>
                  <a:schemeClr val="tx1"/>
                </a:solidFill>
              </a:rPr>
              <a:t>.  Stay tuned. </a:t>
            </a:r>
          </a:p>
          <a:p>
            <a:pPr lvl="1">
              <a:buFont typeface="Arial" panose="020B0604020202020204" pitchFamily="34" charset="0"/>
              <a:buChar char="•"/>
            </a:pPr>
            <a:r>
              <a:rPr lang="en-US" sz="1600" dirty="0">
                <a:hlinkClick r:id="rId3"/>
              </a:rPr>
              <a:t>https://standards.ieee.org/</a:t>
            </a:r>
            <a:endParaRPr lang="en-US" sz="1600" dirty="0">
              <a:solidFill>
                <a:schemeClr val="bg1">
                  <a:lumMod val="75000"/>
                </a:schemeClr>
              </a:solidFill>
            </a:endParaRPr>
          </a:p>
          <a:p>
            <a:pPr lvl="1">
              <a:buFont typeface="Arial" panose="020B0604020202020204" pitchFamily="34" charset="0"/>
              <a:buChar char="•"/>
            </a:pPr>
            <a:r>
              <a:rPr lang="en-US" sz="1600" dirty="0"/>
              <a:t>Under Standards, select </a:t>
            </a:r>
            <a:r>
              <a:rPr lang="en-US" sz="1600" dirty="0" err="1"/>
              <a:t>eTools</a:t>
            </a:r>
            <a:r>
              <a:rPr lang="en-US" sz="1600" dirty="0"/>
              <a:t>, then </a:t>
            </a:r>
            <a:r>
              <a:rPr lang="en-US" sz="1600" dirty="0" err="1"/>
              <a:t>myProject</a:t>
            </a:r>
            <a:endParaRPr lang="en-US" sz="1600" dirty="0"/>
          </a:p>
          <a:p>
            <a:pPr lvl="1">
              <a:buFont typeface="Arial" panose="020B0604020202020204" pitchFamily="34" charset="0"/>
              <a:buChar char="•"/>
            </a:pPr>
            <a:r>
              <a:rPr lang="en-US" sz="1600" dirty="0"/>
              <a:t>Release Notes are dated 29 Jan. </a:t>
            </a:r>
          </a:p>
          <a:p>
            <a:pPr>
              <a:buFont typeface="Arial" panose="020B0604020202020204" pitchFamily="34" charset="0"/>
              <a:buChar char="•"/>
            </a:pPr>
            <a:endParaRPr lang="en-US" sz="1600" b="0" dirty="0"/>
          </a:p>
          <a:p>
            <a:pPr>
              <a:buFont typeface="Arial" panose="020B0604020202020204" pitchFamily="34" charset="0"/>
              <a:buChar char="•"/>
            </a:pPr>
            <a:r>
              <a:rPr lang="en-US" sz="1600" b="0" dirty="0"/>
              <a:t>Ronald E. Williams who has been the Acting Chief  is now Chief of OET’s Laboratory since Dr. Rashmi Doshi’s retirement.</a:t>
            </a:r>
          </a:p>
          <a:p>
            <a:pPr>
              <a:buFont typeface="Arial" panose="020B0604020202020204" pitchFamily="34" charset="0"/>
              <a:buChar char="•"/>
            </a:pPr>
            <a:r>
              <a:rPr lang="en-US" sz="1600" b="0" dirty="0">
                <a:solidFill>
                  <a:schemeClr val="tx1"/>
                </a:solidFill>
              </a:rPr>
              <a:t>For the OET itself: </a:t>
            </a:r>
            <a:r>
              <a:rPr lang="en-US" sz="1600" b="0" dirty="0"/>
              <a:t>Ronald </a:t>
            </a:r>
            <a:r>
              <a:rPr lang="en-US" sz="1600" b="0" dirty="0" err="1"/>
              <a:t>Repasi</a:t>
            </a:r>
            <a:r>
              <a:rPr lang="en-US" sz="1600" b="0" dirty="0"/>
              <a:t> is Acting Chief Engineer with Julius Knapp retirement. </a:t>
            </a:r>
            <a:endParaRPr lang="en-US" sz="1600" b="0" dirty="0">
              <a:solidFill>
                <a:schemeClr val="tx1"/>
              </a:solidFill>
            </a:endParaRP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2000" b="0" dirty="0">
                <a:solidFill>
                  <a:schemeClr val="tx1"/>
                </a:solidFill>
              </a:rPr>
              <a:t>Any other business? Nothing else heard</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30 Jan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06feb2020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r>
              <a:rPr lang="en-US" altLang="en-US" sz="1800" b="1" i="1" dirty="0"/>
              <a:t>(the new call-in started 09Jan)</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15:59</a:t>
            </a:r>
          </a:p>
          <a:p>
            <a:pPr lvl="1">
              <a:buFont typeface="Arial" panose="020B0604020202020204" pitchFamily="34" charset="0"/>
              <a:buChar char="•"/>
            </a:pPr>
            <a:endParaRPr lang="en-US" sz="1000" b="0" dirty="0"/>
          </a:p>
          <a:p>
            <a:pPr>
              <a:buFont typeface="Arial" panose="020B0604020202020204" pitchFamily="34" charset="0"/>
              <a:buChar char="•"/>
            </a:pPr>
            <a:r>
              <a:rPr lang="en-US" sz="1800" u="sng" dirty="0"/>
              <a:t>Next Plenary: </a:t>
            </a:r>
          </a:p>
          <a:p>
            <a:pPr>
              <a:buFont typeface="Arial" panose="020B0604020202020204" pitchFamily="34" charset="0"/>
              <a:buChar char="•"/>
            </a:pPr>
            <a:r>
              <a:rPr lang="en-US" sz="1800" u="sng" dirty="0"/>
              <a:t>The next face to face meeting of the 802.18 RR-TAG will be at the IEEE 802, 15-20 March 2020 Plenary in Hilton Atlanta, Atlanta, GA, USA</a:t>
            </a:r>
          </a:p>
          <a:p>
            <a:pPr>
              <a:buFont typeface="Arial" panose="020B0604020202020204" pitchFamily="34" charset="0"/>
              <a:buChar char="•"/>
            </a:pPr>
            <a:r>
              <a:rPr lang="en-US" sz="1600" b="0" dirty="0"/>
              <a:t>Normal time slots, Tuesday AM2 and Thursday AM1 (8:30 start)</a:t>
            </a:r>
            <a:r>
              <a:rPr lang="en-US" sz="1600" dirty="0">
                <a:solidFill>
                  <a:schemeClr val="accent6">
                    <a:lumMod val="40000"/>
                    <a:lumOff val="60000"/>
                  </a:schemeClr>
                </a:solidFill>
              </a:rPr>
              <a:t>–</a:t>
            </a:r>
            <a:r>
              <a:rPr lang="en-US" sz="1000" dirty="0">
                <a:solidFill>
                  <a:schemeClr val="accent6">
                    <a:lumMod val="40000"/>
                    <a:lumOff val="60000"/>
                  </a:schemeClr>
                </a:solidFill>
              </a:rPr>
              <a:t>remember no reciprocal from other WGs </a:t>
            </a:r>
            <a:endParaRPr lang="en-US" sz="1400" dirty="0">
              <a:solidFill>
                <a:schemeClr val="accent6">
                  <a:lumMod val="40000"/>
                  <a:lumOff val="60000"/>
                </a:schemeClr>
              </a:solidFill>
            </a:endParaRPr>
          </a:p>
          <a:p>
            <a:pPr>
              <a:buFont typeface="Arial" panose="020B0604020202020204" pitchFamily="34" charset="0"/>
              <a:buChar char="•"/>
            </a:pPr>
            <a:endParaRPr lang="en-US" sz="200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Jan 2020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30 Jan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27</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 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News this morning from FCC Chairman Pai, a V2X deployment under an experimental license: </a:t>
            </a:r>
          </a:p>
          <a:p>
            <a:pPr marL="800100" lvl="1">
              <a:buFont typeface="Arial" panose="020B0604020202020204" pitchFamily="34" charset="0"/>
              <a:buChar char="•"/>
            </a:pPr>
            <a:r>
              <a:rPr lang="en-US" sz="1600" b="0" u="sng" dirty="0">
                <a:hlinkClick r:id="rId3"/>
              </a:rPr>
              <a:t>https://www.fcc.gov/document/chairman-pai-statement-announcement-new-c-v2x-deployment</a:t>
            </a:r>
            <a:endParaRPr lang="en-US" sz="1600" b="0" u="sng" dirty="0"/>
          </a:p>
          <a:p>
            <a:pPr marL="800100" lvl="1">
              <a:buFont typeface="Arial" panose="020B0604020202020204" pitchFamily="34" charset="0"/>
              <a:buChar char="•"/>
            </a:pPr>
            <a:r>
              <a:rPr lang="en-US" sz="1600" dirty="0"/>
              <a:t>“Today’s C-V2X deployment announcement was only made possible through an experimental license.  That’s because the current rules governing the 5.9 GHz band lock us into DSRC, a technology authorized by the FCC more than twenty years ago that has never been widely deployed. …”</a:t>
            </a:r>
            <a:endParaRPr lang="en-US" sz="1600" b="0" u="sng" dirty="0"/>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News at this meeting from US </a:t>
            </a:r>
            <a:r>
              <a:rPr lang="en-US" sz="1800" b="0" dirty="0"/>
              <a:t>House Committee on Transportation</a:t>
            </a:r>
            <a:r>
              <a:rPr lang="en-US" sz="1800" b="0" dirty="0">
                <a:solidFill>
                  <a:schemeClr val="tx1"/>
                </a:solidFill>
              </a:rPr>
              <a:t>:  </a:t>
            </a:r>
          </a:p>
          <a:p>
            <a:pPr marL="800100" lvl="1">
              <a:buFont typeface="Arial" panose="020B0604020202020204" pitchFamily="34" charset="0"/>
              <a:buChar char="•"/>
            </a:pPr>
            <a:r>
              <a:rPr lang="en-US" sz="1600" dirty="0">
                <a:solidFill>
                  <a:schemeClr val="tx1"/>
                </a:solidFill>
                <a:hlinkClick r:id="rId4"/>
              </a:rPr>
              <a:t>https://transportation.house.gov/imo/media/doc/2020-01-22%20Full%20TI%20Letter%20to%20FCC.pdf</a:t>
            </a:r>
            <a:r>
              <a:rPr lang="en-US" sz="1600" dirty="0">
                <a:solidFill>
                  <a:schemeClr val="tx1"/>
                </a:solidFill>
              </a:rPr>
              <a:t> </a:t>
            </a:r>
          </a:p>
          <a:p>
            <a:pPr lvl="1">
              <a:buFont typeface="Arial" panose="020B0604020202020204" pitchFamily="34" charset="0"/>
              <a:buChar char="•"/>
            </a:pPr>
            <a:r>
              <a:rPr lang="en-US" sz="1600" b="0" dirty="0"/>
              <a:t>"DOT has significant concerns with the Commission's proposal, which represents a major shift in the FCC's regulation of the 5.9 GHz Band and jeopardizes the significant transportation safety benefits that the allocation of this Band was meant to foster.“ and the </a:t>
            </a:r>
            <a:r>
              <a:rPr lang="en-US" sz="1600" b="0"/>
              <a:t>Committee concurs. </a:t>
            </a:r>
            <a:endParaRPr lang="en-US" sz="1600" dirty="0">
              <a:solidFill>
                <a:schemeClr val="tx1"/>
              </a:solidFill>
            </a:endParaRPr>
          </a:p>
          <a:p>
            <a:pPr lvl="1">
              <a:buFont typeface="Arial" panose="020B0604020202020204" pitchFamily="34" charset="0"/>
              <a:buChar char="•"/>
            </a:pPr>
            <a:r>
              <a:rPr lang="en-US" sz="1600" b="0" dirty="0"/>
              <a:t>Additionally, the Committee understands that the FCC has been sitting on approximately 500 applications for DSRC Roadside Unit licenses.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30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326328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OOBE/Interference statements in the NPRM</a:t>
            </a:r>
          </a:p>
          <a:p>
            <a:pPr marL="800100" lvl="1">
              <a:buFont typeface="Arial" panose="020B0604020202020204" pitchFamily="34" charset="0"/>
              <a:buChar char="•"/>
            </a:pPr>
            <a:r>
              <a:rPr lang="en-US" sz="1600" dirty="0">
                <a:solidFill>
                  <a:schemeClr val="tx1"/>
                </a:solidFill>
              </a:rPr>
              <a:t>Question is fitness for purpose of the top 30 </a:t>
            </a:r>
            <a:r>
              <a:rPr lang="en-US" sz="1600" dirty="0" err="1">
                <a:solidFill>
                  <a:schemeClr val="tx1"/>
                </a:solidFill>
              </a:rPr>
              <a:t>MHz.</a:t>
            </a:r>
            <a:r>
              <a:rPr lang="en-US" sz="1600" dirty="0">
                <a:solidFill>
                  <a:schemeClr val="tx1"/>
                </a:solidFill>
              </a:rPr>
              <a:t>  </a:t>
            </a:r>
          </a:p>
          <a:p>
            <a:pPr marL="1200150" lvl="2">
              <a:buFont typeface="Arial" panose="020B0604020202020204" pitchFamily="34" charset="0"/>
              <a:buChar char="•"/>
            </a:pPr>
            <a:r>
              <a:rPr lang="en-US" sz="1400" dirty="0">
                <a:solidFill>
                  <a:schemeClr val="tx1"/>
                </a:solidFill>
              </a:rPr>
              <a:t>This will be dependent on what is being deployed in the adjacent band.  This is a significant issue for the safety.   </a:t>
            </a:r>
          </a:p>
          <a:p>
            <a:pPr marL="1200150" lvl="2">
              <a:buFont typeface="Arial" panose="020B0604020202020204" pitchFamily="34" charset="0"/>
              <a:buChar char="•"/>
            </a:pPr>
            <a:r>
              <a:rPr lang="en-US" sz="1400" dirty="0">
                <a:solidFill>
                  <a:schemeClr val="tx1"/>
                </a:solidFill>
              </a:rPr>
              <a:t>A point here is for Safety some believe there needs  to be at least a 10MHz guard band to any un-controlled emissions. </a:t>
            </a:r>
          </a:p>
          <a:p>
            <a:pPr marL="1200150" lvl="2">
              <a:buFont typeface="Arial" panose="020B0604020202020204" pitchFamily="34" charset="0"/>
              <a:buChar char="•"/>
            </a:pPr>
            <a:r>
              <a:rPr lang="en-US" sz="1400" dirty="0">
                <a:solidFill>
                  <a:schemeClr val="tx1"/>
                </a:solidFill>
              </a:rPr>
              <a:t>Actually privacy also needs to be considered, as it was part of the original efforts. </a:t>
            </a:r>
          </a:p>
          <a:p>
            <a:pPr marL="400050">
              <a:buFont typeface="Arial" panose="020B0604020202020204" pitchFamily="34" charset="0"/>
              <a:buChar char="•"/>
            </a:pPr>
            <a:r>
              <a:rPr lang="en-US" sz="1800" dirty="0">
                <a:solidFill>
                  <a:schemeClr val="tx1"/>
                </a:solidFill>
              </a:rPr>
              <a:t>The current 11ax does not allow for the puncturing in this band. </a:t>
            </a:r>
          </a:p>
          <a:p>
            <a:pPr marL="800100" lvl="1">
              <a:buFont typeface="Arial" panose="020B0604020202020204" pitchFamily="34" charset="0"/>
              <a:buChar char="•"/>
            </a:pPr>
            <a:r>
              <a:rPr lang="en-US" sz="1600" dirty="0">
                <a:solidFill>
                  <a:schemeClr val="tx1"/>
                </a:solidFill>
              </a:rPr>
              <a:t>11ax is in ballot now though not completely done so could be updated, but this could be controversial. </a:t>
            </a:r>
          </a:p>
          <a:p>
            <a:pPr marL="800100" lvl="1">
              <a:buFont typeface="Arial" panose="020B0604020202020204" pitchFamily="34" charset="0"/>
              <a:buChar char="•"/>
            </a:pPr>
            <a:r>
              <a:rPr lang="en-US" sz="1600" dirty="0">
                <a:solidFill>
                  <a:schemeClr val="tx1"/>
                </a:solidFill>
              </a:rPr>
              <a:t>This is the most meaning point for us to comment on safety and communication. </a:t>
            </a:r>
          </a:p>
          <a:p>
            <a:pPr marL="400050">
              <a:buFont typeface="Arial" panose="020B0604020202020204" pitchFamily="34" charset="0"/>
              <a:buChar char="•"/>
            </a:pPr>
            <a:r>
              <a:rPr lang="en-US" sz="1800" b="0" dirty="0">
                <a:solidFill>
                  <a:schemeClr val="tx1"/>
                </a:solidFill>
              </a:rPr>
              <a:t>A comment was made could reference to 802.11p-2010 be updated to 802.11-2016.  Is there anyway to bring 11bd into the comments (rules….). Could point to annex D.</a:t>
            </a:r>
            <a:endParaRPr lang="en-US" sz="1800" b="0" dirty="0">
              <a:solidFill>
                <a:schemeClr val="tx1"/>
              </a:solidFill>
              <a:highlight>
                <a:srgbClr val="FFFF00"/>
              </a:highlight>
            </a:endParaRPr>
          </a:p>
          <a:p>
            <a:pPr marL="400050">
              <a:buFont typeface="Arial" panose="020B0604020202020204" pitchFamily="34" charset="0"/>
              <a:buChar char="•"/>
            </a:pPr>
            <a:r>
              <a:rPr lang="en-US" sz="1600" b="0" dirty="0">
                <a:solidFill>
                  <a:schemeClr val="tx1"/>
                </a:solidFill>
              </a:rPr>
              <a:t>The service channel from before was not in the NPRM, could it be in the un-licensed band now?  How will that be handled in general. </a:t>
            </a:r>
          </a:p>
          <a:p>
            <a:pPr marL="400050">
              <a:buFont typeface="Arial" panose="020B0604020202020204" pitchFamily="34" charset="0"/>
              <a:buChar char="•"/>
            </a:pPr>
            <a:r>
              <a:rPr lang="en-US" sz="1600" b="0" dirty="0"/>
              <a:t>E.g. Factory ships three years worth of certs, and at most need Cert updates every three months, how often does the cert revocation have to be updated. Could operate in 45 MHz RLANs as OCBs without any privileges. Fleet management, software updates could be in other part of the band.</a:t>
            </a:r>
            <a:r>
              <a:rPr lang="en-US" sz="1600" b="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30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1481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30 Jan 2020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89169" y="1142999"/>
            <a:ext cx="8150031" cy="5332413"/>
          </a:xfrm>
        </p:spPr>
        <p:txBody>
          <a:bodyPr/>
          <a:lstStyle/>
          <a:p>
            <a:pPr marL="400050">
              <a:buFont typeface="Arial" panose="020B0604020202020204" pitchFamily="34" charset="0"/>
              <a:buChar char="•"/>
            </a:pPr>
            <a:r>
              <a:rPr lang="en-US" sz="1800" dirty="0">
                <a:solidFill>
                  <a:schemeClr val="tx1"/>
                </a:solidFill>
              </a:rPr>
              <a:t>Where is 802.11bd on comments?  </a:t>
            </a:r>
          </a:p>
          <a:p>
            <a:pPr marL="800100" lvl="1">
              <a:buFont typeface="Arial" panose="020B0604020202020204" pitchFamily="34" charset="0"/>
              <a:buChar char="•"/>
            </a:pPr>
            <a:r>
              <a:rPr lang="en-US" sz="1600" dirty="0">
                <a:solidFill>
                  <a:schemeClr val="tx1"/>
                </a:solidFill>
              </a:rPr>
              <a:t>Request was put out for input and just one input to date.	</a:t>
            </a:r>
          </a:p>
          <a:p>
            <a:pPr marL="800100" lvl="1">
              <a:buFont typeface="Arial" panose="020B0604020202020204" pitchFamily="34" charset="0"/>
              <a:buChar char="•"/>
            </a:pPr>
            <a:r>
              <a:rPr lang="en-US" sz="1600" dirty="0">
                <a:solidFill>
                  <a:schemeClr val="tx1"/>
                </a:solidFill>
              </a:rPr>
              <a:t>They have 2 meetings before the 802.18 Tuesday morning meeting.  Will watch for output from them.</a:t>
            </a:r>
          </a:p>
          <a:p>
            <a:pPr marL="400050">
              <a:buFont typeface="Arial" panose="020B0604020202020204" pitchFamily="34" charset="0"/>
              <a:buChar char="•"/>
            </a:pPr>
            <a:r>
              <a:rPr lang="en-US" sz="1800" dirty="0">
                <a:solidFill>
                  <a:schemeClr val="tx1"/>
                </a:solidFill>
              </a:rPr>
              <a:t>Not seeing initial comments to red pen yet, what can be done to get that first draft text? </a:t>
            </a:r>
          </a:p>
          <a:p>
            <a:pPr marL="800100" lvl="1">
              <a:buFont typeface="Arial" panose="020B0604020202020204" pitchFamily="34" charset="0"/>
              <a:buChar char="•"/>
            </a:pPr>
            <a:r>
              <a:rPr lang="en-US" sz="1600" dirty="0"/>
              <a:t>A member notes the previous filing highlighted evolvable and maintain functionality. With this NPRM designating a 3GPP technology as a main technology do we want to reaffirm the value of those filings, the feedback was yes.  Then can add </a:t>
            </a:r>
            <a:r>
              <a:rPr lang="en-US" sz="1600" dirty="0">
                <a:solidFill>
                  <a:schemeClr val="tx1"/>
                </a:solidFill>
              </a:rPr>
              <a:t>OOBE concerns, safety channel, etc., updates since before. </a:t>
            </a:r>
          </a:p>
          <a:p>
            <a:pPr marL="800100" lvl="1">
              <a:buFont typeface="Arial" panose="020B0604020202020204" pitchFamily="34" charset="0"/>
              <a:buChar char="•"/>
            </a:pPr>
            <a:r>
              <a:rPr lang="en-US" sz="1400" dirty="0">
                <a:solidFill>
                  <a:schemeClr val="tx1"/>
                </a:solidFill>
                <a:hlinkClick r:id="rId3"/>
              </a:rPr>
              <a:t>https://mentor.ieee.org/802.18/dcn/19/18-19-0008-07-0000-usdot-v2x-communciations-rfc-ieee-802-comments.docx</a:t>
            </a:r>
            <a:endParaRPr lang="en-US" sz="1400" dirty="0">
              <a:solidFill>
                <a:schemeClr val="tx1"/>
              </a:solidFill>
              <a:hlinkClick r:id="rId4"/>
            </a:endParaRPr>
          </a:p>
          <a:p>
            <a:pPr marL="800100" lvl="1">
              <a:buFont typeface="Arial" panose="020B0604020202020204" pitchFamily="34" charset="0"/>
              <a:buChar char="•"/>
            </a:pPr>
            <a:r>
              <a:rPr lang="en-US" sz="1400" dirty="0">
                <a:solidFill>
                  <a:schemeClr val="tx1"/>
                </a:solidFill>
                <a:hlinkClick r:id="rId5"/>
              </a:rPr>
              <a:t>https://mentor.ieee.org/802.18/dcn/19/18-19-0064-05-0000-5gaa-ex-parte-05apr19-response-ieee-80 2-fcc-gn-18-357.docx</a:t>
            </a:r>
            <a:endParaRPr lang="en-US" sz="1400" dirty="0">
              <a:solidFill>
                <a:schemeClr val="tx1"/>
              </a:solidFill>
            </a:endParaRPr>
          </a:p>
          <a:p>
            <a:pPr marL="800100" lvl="1">
              <a:buFont typeface="Arial" panose="020B0604020202020204" pitchFamily="34" charset="0"/>
              <a:buChar char="•"/>
            </a:pPr>
            <a:r>
              <a:rPr lang="en-US" sz="1400" dirty="0">
                <a:solidFill>
                  <a:schemeClr val="tx1"/>
                </a:solidFill>
                <a:hlinkClick r:id="rId6"/>
              </a:rPr>
              <a:t>https://mentor.ieee.org/802.18/dcn/18/18-18-0159-07-0000-fcc-gn-18-357-5gaa-waiver-ieee-802-comments.docx</a:t>
            </a:r>
            <a:r>
              <a:rPr lang="en-US" sz="1400" dirty="0">
                <a:solidFill>
                  <a:schemeClr val="tx1"/>
                </a:solidFill>
              </a:rPr>
              <a:t> </a:t>
            </a:r>
          </a:p>
          <a:p>
            <a:pPr marL="800100" lvl="1">
              <a:buFont typeface="Arial" panose="020B0604020202020204" pitchFamily="34" charset="0"/>
              <a:buChar char="•"/>
            </a:pPr>
            <a:r>
              <a:rPr lang="en-US" sz="1400" dirty="0">
                <a:solidFill>
                  <a:schemeClr val="tx1"/>
                </a:solidFill>
              </a:rPr>
              <a:t>Note the 11bd vice-chair is going to be looking at some of these. </a:t>
            </a:r>
          </a:p>
          <a:p>
            <a:pPr marL="400050">
              <a:buFont typeface="Arial" panose="020B0604020202020204" pitchFamily="34" charset="0"/>
              <a:buChar char="•"/>
            </a:pPr>
            <a:r>
              <a:rPr lang="en-US" sz="1800" dirty="0">
                <a:solidFill>
                  <a:schemeClr val="tx1"/>
                </a:solidFill>
              </a:rPr>
              <a:t>Plans for next week in Irvine?  See AOB.</a:t>
            </a: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30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15086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89169" y="963650"/>
            <a:ext cx="8368911" cy="5511764"/>
          </a:xfrm>
        </p:spPr>
        <p:txBody>
          <a:bodyPr/>
          <a:lstStyle/>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Could we request all 30 MHz for DSRC, there are comments already asking for all 30MHz to C-V2X and no DSRC. </a:t>
            </a:r>
          </a:p>
          <a:p>
            <a:pPr marL="800100" lvl="1">
              <a:buFont typeface="Arial" panose="020B0604020202020204" pitchFamily="34" charset="0"/>
              <a:buChar char="•"/>
            </a:pPr>
            <a:r>
              <a:rPr lang="en-US" sz="1200" dirty="0">
                <a:solidFill>
                  <a:schemeClr val="tx1"/>
                </a:solidFill>
              </a:rPr>
              <a:t>We need to consider the political environment and where do we have a better chance to get spectrum?</a:t>
            </a:r>
          </a:p>
          <a:p>
            <a:pPr marL="800100" lvl="1">
              <a:buFont typeface="Arial" panose="020B0604020202020204" pitchFamily="34" charset="0"/>
              <a:buChar char="•"/>
            </a:pPr>
            <a:r>
              <a:rPr lang="en-US" sz="1200" dirty="0">
                <a:solidFill>
                  <a:schemeClr val="tx1"/>
                </a:solidFill>
              </a:rPr>
              <a:t>There was a previous requirement to be able to control all devices from one base, and the NPRM does not  do well with that.</a:t>
            </a:r>
          </a:p>
          <a:p>
            <a:pPr marL="400050">
              <a:buFont typeface="Arial" panose="020B0604020202020204" pitchFamily="34" charset="0"/>
              <a:buChar char="•"/>
            </a:pPr>
            <a:r>
              <a:rPr lang="en-US" sz="1600" dirty="0">
                <a:solidFill>
                  <a:schemeClr val="tx1"/>
                </a:solidFill>
              </a:rPr>
              <a:t>Back from earlier calls, what is better C-V2X or DSRC?</a:t>
            </a:r>
          </a:p>
          <a:p>
            <a:pPr marL="800100" lvl="1">
              <a:buFont typeface="Arial" panose="020B0604020202020204" pitchFamily="34" charset="0"/>
              <a:buChar char="•"/>
            </a:pPr>
            <a:r>
              <a:rPr lang="en-US" sz="1200" dirty="0">
                <a:solidFill>
                  <a:schemeClr val="tx1"/>
                </a:solidFill>
              </a:rPr>
              <a:t>Seems C-V2X has gained momentum with many and getting their ear.  How are they are doing that? </a:t>
            </a:r>
          </a:p>
          <a:p>
            <a:pPr marL="800100" lvl="1">
              <a:buFont typeface="Arial" panose="020B0604020202020204" pitchFamily="34" charset="0"/>
              <a:buChar char="•"/>
            </a:pPr>
            <a:r>
              <a:rPr lang="en-US" sz="1200" dirty="0">
                <a:solidFill>
                  <a:schemeClr val="tx1"/>
                </a:solidFill>
              </a:rPr>
              <a:t>Can we make a good technical argument to overcome this trend we are hearing about, C-V2X….</a:t>
            </a:r>
          </a:p>
          <a:p>
            <a:pPr marL="400050">
              <a:buFont typeface="Arial" panose="020B0604020202020204" pitchFamily="34" charset="0"/>
              <a:buChar char="•"/>
            </a:pPr>
            <a:r>
              <a:rPr lang="en-US" sz="1600" dirty="0">
                <a:solidFill>
                  <a:schemeClr val="tx1"/>
                </a:solidFill>
              </a:rPr>
              <a:t>We need to re-iterate what we have said in the past why DSRC works to meet the needs (as we question if C-V2X can).  </a:t>
            </a:r>
          </a:p>
          <a:p>
            <a:pPr marL="800100" lvl="1">
              <a:buFont typeface="Arial" panose="020B0604020202020204" pitchFamily="34" charset="0"/>
              <a:buChar char="•"/>
            </a:pPr>
            <a:r>
              <a:rPr lang="en-US" sz="1200" dirty="0">
                <a:solidFill>
                  <a:schemeClr val="tx1"/>
                </a:solidFill>
              </a:rPr>
              <a:t>Can we go beyond what we have said before, and how 11bd with 20MHz is more advanced than 11p? </a:t>
            </a:r>
          </a:p>
          <a:p>
            <a:pPr marL="800100" lvl="1">
              <a:buFont typeface="Arial" panose="020B0604020202020204" pitchFamily="34" charset="0"/>
              <a:buChar char="•"/>
            </a:pPr>
            <a:r>
              <a:rPr lang="en-US" sz="1200" dirty="0">
                <a:solidFill>
                  <a:schemeClr val="tx1"/>
                </a:solidFill>
              </a:rPr>
              <a:t>However, there could be an issue with the 10 MHz safety channel.   </a:t>
            </a:r>
          </a:p>
          <a:p>
            <a:pPr marL="800100" lvl="1">
              <a:buFont typeface="Arial" panose="020B0604020202020204" pitchFamily="34" charset="0"/>
              <a:buChar char="•"/>
            </a:pPr>
            <a:r>
              <a:rPr lang="en-US" sz="1200" dirty="0">
                <a:solidFill>
                  <a:schemeClr val="tx1"/>
                </a:solidFill>
              </a:rPr>
              <a:t>Is this something 11bd will be looking at?</a:t>
            </a:r>
          </a:p>
          <a:p>
            <a:pPr marL="400050">
              <a:buFont typeface="Arial" panose="020B0604020202020204" pitchFamily="34" charset="0"/>
              <a:buChar char="•"/>
            </a:pPr>
            <a:r>
              <a:rPr lang="en-US" sz="1600" dirty="0">
                <a:solidFill>
                  <a:schemeClr val="tx1"/>
                </a:solidFill>
              </a:rPr>
              <a:t>It was brought up again, the general .11 Wi-Fi 45MHz and then DSRC.  </a:t>
            </a:r>
          </a:p>
          <a:p>
            <a:pPr marL="400050">
              <a:buFont typeface="Arial" panose="020B0604020202020204" pitchFamily="34" charset="0"/>
              <a:buChar char="•"/>
            </a:pPr>
            <a:r>
              <a:rPr lang="en-US" sz="1600" dirty="0">
                <a:solidFill>
                  <a:schemeClr val="tx1"/>
                </a:solidFill>
              </a:rPr>
              <a:t>No one has seen anything from the DoT yet.  </a:t>
            </a:r>
          </a:p>
          <a:p>
            <a:pPr marL="800100" lvl="1">
              <a:buFont typeface="Arial" panose="020B0604020202020204" pitchFamily="34" charset="0"/>
              <a:buChar char="•"/>
            </a:pPr>
            <a:r>
              <a:rPr lang="en-US" sz="1200" dirty="0">
                <a:solidFill>
                  <a:schemeClr val="tx1"/>
                </a:solidFill>
              </a:rPr>
              <a:t>Not sure what the mechanics are of what to watch for? </a:t>
            </a:r>
          </a:p>
          <a:p>
            <a:pPr marL="400050">
              <a:buFont typeface="Arial" panose="020B0604020202020204" pitchFamily="34" charset="0"/>
              <a:buChar char="•"/>
            </a:pPr>
            <a:r>
              <a:rPr lang="en-US" sz="1600" dirty="0">
                <a:solidFill>
                  <a:schemeClr val="tx1"/>
                </a:solidFill>
              </a:rPr>
              <a:t>Another input that is out there: </a:t>
            </a:r>
            <a:r>
              <a:rPr lang="en-US" sz="1200" dirty="0">
                <a:solidFill>
                  <a:schemeClr val="tx1"/>
                </a:solidFill>
              </a:rPr>
              <a:t> </a:t>
            </a:r>
            <a:r>
              <a:rPr lang="en-US" sz="1200" dirty="0">
                <a:solidFill>
                  <a:schemeClr val="tx1"/>
                </a:solidFill>
                <a:hlinkClick r:id="rId3"/>
              </a:rPr>
              <a:t>https://ride.tech/self-driving/fcc-plan-could-stall-v2x-car-safety-revolution/</a:t>
            </a: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30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9145674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712099" y="932631"/>
            <a:ext cx="8368911" cy="5677638"/>
          </a:xfrm>
        </p:spPr>
        <p:txBody>
          <a:bodyPr/>
          <a:lstStyle/>
          <a:p>
            <a:pPr marL="400050">
              <a:buFont typeface="Arial" panose="020B0604020202020204" pitchFamily="34" charset="0"/>
              <a:buChar char="•"/>
            </a:pPr>
            <a:r>
              <a:rPr lang="en-US" sz="1800" dirty="0">
                <a:solidFill>
                  <a:schemeClr val="tx1"/>
                </a:solidFill>
              </a:rPr>
              <a:t>Start of specific areas for possible comments: </a:t>
            </a:r>
          </a:p>
          <a:p>
            <a:pPr marL="800100" lvl="1">
              <a:buFont typeface="Arial" panose="020B0604020202020204" pitchFamily="34" charset="0"/>
              <a:buChar char="•"/>
            </a:pPr>
            <a:r>
              <a:rPr lang="en-US" sz="1600" dirty="0"/>
              <a:t>OOBE and paragraphs 54 and 55 in the draft </a:t>
            </a:r>
          </a:p>
          <a:p>
            <a:pPr marL="800100" lvl="1">
              <a:buFont typeface="Arial" panose="020B0604020202020204" pitchFamily="34" charset="0"/>
              <a:buChar char="•"/>
            </a:pPr>
            <a:r>
              <a:rPr lang="en-US" sz="1600" dirty="0"/>
              <a:t>C-V2X and our arguments from our previous filings (e.g. 5GAA) </a:t>
            </a:r>
          </a:p>
          <a:p>
            <a:pPr marL="1200150" lvl="2">
              <a:buFont typeface="Arial" panose="020B0604020202020204" pitchFamily="34" charset="0"/>
              <a:buChar char="•"/>
            </a:pPr>
            <a:r>
              <a:rPr lang="en-US" sz="1400" dirty="0"/>
              <a:t>5GAA has comments today with OOBE.</a:t>
            </a:r>
          </a:p>
          <a:p>
            <a:pPr marL="800100" lvl="1">
              <a:buFont typeface="Arial" panose="020B0604020202020204" pitchFamily="34" charset="0"/>
              <a:buChar char="•"/>
            </a:pPr>
            <a:r>
              <a:rPr lang="en-US" sz="1600" dirty="0"/>
              <a:t>What to do with the 10 MHz and why.</a:t>
            </a:r>
          </a:p>
          <a:p>
            <a:pPr marL="1200150" lvl="2">
              <a:buFont typeface="Arial" panose="020B0604020202020204" pitchFamily="34" charset="0"/>
              <a:buChar char="•"/>
            </a:pPr>
            <a:r>
              <a:rPr lang="en-US" sz="1400" dirty="0"/>
              <a:t>Actually, maybe we go for 20MHz channel for DSRC in the 30MHz ITS band .(and bring BD into this).  There are some seek comments that open this up. </a:t>
            </a:r>
          </a:p>
          <a:p>
            <a:pPr marL="800100" lvl="1">
              <a:buFont typeface="Arial" panose="020B0604020202020204" pitchFamily="34" charset="0"/>
              <a:buChar char="•"/>
            </a:pPr>
            <a:r>
              <a:rPr lang="en-US" sz="1600" dirty="0"/>
              <a:t>Guard band and/or safety of life </a:t>
            </a:r>
            <a:endParaRPr lang="en-US" sz="1600" dirty="0">
              <a:solidFill>
                <a:schemeClr val="tx1"/>
              </a:solidFill>
            </a:endParaRPr>
          </a:p>
          <a:p>
            <a:pPr marL="1200150" lvl="2">
              <a:buFont typeface="Arial" panose="020B0604020202020204" pitchFamily="34" charset="0"/>
              <a:buChar char="•"/>
            </a:pPr>
            <a:r>
              <a:rPr lang="en-US" sz="1400" b="0" dirty="0">
                <a:solidFill>
                  <a:schemeClr val="tx1"/>
                </a:solidFill>
              </a:rPr>
              <a:t>30MHz - fitness for purpose, the safety functions are to be in the top 30 </a:t>
            </a:r>
            <a:r>
              <a:rPr lang="en-US" sz="1400" b="0" dirty="0" err="1">
                <a:solidFill>
                  <a:schemeClr val="tx1"/>
                </a:solidFill>
              </a:rPr>
              <a:t>MHz.</a:t>
            </a:r>
            <a:r>
              <a:rPr lang="en-US" sz="1400" b="0" dirty="0">
                <a:solidFill>
                  <a:schemeClr val="tx1"/>
                </a:solidFill>
              </a:rPr>
              <a:t> </a:t>
            </a:r>
          </a:p>
          <a:p>
            <a:pPr marL="1200150" lvl="2">
              <a:buFont typeface="Arial" panose="020B0604020202020204" pitchFamily="34" charset="0"/>
              <a:buChar char="•"/>
            </a:pPr>
            <a:r>
              <a:rPr lang="en-US" sz="1400" dirty="0">
                <a:solidFill>
                  <a:schemeClr val="tx1"/>
                </a:solidFill>
              </a:rPr>
              <a:t>US and EU norms are different for safety, we need to be aware of that. </a:t>
            </a:r>
          </a:p>
          <a:p>
            <a:pPr marL="1200150" lvl="2">
              <a:buFont typeface="Arial" panose="020B0604020202020204" pitchFamily="34" charset="0"/>
              <a:buChar char="•"/>
            </a:pPr>
            <a:r>
              <a:rPr lang="en-US" sz="1400" dirty="0">
                <a:solidFill>
                  <a:schemeClr val="tx1"/>
                </a:solidFill>
              </a:rPr>
              <a:t>We need to clearly define safety  </a:t>
            </a:r>
          </a:p>
          <a:p>
            <a:pPr marL="400050">
              <a:buFont typeface="Arial" panose="020B0604020202020204" pitchFamily="34" charset="0"/>
              <a:buChar char="•"/>
            </a:pPr>
            <a:r>
              <a:rPr lang="en-US" sz="1800" b="0" dirty="0">
                <a:solidFill>
                  <a:schemeClr val="tx1"/>
                </a:solidFill>
              </a:rPr>
              <a:t>C-V2X - is it release 14 or  in general?  </a:t>
            </a:r>
          </a:p>
          <a:p>
            <a:pPr marL="800100" lvl="1">
              <a:buFont typeface="Arial" panose="020B0604020202020204" pitchFamily="34" charset="0"/>
              <a:buChar char="•"/>
            </a:pPr>
            <a:r>
              <a:rPr lang="en-US" sz="1400" dirty="0">
                <a:solidFill>
                  <a:schemeClr val="tx1"/>
                </a:solidFill>
              </a:rPr>
              <a:t>E.g. LTE-V2X or 5GNR-V2X  </a:t>
            </a:r>
          </a:p>
          <a:p>
            <a:pPr marL="800100" lvl="1">
              <a:buFont typeface="Arial" panose="020B0604020202020204" pitchFamily="34" charset="0"/>
              <a:buChar char="•"/>
            </a:pPr>
            <a:r>
              <a:rPr lang="en-US" sz="1400" b="0" dirty="0">
                <a:solidFill>
                  <a:schemeClr val="tx1"/>
                </a:solidFill>
              </a:rPr>
              <a:t>The NPRM is not clear what C-V2X  is, general or LTE.  We need to be clear.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30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73374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98889" y="977878"/>
            <a:ext cx="8368911" cy="5511764"/>
          </a:xfrm>
        </p:spPr>
        <p:txBody>
          <a:bodyPr/>
          <a:lstStyle/>
          <a:p>
            <a:pPr marL="400050">
              <a:buFont typeface="Arial" panose="020B0604020202020204" pitchFamily="34" charset="0"/>
              <a:buChar char="•"/>
            </a:pPr>
            <a:r>
              <a:rPr lang="en-US" sz="1800" b="0" dirty="0">
                <a:solidFill>
                  <a:schemeClr val="tx1"/>
                </a:solidFill>
              </a:rPr>
              <a:t>802.11bd met and discussed how to respond to NPRM.  </a:t>
            </a:r>
          </a:p>
          <a:p>
            <a:pPr marL="800100" lvl="1">
              <a:buFont typeface="Arial" panose="020B0604020202020204" pitchFamily="34" charset="0"/>
              <a:buChar char="•"/>
            </a:pPr>
            <a:r>
              <a:rPr lang="en-US" sz="1400" dirty="0">
                <a:solidFill>
                  <a:schemeClr val="tx1"/>
                </a:solidFill>
              </a:rPr>
              <a:t>TBD if through .11 for a WG response or  through .11/.18/LMSC for an IEEE 802 response.  </a:t>
            </a:r>
          </a:p>
          <a:p>
            <a:pPr marL="800100" lvl="1">
              <a:buFont typeface="Arial" panose="020B0604020202020204" pitchFamily="34" charset="0"/>
              <a:buChar char="•"/>
            </a:pPr>
            <a:r>
              <a:rPr lang="en-US" sz="1400" dirty="0">
                <a:solidFill>
                  <a:schemeClr val="tx1"/>
                </a:solidFill>
              </a:rPr>
              <a:t>They will work on comments as needed either direction.</a:t>
            </a:r>
          </a:p>
          <a:p>
            <a:pPr marL="800100" lvl="1">
              <a:buFont typeface="Arial" panose="020B0604020202020204" pitchFamily="34" charset="0"/>
              <a:buChar char="•"/>
            </a:pPr>
            <a:r>
              <a:rPr lang="en-US" sz="1400" b="0" dirty="0">
                <a:solidFill>
                  <a:schemeClr val="tx1"/>
                </a:solidFill>
              </a:rPr>
              <a:t>An excellent summary </a:t>
            </a:r>
            <a:r>
              <a:rPr lang="en-US" sz="1400" b="1" dirty="0">
                <a:solidFill>
                  <a:schemeClr val="tx1"/>
                </a:solidFill>
              </a:rPr>
              <a:t>with proposals/beliefs and seek comments summary</a:t>
            </a:r>
          </a:p>
          <a:p>
            <a:pPr marL="1200150" lvl="2">
              <a:buFont typeface="Arial" panose="020B0604020202020204" pitchFamily="34" charset="0"/>
              <a:buChar char="•"/>
            </a:pPr>
            <a:r>
              <a:rPr lang="en-US" sz="1400" u="sng" dirty="0">
                <a:hlinkClick r:id="rId3"/>
              </a:rPr>
              <a:t>https://mentor.ieee.org/802.11/dcn/19/11-19-2157-00-00bd-status-fcc-nprm-for-the-5-9-ghz-band-for-tgbd.pptx</a:t>
            </a:r>
            <a:endParaRPr lang="en-US" sz="1400" u="sng" dirty="0"/>
          </a:p>
          <a:p>
            <a:pPr marL="2114550" lvl="4">
              <a:buFont typeface="Arial" panose="020B0604020202020204" pitchFamily="34" charset="0"/>
              <a:buChar char="•"/>
            </a:pPr>
            <a:endParaRPr lang="en-US" sz="1200" u="sng" dirty="0"/>
          </a:p>
          <a:p>
            <a:pPr marL="400050">
              <a:buFont typeface="Arial" panose="020B0604020202020204" pitchFamily="34" charset="0"/>
              <a:buChar char="•"/>
            </a:pPr>
            <a:r>
              <a:rPr lang="en-US" sz="1800" b="0" dirty="0">
                <a:solidFill>
                  <a:schemeClr val="tx1"/>
                </a:solidFill>
              </a:rPr>
              <a:t>In the 11-19/2157 summary please  review slide 16, Items 36 and 37, we need .11bd.</a:t>
            </a:r>
          </a:p>
          <a:p>
            <a:pPr marL="800100" lvl="1">
              <a:buFont typeface="Arial" panose="020B0604020202020204" pitchFamily="34" charset="0"/>
              <a:buChar char="•"/>
            </a:pPr>
            <a:r>
              <a:rPr lang="en-US" sz="1600" dirty="0">
                <a:solidFill>
                  <a:schemeClr val="tx1"/>
                </a:solidFill>
              </a:rPr>
              <a:t>One comment made, we n</a:t>
            </a:r>
            <a:r>
              <a:rPr lang="en-US" sz="1600" b="0" dirty="0">
                <a:solidFill>
                  <a:schemeClr val="tx1"/>
                </a:solidFill>
              </a:rPr>
              <a:t>eed to justify the spectrum we are asking for. </a:t>
            </a:r>
          </a:p>
          <a:p>
            <a:pPr marL="800100" lvl="1">
              <a:buFont typeface="Arial" panose="020B0604020202020204" pitchFamily="34" charset="0"/>
              <a:buChar char="•"/>
            </a:pPr>
            <a:r>
              <a:rPr lang="en-US" sz="1600" b="0" dirty="0">
                <a:solidFill>
                  <a:schemeClr val="tx1"/>
                </a:solidFill>
              </a:rPr>
              <a:t>We should consider the list of 75 applications from .11p work, and more have come up since then.  These could help justify. </a:t>
            </a:r>
            <a:endParaRPr lang="en-US" sz="1600" dirty="0">
              <a:solidFill>
                <a:schemeClr val="tx1"/>
              </a:solidFill>
            </a:endParaRPr>
          </a:p>
          <a:p>
            <a:pPr marL="400050">
              <a:buFont typeface="Arial" panose="020B0604020202020204" pitchFamily="34" charset="0"/>
              <a:buChar char="•"/>
            </a:pPr>
            <a:r>
              <a:rPr lang="en-US" sz="1600" b="0" dirty="0">
                <a:solidFill>
                  <a:schemeClr val="tx1"/>
                </a:solidFill>
              </a:rPr>
              <a:t>We need to remember to be accurate and also could call out areas in the NPRM that are in question if accurate.</a:t>
            </a:r>
          </a:p>
          <a:p>
            <a:pPr marL="2114550" lvl="4">
              <a:buFont typeface="Arial" panose="020B0604020202020204" pitchFamily="34" charset="0"/>
              <a:buChar char="•"/>
            </a:pPr>
            <a:endParaRPr lang="en-US" sz="1200" dirty="0"/>
          </a:p>
          <a:p>
            <a:pPr marL="400050">
              <a:buFont typeface="Arial" panose="020B0604020202020204" pitchFamily="34" charset="0"/>
              <a:buChar char="•"/>
            </a:pPr>
            <a:r>
              <a:rPr lang="en-US" sz="1800" b="0" dirty="0">
                <a:solidFill>
                  <a:schemeClr val="tx1"/>
                </a:solidFill>
              </a:rPr>
              <a:t>One question in the .11bd meeting was what about general .11 </a:t>
            </a:r>
            <a:r>
              <a:rPr lang="en-US" sz="1800" b="0" dirty="0" err="1">
                <a:solidFill>
                  <a:schemeClr val="tx1"/>
                </a:solidFill>
              </a:rPr>
              <a:t>WiFi</a:t>
            </a:r>
            <a:r>
              <a:rPr lang="en-US" sz="1800" b="0" dirty="0">
                <a:solidFill>
                  <a:schemeClr val="tx1"/>
                </a:solidFill>
              </a:rPr>
              <a:t> inputs?</a:t>
            </a:r>
          </a:p>
          <a:p>
            <a:pPr marL="800100" lvl="1">
              <a:buFont typeface="Arial" panose="020B0604020202020204" pitchFamily="34" charset="0"/>
              <a:buChar char="•"/>
            </a:pPr>
            <a:r>
              <a:rPr lang="en-US" sz="1600" b="0" dirty="0">
                <a:solidFill>
                  <a:schemeClr val="tx1"/>
                </a:solidFill>
              </a:rPr>
              <a:t>.11md is closed from the initial sponsor ballot, comments on this band were received. </a:t>
            </a:r>
          </a:p>
          <a:p>
            <a:pPr marL="800100" lvl="1">
              <a:buFont typeface="Arial" panose="020B0604020202020204" pitchFamily="34" charset="0"/>
              <a:buChar char="•"/>
            </a:pPr>
            <a:r>
              <a:rPr lang="en-US" sz="1600" b="0" dirty="0">
                <a:solidFill>
                  <a:schemeClr val="tx1"/>
                </a:solidFill>
              </a:rPr>
              <a:t> There is support from the general .11 folks in support of the 45 MHz, so the focus comes back to .11bd  for comments back to the FCC.  </a:t>
            </a:r>
          </a:p>
          <a:p>
            <a:pPr marL="400050">
              <a:buFont typeface="Arial" panose="020B0604020202020204" pitchFamily="34" charset="0"/>
              <a:buChar char="•"/>
            </a:pPr>
            <a:r>
              <a:rPr lang="en-US" sz="1800" b="0" dirty="0">
                <a:solidFill>
                  <a:schemeClr val="tx1"/>
                </a:solidFill>
              </a:rPr>
              <a:t>There is some debate between .11 standard and C-V2X, which is better. </a:t>
            </a: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33</a:t>
            </a:fld>
            <a:endParaRPr lang="en-US" altLang="en-US" dirty="0"/>
          </a:p>
        </p:txBody>
      </p:sp>
      <p:sp>
        <p:nvSpPr>
          <p:cNvPr id="7" name="Date Placeholder 6"/>
          <p:cNvSpPr>
            <a:spLocks noGrp="1"/>
          </p:cNvSpPr>
          <p:nvPr>
            <p:ph type="dt" idx="15"/>
          </p:nvPr>
        </p:nvSpPr>
        <p:spPr/>
        <p:txBody>
          <a:bodyPr/>
          <a:lstStyle/>
          <a:p>
            <a:r>
              <a:rPr lang="en-US"/>
              <a:t>30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64111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-NHTSA –</a:t>
            </a:r>
            <a:r>
              <a:rPr lang="en-US" sz="1200" dirty="0">
                <a:highlight>
                  <a:srgbClr val="C0C0C0"/>
                </a:highlight>
              </a:rPr>
              <a:t>history of possible areas to comment on</a:t>
            </a:r>
            <a:endParaRPr lang="en-US" sz="1200" dirty="0"/>
          </a:p>
        </p:txBody>
      </p:sp>
      <p:sp>
        <p:nvSpPr>
          <p:cNvPr id="3" name="Content Placeholder 2"/>
          <p:cNvSpPr>
            <a:spLocks noGrp="1"/>
          </p:cNvSpPr>
          <p:nvPr>
            <p:ph idx="1"/>
          </p:nvPr>
        </p:nvSpPr>
        <p:spPr>
          <a:xfrm>
            <a:off x="698889" y="963649"/>
            <a:ext cx="2653911" cy="5511764"/>
          </a:xfrm>
        </p:spPr>
        <p:txBody>
          <a:bodyPr/>
          <a:lstStyle/>
          <a:p>
            <a:r>
              <a:rPr lang="en-US" dirty="0"/>
              <a:t> </a:t>
            </a:r>
            <a:r>
              <a:rPr lang="en-US" sz="1800" dirty="0"/>
              <a:t>NHTSA new doc this week: </a:t>
            </a:r>
          </a:p>
          <a:p>
            <a:pPr>
              <a:buFont typeface="Arial" panose="020B0604020202020204" pitchFamily="34" charset="0"/>
              <a:buChar char="•"/>
            </a:pPr>
            <a:r>
              <a:rPr lang="en-US" sz="1400" u="sng" dirty="0">
                <a:hlinkClick r:id="rId3"/>
              </a:rPr>
              <a:t>https://www.nhtsa.gov/about-nhtsa/briefing-room</a:t>
            </a:r>
            <a:endParaRPr lang="en-US" sz="1400" u="sng" dirty="0"/>
          </a:p>
          <a:p>
            <a:pPr marL="800100" lvl="1">
              <a:buFont typeface="Arial" panose="020B0604020202020204" pitchFamily="34" charset="0"/>
              <a:buChar char="•"/>
            </a:pPr>
            <a:r>
              <a:rPr lang="en-US" sz="1600" dirty="0">
                <a:hlinkClick r:id="rId4"/>
              </a:rPr>
              <a:t>https://mentor.ieee.org/802.18/dcn/19/18-19-0162-00-0000-v2v-cr-dsrc-wifi-baseline-cross-channel-interference-test-report-pre-final-dec-2019-121219-v1-tag.pdf</a:t>
            </a:r>
            <a:endParaRPr lang="en-US" sz="1600" dirty="0"/>
          </a:p>
          <a:p>
            <a:pPr marL="800100" lvl="1">
              <a:buFont typeface="Arial" panose="020B0604020202020204" pitchFamily="34" charset="0"/>
              <a:buChar char="•"/>
            </a:pPr>
            <a:r>
              <a:rPr lang="en-US" sz="1600" dirty="0"/>
              <a:t>Its full of testing of 802.11ac to 802.11p adjacent channel interference and may be useful for the 5.9GHz NPRM. </a:t>
            </a:r>
            <a:endParaRPr lang="en-US" sz="1400" dirty="0">
              <a:solidFill>
                <a:schemeClr val="tx1"/>
              </a:solidFill>
            </a:endParaRPr>
          </a:p>
          <a:p>
            <a:pPr marL="400050">
              <a:buFont typeface="Arial" panose="020B0604020202020204" pitchFamily="34" charset="0"/>
              <a:buChar char="•"/>
            </a:pP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34</a:t>
            </a:fld>
            <a:endParaRPr lang="en-US" altLang="en-US" dirty="0"/>
          </a:p>
        </p:txBody>
      </p:sp>
      <p:sp>
        <p:nvSpPr>
          <p:cNvPr id="7" name="Date Placeholder 6"/>
          <p:cNvSpPr>
            <a:spLocks noGrp="1"/>
          </p:cNvSpPr>
          <p:nvPr>
            <p:ph type="dt" idx="15"/>
          </p:nvPr>
        </p:nvSpPr>
        <p:spPr/>
        <p:txBody>
          <a:bodyPr/>
          <a:lstStyle/>
          <a:p>
            <a:r>
              <a:rPr lang="en-US"/>
              <a:t>30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4" name="Picture 3">
            <a:extLst>
              <a:ext uri="{FF2B5EF4-FFF2-40B4-BE49-F238E27FC236}">
                <a16:creationId xmlns:a16="http://schemas.microsoft.com/office/drawing/2014/main" id="{2564905B-2A14-4671-8FDB-3DF772040466}"/>
              </a:ext>
            </a:extLst>
          </p:cNvPr>
          <p:cNvPicPr>
            <a:picLocks noChangeAspect="1"/>
          </p:cNvPicPr>
          <p:nvPr/>
        </p:nvPicPr>
        <p:blipFill>
          <a:blip r:embed="rId5"/>
          <a:stretch>
            <a:fillRect/>
          </a:stretch>
        </p:blipFill>
        <p:spPr>
          <a:xfrm>
            <a:off x="3352800" y="1119248"/>
            <a:ext cx="5336713" cy="5249654"/>
          </a:xfrm>
          <a:prstGeom prst="rect">
            <a:avLst/>
          </a:prstGeom>
        </p:spPr>
      </p:pic>
    </p:spTree>
    <p:extLst>
      <p:ext uri="{BB962C8B-B14F-4D97-AF65-F5344CB8AC3E}">
        <p14:creationId xmlns:p14="http://schemas.microsoft.com/office/powerpoint/2010/main" val="42294237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5.9 GHz NPRM</a:t>
            </a:r>
            <a:r>
              <a:rPr lang="en-US" sz="1200" dirty="0"/>
              <a:t>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698889" y="1072549"/>
            <a:ext cx="8368911" cy="5583839"/>
          </a:xfrm>
        </p:spPr>
        <p:txBody>
          <a:bodyPr/>
          <a:lstStyle/>
          <a:p>
            <a:pPr marL="400050">
              <a:buFont typeface="Arial" panose="020B0604020202020204" pitchFamily="34" charset="0"/>
              <a:buChar char="•"/>
            </a:pPr>
            <a:r>
              <a:rPr lang="en-US" sz="1200" dirty="0">
                <a:solidFill>
                  <a:schemeClr val="tx1"/>
                </a:solidFill>
              </a:rPr>
              <a:t>Expand member’s suggested 3 focus areas we could comment on. </a:t>
            </a:r>
          </a:p>
          <a:p>
            <a:pPr marL="800100" lvl="1">
              <a:buFont typeface="Arial" panose="020B0604020202020204" pitchFamily="34" charset="0"/>
              <a:buChar char="•"/>
            </a:pPr>
            <a:r>
              <a:rPr lang="en-US" sz="1200" b="1" dirty="0">
                <a:solidFill>
                  <a:schemeClr val="tx1"/>
                </a:solidFill>
              </a:rPr>
              <a:t>1- re-channelization in general  </a:t>
            </a:r>
          </a:p>
          <a:p>
            <a:pPr marL="1200150" lvl="2">
              <a:buFont typeface="Arial" panose="020B0604020202020204" pitchFamily="34" charset="0"/>
              <a:buChar char="•"/>
            </a:pPr>
            <a:r>
              <a:rPr lang="en-US" sz="1200" dirty="0">
                <a:solidFill>
                  <a:schemeClr val="tx1"/>
                </a:solidFill>
              </a:rPr>
              <a:t>The FCC is not talking sharing, as IEEE 802 has proposed in the past.</a:t>
            </a:r>
          </a:p>
          <a:p>
            <a:pPr marL="1200150" lvl="2">
              <a:buFont typeface="Arial" panose="020B0604020202020204" pitchFamily="34" charset="0"/>
              <a:buChar char="•"/>
            </a:pPr>
            <a:r>
              <a:rPr lang="en-US" sz="1200" dirty="0">
                <a:solidFill>
                  <a:schemeClr val="tx1"/>
                </a:solidFill>
              </a:rPr>
              <a:t>We could bring out the need for sharing, where IEEE 802 a- possible points. a whole could be in agreement</a:t>
            </a:r>
          </a:p>
          <a:p>
            <a:pPr marL="800100" lvl="1">
              <a:buFont typeface="Arial" panose="020B0604020202020204" pitchFamily="34" charset="0"/>
              <a:buChar char="•"/>
            </a:pPr>
            <a:r>
              <a:rPr lang="en-US" sz="1200" b="1" dirty="0">
                <a:solidFill>
                  <a:schemeClr val="tx1"/>
                </a:solidFill>
              </a:rPr>
              <a:t>2- the 30MHz channelization for ITS</a:t>
            </a:r>
          </a:p>
          <a:p>
            <a:pPr marL="1200150" lvl="2">
              <a:buFont typeface="Arial" panose="020B0604020202020204" pitchFamily="34" charset="0"/>
              <a:buChar char="•"/>
            </a:pPr>
            <a:r>
              <a:rPr lang="en-US" sz="1200" dirty="0">
                <a:solidFill>
                  <a:schemeClr val="tx1"/>
                </a:solidFill>
              </a:rPr>
              <a:t>We could question the focus on C-V2X and pull from our 5GAA comments, e.g. forward evolution is limited</a:t>
            </a:r>
          </a:p>
          <a:p>
            <a:pPr marL="800100" lvl="1">
              <a:buFont typeface="Arial" panose="020B0604020202020204" pitchFamily="34" charset="0"/>
              <a:buChar char="•"/>
            </a:pPr>
            <a:r>
              <a:rPr lang="en-US" sz="1200" b="1" dirty="0">
                <a:solidFill>
                  <a:schemeClr val="tx1"/>
                </a:solidFill>
              </a:rPr>
              <a:t>3- Emission requirements</a:t>
            </a:r>
          </a:p>
          <a:p>
            <a:pPr marL="800100" lvl="1">
              <a:buFont typeface="Arial" panose="020B0604020202020204" pitchFamily="34" charset="0"/>
              <a:buChar char="•"/>
            </a:pPr>
            <a:r>
              <a:rPr lang="en-US" sz="1200" dirty="0">
                <a:solidFill>
                  <a:schemeClr val="tx1"/>
                </a:solidFill>
              </a:rPr>
              <a:t> note: 11p and 11bd can work with 10MHz, the existing channel 180, which the NPRM is tbd on. </a:t>
            </a:r>
          </a:p>
          <a:p>
            <a:pPr marL="800100" lvl="1">
              <a:buFont typeface="Arial" panose="020B0604020202020204" pitchFamily="34" charset="0"/>
              <a:buChar char="•"/>
            </a:pPr>
            <a:r>
              <a:rPr lang="en-US" sz="1200" dirty="0">
                <a:solidFill>
                  <a:schemeClr val="tx1"/>
                </a:solidFill>
              </a:rPr>
              <a:t>Do we promote technology neutral?  </a:t>
            </a:r>
            <a:r>
              <a:rPr lang="en-US" sz="1200" b="1" dirty="0">
                <a:solidFill>
                  <a:schemeClr val="tx1"/>
                </a:solidFill>
              </a:rPr>
              <a:t>Commercial maybe, though safety this may not be best. </a:t>
            </a:r>
          </a:p>
          <a:p>
            <a:pPr marL="400050">
              <a:buFont typeface="Arial" panose="020B0604020202020204" pitchFamily="34" charset="0"/>
              <a:buChar char="•"/>
            </a:pPr>
            <a:r>
              <a:rPr lang="en-US" sz="1200" b="0" dirty="0">
                <a:solidFill>
                  <a:schemeClr val="tx1"/>
                </a:solidFill>
              </a:rPr>
              <a:t>How do we comment </a:t>
            </a:r>
            <a:r>
              <a:rPr lang="en-US" sz="1200" dirty="0">
                <a:solidFill>
                  <a:schemeClr val="tx1"/>
                </a:solidFill>
              </a:rPr>
              <a:t>on the comment from Chairman Pai that DSRC has gone no where </a:t>
            </a:r>
            <a:r>
              <a:rPr lang="en-US" sz="1200" b="0" dirty="0">
                <a:solidFill>
                  <a:schemeClr val="tx1"/>
                </a:solidFill>
              </a:rPr>
              <a:t>(why it has been slow?).   </a:t>
            </a:r>
          </a:p>
          <a:p>
            <a:pPr marL="800100" lvl="1">
              <a:buFont typeface="Arial" panose="020B0604020202020204" pitchFamily="34" charset="0"/>
              <a:buChar char="•"/>
            </a:pPr>
            <a:r>
              <a:rPr lang="en-US" sz="1200" b="0" dirty="0">
                <a:solidFill>
                  <a:schemeClr val="tx1"/>
                </a:solidFill>
              </a:rPr>
              <a:t>Will the same forces be in effect after this?   </a:t>
            </a:r>
          </a:p>
          <a:p>
            <a:pPr marL="800100" lvl="1">
              <a:buFont typeface="Arial" panose="020B0604020202020204" pitchFamily="34" charset="0"/>
              <a:buChar char="•"/>
            </a:pPr>
            <a:r>
              <a:rPr lang="en-US" sz="1200" b="0" dirty="0">
                <a:solidFill>
                  <a:schemeClr val="tx1"/>
                </a:solidFill>
              </a:rPr>
              <a:t>E.g. it is not totally technology, much of the slowness is institutional and standards evolved over some of that time and continues. </a:t>
            </a:r>
          </a:p>
          <a:p>
            <a:pPr marL="400050">
              <a:buFont typeface="Arial" panose="020B0604020202020204" pitchFamily="34" charset="0"/>
              <a:buChar char="•"/>
            </a:pPr>
            <a:r>
              <a:rPr lang="en-US" sz="1200" b="0" dirty="0">
                <a:solidFill>
                  <a:schemeClr val="tx1"/>
                </a:solidFill>
                <a:effectLst/>
              </a:rPr>
              <a:t>Need to review our past comments to DoT, 5GAA, etc. what can we pull from them.</a:t>
            </a:r>
          </a:p>
          <a:p>
            <a:pPr marL="400050">
              <a:buFont typeface="Arial" panose="020B0604020202020204" pitchFamily="34" charset="0"/>
              <a:buChar char="•"/>
            </a:pPr>
            <a:r>
              <a:rPr lang="en-US" sz="1200" b="0" dirty="0">
                <a:solidFill>
                  <a:schemeClr val="tx1"/>
                </a:solidFill>
                <a:effectLst/>
              </a:rPr>
              <a:t>Maybe some or most of our focus is on the 10 MHz where they are asking what to put in there</a:t>
            </a:r>
            <a:r>
              <a:rPr lang="en-US" sz="1200" b="0" dirty="0">
                <a:solidFill>
                  <a:schemeClr val="tx1"/>
                </a:solidFill>
              </a:rPr>
              <a:t>, the only place left for DSRC.</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From the open meeting seems they are heading in the direction the NPRM with focus on C-V2X and Wi-Fi at the bottom.  Not much on DSRC. </a:t>
            </a:r>
          </a:p>
          <a:p>
            <a:pPr marL="400050">
              <a:buFont typeface="Arial" panose="020B0604020202020204" pitchFamily="34" charset="0"/>
              <a:buChar char="•"/>
            </a:pPr>
            <a:r>
              <a:rPr lang="en-US" sz="1200" b="0" dirty="0">
                <a:solidFill>
                  <a:schemeClr val="tx1"/>
                </a:solidFill>
                <a:effectLst/>
              </a:rPr>
              <a:t>They want the band usable sooner. </a:t>
            </a:r>
          </a:p>
          <a:p>
            <a:pPr marL="400050">
              <a:buFont typeface="Arial" panose="020B0604020202020204" pitchFamily="34" charset="0"/>
              <a:buChar char="•"/>
            </a:pPr>
            <a:r>
              <a:rPr lang="en-US" sz="1200" b="0" dirty="0">
                <a:solidFill>
                  <a:schemeClr val="tx1"/>
                </a:solidFill>
              </a:rPr>
              <a:t>There are OOBE issues and can we use that in our comments, which comes back to the band usable.  </a:t>
            </a:r>
          </a:p>
          <a:p>
            <a:pPr marL="400050">
              <a:buFont typeface="Arial" panose="020B0604020202020204" pitchFamily="34" charset="0"/>
              <a:buChar char="•"/>
            </a:pPr>
            <a:r>
              <a:rPr lang="en-US" sz="1200" b="0" dirty="0">
                <a:solidFill>
                  <a:schemeClr val="tx1"/>
                </a:solidFill>
              </a:rPr>
              <a:t>What about a Guard Band and safety of life? </a:t>
            </a:r>
          </a:p>
          <a:p>
            <a:pPr marL="400050">
              <a:buFont typeface="Arial" panose="020B0604020202020204" pitchFamily="34" charset="0"/>
              <a:buChar char="•"/>
            </a:pPr>
            <a:r>
              <a:rPr lang="en-US" sz="1200" b="0" dirty="0">
                <a:solidFill>
                  <a:schemeClr val="tx1"/>
                </a:solidFill>
              </a:rPr>
              <a:t>.11 groups and then .11bd group may have some difference of opinions what to do the way the NPRM is done. </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Paragraph 54 and 55 are key.</a:t>
            </a:r>
            <a:endParaRPr lang="en-US" sz="1200" dirty="0">
              <a:solidFill>
                <a:schemeClr val="tx1"/>
              </a:solidFill>
            </a:endParaRPr>
          </a:p>
          <a:p>
            <a:pPr marL="800100" lvl="1">
              <a:buFont typeface="Arial" panose="020B0604020202020204" pitchFamily="34" charset="0"/>
              <a:buChar char="•"/>
            </a:pPr>
            <a:endParaRPr lang="en-US" sz="1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30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91298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955" y="873126"/>
            <a:ext cx="8296126" cy="4113213"/>
          </a:xfrm>
        </p:spPr>
        <p:txBody>
          <a:bodyPr/>
          <a:lstStyle/>
          <a:p>
            <a:pPr lvl="0">
              <a:spcBef>
                <a:spcPts val="0"/>
              </a:spcBef>
              <a:spcAft>
                <a:spcPts val="0"/>
              </a:spcAft>
              <a:buFont typeface="+mj-lt"/>
              <a:buAutoNum type="arabicPeriod"/>
            </a:pPr>
            <a:r>
              <a:rPr lang="en-GB" sz="1000" b="0" dirty="0">
                <a:latin typeface="Consolas" panose="020B0609020204030204" pitchFamily="49" charset="0"/>
              </a:rPr>
              <a:t>Introduction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Current deployments are using the entire band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On Interoperability and Coexistence.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GB" sz="1000" b="0" dirty="0">
                <a:latin typeface="Consolas" panose="020B0609020204030204" pitchFamily="49" charset="0"/>
              </a:rPr>
              <a:t>Definitions: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the proposal to “create sub-bands within the 5.9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full band</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ITS frequency band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On the spectrum needs for achieving the full benefit of traffic safety technologies:</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International frequency bands harmonization for ITS applications</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applications that are particularly suited for the 5.9 GHz band as compared to other spectrum bands, and how various bands can be used efficiently and effectively to provide these applications.” [A], paragraph 19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 on the available technical studies on C-V2X that should inform our consideration of C-V2X,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5G connectivity benefits should not be coupled to C-V2X:</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Vehicle-to-Pedestrian Communications (V2P)</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“We propose to modify existing DSRC licenses to allow operation in only the 5.895-5.925GHz sub-band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Channel Needs</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OOB performance/requirements:</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8.	Comment on “… on the extent to which our proposal would make ITS based technologies either more or less effective.”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Need for common V2X safety format/broadcast type:</a:t>
            </a:r>
            <a:endParaRPr lang="en-US" sz="1000" b="1" u="sng" dirty="0">
              <a:latin typeface="Consolas" panose="020B0609020204030204" pitchFamily="49" charset="0"/>
              <a:cs typeface="Times New Roman" panose="02020603050405020304" pitchFamily="18" charset="0"/>
            </a:endParaRPr>
          </a:p>
          <a:p>
            <a:pPr lvl="2">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DOT position on interoperability and robust safety/public safety</a:t>
            </a:r>
            <a:endParaRPr lang="en-US" sz="1000" b="1"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Need for compatibility/backwards compatibility:</a:t>
            </a:r>
            <a:r>
              <a:rPr lang="en-US" sz="1000" dirty="0">
                <a:latin typeface="Consolas" panose="020B0609020204030204" pitchFamily="49" charset="0"/>
                <a:ea typeface="Malgun Gothic" panose="020B0503020000020004" pitchFamily="34" charset="-127"/>
                <a:cs typeface="Calibri" panose="020F0502020204030204" pitchFamily="34" charset="0"/>
              </a:rPr>
              <a:t> </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9.	Comments on “… how to evaluate the benefits and costs of our proposal given the evolving nature of transportation and vehicular safety-related technologies, both within and outside of the 5.9 GHz band.”,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3GPP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Implications of different evolution models: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communication technology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10.	Comment on IEEE 802.11 standards referencing }need to find an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Incorporation by reference to IEEE 802.11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11.	Comments on </a:t>
            </a:r>
            <a:r>
              <a:rPr lang="en-GB" sz="1000" b="0" dirty="0">
                <a:latin typeface="Consolas" panose="020B0609020204030204" pitchFamily="49" charset="0"/>
              </a:rPr>
              <a:t>on the state of DSRC-based deployment and the extent to which existing licensees currently operate on some or all of the existing.” [A] Paragraph 18</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Choosing LTE-V2X as a V2X technology does not address the slow market adoption of V2X:</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latin typeface="Consolas" panose="020B0609020204030204" pitchFamily="49" charset="0"/>
                <a:ea typeface="Malgun Gothic" panose="020B0503020000020004" pitchFamily="34" charset="-127"/>
                <a:cs typeface="Calibri" panose="020F0502020204030204" pitchFamily="34" charset="0"/>
              </a:rPr>
              <a:t>Conclusion:</a:t>
            </a:r>
            <a:endParaRPr lang="en-US" sz="1000" dirty="0">
              <a:latin typeface="Consolas" panose="020B0609020204030204" pitchFamily="49" charset="0"/>
              <a:ea typeface="Malgun Gothic" panose="020B0503020000020004" pitchFamily="34" charset="-127"/>
            </a:endParaRPr>
          </a:p>
          <a:p>
            <a:pPr>
              <a:spcBef>
                <a:spcPts val="0"/>
              </a:spcBef>
              <a:buFont typeface="Arial" panose="020B0604020202020204" pitchFamily="34" charset="0"/>
              <a:buChar char="•"/>
            </a:pPr>
            <a:endParaRPr lang="en-US" sz="900" dirty="0">
              <a:latin typeface="Consolas" panose="020B0609020204030204" pitchFamily="49" charset="0"/>
            </a:endParaRPr>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30 Jan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All the sections in 5.9GHz NPRM draft r11</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30 Jan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38</a:t>
            </a:fld>
            <a:endParaRPr lang="en-US" altLang="en-US" sz="1200" b="0" dirty="0"/>
          </a:p>
        </p:txBody>
      </p:sp>
      <p:sp>
        <p:nvSpPr>
          <p:cNvPr id="2" name="Date Placeholder 1"/>
          <p:cNvSpPr>
            <a:spLocks noGrp="1"/>
          </p:cNvSpPr>
          <p:nvPr>
            <p:ph type="dt" idx="15"/>
          </p:nvPr>
        </p:nvSpPr>
        <p:spPr/>
        <p:txBody>
          <a:bodyPr/>
          <a:lstStyle/>
          <a:p>
            <a:r>
              <a:rPr lang="en-US"/>
              <a:t>30 Jan 2020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30 Jan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Jan 2020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Jan 2020</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Jan 2020</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Jan 2020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Jan 2020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30 Jan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Peter E.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APAC Overview</a:t>
            </a:r>
          </a:p>
          <a:p>
            <a:pPr lvl="1">
              <a:spcBef>
                <a:spcPts val="0"/>
              </a:spcBef>
              <a:buFont typeface="Arial" panose="020B0604020202020204" pitchFamily="34" charset="0"/>
              <a:buChar char="•"/>
            </a:pPr>
            <a:r>
              <a:rPr lang="en-US" altLang="en-US" sz="1400" dirty="0">
                <a:solidFill>
                  <a:schemeClr val="tx1"/>
                </a:solidFill>
              </a:rPr>
              <a:t>FCC 5.9 GHz FCC’s NPRM</a:t>
            </a:r>
          </a:p>
          <a:p>
            <a:pPr lvl="1">
              <a:spcBef>
                <a:spcPts val="0"/>
              </a:spcBef>
              <a:buFont typeface="Arial" panose="020B0604020202020204" pitchFamily="34" charset="0"/>
              <a:buChar char="•"/>
            </a:pPr>
            <a:r>
              <a:rPr lang="en-US" altLang="en-US" sz="1400" dirty="0">
                <a:solidFill>
                  <a:schemeClr val="tx1"/>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5.9 GHz NPRM contributions</a:t>
            </a:r>
          </a:p>
          <a:p>
            <a:pPr lvl="1">
              <a:buFont typeface="Arial" panose="020B0604020202020204" pitchFamily="34" charset="0"/>
              <a:buChar char="•"/>
            </a:pPr>
            <a:r>
              <a:rPr lang="en-US" altLang="en-US" sz="1400" dirty="0">
                <a:solidFill>
                  <a:schemeClr val="tx1"/>
                </a:solidFill>
              </a:rPr>
              <a:t>Anything new today	</a:t>
            </a:r>
          </a:p>
          <a:p>
            <a:pPr lvl="1">
              <a:buFont typeface="Arial" panose="020B0604020202020204" pitchFamily="34" charset="0"/>
              <a:buChar char="•"/>
            </a:pPr>
            <a:r>
              <a:rPr lang="en-US" altLang="en-US" sz="1200" dirty="0">
                <a:solidFill>
                  <a:schemeClr val="tx1"/>
                </a:solidFill>
              </a:rPr>
              <a:t>Later: WRC-xx Agenda Items, interest to IEEE 802</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674401" y="929820"/>
            <a:ext cx="4329820"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dirty="0">
                <a:solidFill>
                  <a:schemeClr val="tx1"/>
                </a:solidFill>
              </a:rPr>
              <a:t>APAC Overview</a:t>
            </a:r>
          </a:p>
          <a:p>
            <a:pPr lvl="1">
              <a:spcBef>
                <a:spcPts val="0"/>
              </a:spcBef>
              <a:buFont typeface="Arial" panose="020B0604020202020204" pitchFamily="34" charset="0"/>
              <a:buChar char="•"/>
            </a:pPr>
            <a:r>
              <a:rPr lang="en-US" altLang="en-US" sz="1400" dirty="0">
                <a:solidFill>
                  <a:schemeClr val="tx1"/>
                </a:solidFill>
              </a:rPr>
              <a:t>What has happened in APAC the last 2 months.</a:t>
            </a:r>
            <a:endParaRPr lang="en-US" altLang="en-US" sz="1400" b="0" dirty="0">
              <a:solidFill>
                <a:schemeClr val="tx1"/>
              </a:solidFill>
            </a:endParaRPr>
          </a:p>
          <a:p>
            <a:pPr>
              <a:spcBef>
                <a:spcPts val="0"/>
              </a:spcBef>
              <a:buFont typeface="Arial" panose="020B0604020202020204" pitchFamily="34" charset="0"/>
              <a:buChar char="•"/>
            </a:pPr>
            <a:endParaRPr lang="en-US" altLang="en-US" sz="1400" b="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FCC 5.9 GHz FCC’s draft NPRM</a:t>
            </a:r>
          </a:p>
          <a:p>
            <a:pPr lvl="1">
              <a:spcBef>
                <a:spcPts val="0"/>
              </a:spcBef>
              <a:buFont typeface="Arial" panose="020B0604020202020204" pitchFamily="34" charset="0"/>
              <a:buChar char="•"/>
            </a:pPr>
            <a:r>
              <a:rPr lang="en-US" altLang="en-US" sz="1400" kern="0" dirty="0"/>
              <a:t>Keep going on comments, etc. </a:t>
            </a:r>
          </a:p>
          <a:p>
            <a:pPr marL="342900" lvl="1" indent="-342900">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sz="1400" dirty="0"/>
              <a:t>Ofcom consultation on  Improving spectrum access for Wi-Fi</a:t>
            </a:r>
          </a:p>
          <a:p>
            <a:pPr lvl="1">
              <a:spcBef>
                <a:spcPts val="0"/>
              </a:spcBef>
              <a:buFont typeface="Arial" panose="020B0604020202020204" pitchFamily="34" charset="0"/>
              <a:buChar char="•"/>
            </a:pPr>
            <a:r>
              <a:rPr lang="en-US" sz="1400" dirty="0"/>
              <a:t>Ofcom consultation </a:t>
            </a:r>
            <a:r>
              <a:rPr lang="en-GB" sz="1400" dirty="0"/>
              <a:t>Supporting innovation in the 100-200 GHz range</a:t>
            </a:r>
          </a:p>
          <a:p>
            <a:pPr lvl="1">
              <a:spcBef>
                <a:spcPts val="0"/>
              </a:spcBef>
              <a:buFont typeface="Arial" panose="020B0604020202020204" pitchFamily="34" charset="0"/>
              <a:buChar char="•"/>
            </a:pPr>
            <a:r>
              <a:rPr lang="en-GB" sz="1400" dirty="0"/>
              <a:t>ACMA consultation on EME measurements above 6 GHz.</a:t>
            </a:r>
            <a:endParaRPr lang="en-US" sz="1400" dirty="0"/>
          </a:p>
          <a:p>
            <a:pPr lvl="1">
              <a:spcBef>
                <a:spcPts val="0"/>
              </a:spcBef>
              <a:buFont typeface="Arial" panose="020B0604020202020204" pitchFamily="34" charset="0"/>
              <a:buChar char="•"/>
            </a:pPr>
            <a:r>
              <a:rPr lang="en-US" altLang="en-US" sz="1400" kern="0" dirty="0"/>
              <a:t>Japan consultation on signatures and certifications. </a:t>
            </a:r>
          </a:p>
          <a:p>
            <a:pPr lvl="1">
              <a:spcBef>
                <a:spcPts val="0"/>
              </a:spcBef>
              <a:buFont typeface="Arial" panose="020B0604020202020204" pitchFamily="34" charset="0"/>
              <a:buChar char="•"/>
            </a:pPr>
            <a:r>
              <a:rPr lang="en-US" sz="1400" dirty="0"/>
              <a:t>FCC Establishing the Rural Digital Opportunity Fund</a:t>
            </a:r>
            <a:br>
              <a:rPr lang="en-US" sz="1100" dirty="0"/>
            </a:br>
            <a:endParaRPr lang="en-US" altLang="en-US" sz="1400" kern="0" dirty="0"/>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800" b="1" dirty="0"/>
              <a:t>	</a:t>
            </a:r>
            <a:r>
              <a:rPr lang="en-US" altLang="en-US" sz="1800" b="1" dirty="0">
                <a:solidFill>
                  <a:schemeClr val="tx1"/>
                </a:solidFill>
              </a:rPr>
              <a:t>	</a:t>
            </a:r>
            <a:r>
              <a:rPr lang="en-US" altLang="en-US" sz="1800" b="0" dirty="0">
                <a:solidFill>
                  <a:schemeClr val="tx1"/>
                </a:solidFill>
              </a:rPr>
              <a:t>Moved by: 	Stuart</a:t>
            </a:r>
          </a:p>
          <a:p>
            <a:pPr>
              <a:spcBef>
                <a:spcPts val="400"/>
              </a:spcBef>
            </a:pPr>
            <a:r>
              <a:rPr lang="en-US" altLang="en-US" sz="1800" b="0" dirty="0">
                <a:solidFill>
                  <a:schemeClr val="tx1"/>
                </a:solidFill>
              </a:rPr>
              <a:t>		Seconded by:  Hassan Y</a:t>
            </a:r>
          </a:p>
          <a:p>
            <a:pPr lvl="1">
              <a:spcBef>
                <a:spcPts val="400"/>
              </a:spcBef>
            </a:pPr>
            <a:r>
              <a:rPr lang="en-US" altLang="en-US" sz="1800" dirty="0">
                <a:solidFill>
                  <a:schemeClr val="tx1"/>
                </a:solidFill>
              </a:rPr>
              <a:t>Discussion?  	None</a:t>
            </a:r>
          </a:p>
          <a:p>
            <a:pPr lvl="1">
              <a:spcBef>
                <a:spcPts val="40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600" b="0" dirty="0"/>
              <a:t>To approve the minutes from the IEEE 802.18 Teleconference 23 Jan 2020 in document </a:t>
            </a:r>
            <a:r>
              <a:rPr lang="en-US" altLang="en-US" sz="1600" b="0" dirty="0">
                <a:hlinkClick r:id="rId2"/>
              </a:rPr>
              <a:t>https://mentor.ieee.org/802.18/dcn/20/18-20-0008-00-0000-minutes-23jan20-rrtag-teleconference.docx</a:t>
            </a:r>
            <a:r>
              <a:rPr lang="en-US" altLang="en-US" sz="1600" b="0" dirty="0"/>
              <a:t> </a:t>
            </a:r>
            <a:r>
              <a:rPr lang="en-US" sz="1600" b="0" dirty="0"/>
              <a:t>24-Jan-2020 09:38:17 ET</a:t>
            </a:r>
            <a:r>
              <a:rPr lang="en-US" altLang="en-US" sz="1600" b="0" dirty="0">
                <a:solidFill>
                  <a:schemeClr val="tx1"/>
                </a:solidFill>
              </a:rPr>
              <a:t>	</a:t>
            </a:r>
          </a:p>
          <a:p>
            <a:pPr marL="0" indent="0">
              <a:spcBef>
                <a:spcPts val="400"/>
              </a:spcBef>
            </a:pPr>
            <a:r>
              <a:rPr lang="en-US" altLang="en-US" sz="1800" b="0" dirty="0">
                <a:solidFill>
                  <a:schemeClr val="tx1"/>
                </a:solidFill>
              </a:rPr>
              <a:t>	Moved by:  	Stuart</a:t>
            </a:r>
          </a:p>
          <a:p>
            <a:pPr marL="0" indent="0">
              <a:spcBef>
                <a:spcPts val="400"/>
              </a:spcBef>
            </a:pPr>
            <a:r>
              <a:rPr lang="en-US" altLang="en-US" sz="1800" b="0" dirty="0">
                <a:solidFill>
                  <a:schemeClr val="tx1"/>
                </a:solidFill>
              </a:rPr>
              <a:t>	Seconded by:	Stephen P</a:t>
            </a:r>
          </a:p>
          <a:p>
            <a:pPr marL="0" indent="0">
              <a:spcBef>
                <a:spcPts val="400"/>
              </a:spcBef>
            </a:pPr>
            <a:r>
              <a:rPr lang="en-US" altLang="en-US" sz="1800" b="0" dirty="0">
                <a:solidFill>
                  <a:schemeClr val="tx1"/>
                </a:solidFill>
              </a:rPr>
              <a:t>	Discussion?  	None</a:t>
            </a:r>
          </a:p>
          <a:p>
            <a:pPr lvl="1">
              <a:spcBef>
                <a:spcPts val="400"/>
              </a:spcBef>
            </a:pPr>
            <a:r>
              <a:rPr lang="en-US" altLang="en-US" sz="1800" dirty="0">
                <a:solidFill>
                  <a:schemeClr val="tx1"/>
                </a:solidFill>
              </a:rPr>
              <a:t>Vote:  Approved by unanimous consent</a:t>
            </a:r>
          </a:p>
          <a:p>
            <a:pPr lvl="1">
              <a:spcBef>
                <a:spcPts val="400"/>
              </a:spcBef>
            </a:pPr>
            <a:endParaRPr lang="en-US" altLang="en-US" sz="1600" b="1" dirty="0">
              <a:solidFill>
                <a:schemeClr val="tx1"/>
              </a:solidFill>
            </a:endParaRPr>
          </a:p>
          <a:p>
            <a:pPr>
              <a:spcBef>
                <a:spcPts val="400"/>
              </a:spcBef>
              <a:buFont typeface="Arial" panose="020B0604020202020204" pitchFamily="34" charset="0"/>
              <a:buChar char="•"/>
            </a:pPr>
            <a:endParaRPr lang="en-US" altLang="en-US" sz="1800" dirty="0">
              <a:solidFill>
                <a:schemeClr val="tx1"/>
              </a:solidFill>
            </a:endParaRPr>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a:t>
            </a:r>
            <a:r>
              <a:rPr lang="en-US" altLang="en-US" sz="1800" dirty="0">
                <a:solidFill>
                  <a:schemeClr val="tx1"/>
                </a:solidFill>
              </a:rPr>
              <a:t> </a:t>
            </a:r>
            <a:r>
              <a:rPr lang="en-US" altLang="en-US" sz="1100" dirty="0">
                <a:solidFill>
                  <a:schemeClr val="tx1"/>
                </a:solidFill>
              </a:rPr>
              <a:t>nothing heard</a:t>
            </a:r>
            <a:endParaRPr lang="en-US" altLang="en-US" sz="1800" dirty="0">
              <a:solidFill>
                <a:schemeClr val="tx1"/>
              </a:solidFill>
            </a:endParaRPr>
          </a:p>
          <a:p>
            <a:pPr lvl="1">
              <a:spcBef>
                <a:spcPts val="400"/>
              </a:spcBef>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30 Jan 2020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799"/>
            <a:ext cx="83058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0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meetings #105, </a:t>
            </a:r>
            <a:r>
              <a:rPr lang="en-US" sz="1800" dirty="0"/>
              <a:t>  23–27Mar20, Sophia-Antipolis</a:t>
            </a:r>
            <a:r>
              <a:rPr lang="en-US" sz="1800" b="0" dirty="0"/>
              <a:t> </a:t>
            </a:r>
          </a:p>
          <a:p>
            <a:pPr lvl="1">
              <a:spcBef>
                <a:spcPts val="0"/>
              </a:spcBef>
              <a:buFont typeface="Arial" panose="020B0604020202020204" pitchFamily="34" charset="0"/>
              <a:buChar char="•"/>
            </a:pPr>
            <a:r>
              <a:rPr lang="en-US" sz="1600" dirty="0">
                <a:solidFill>
                  <a:schemeClr val="tx1"/>
                </a:solidFill>
              </a:rPr>
              <a:t>Meeting this morning on emission mask and </a:t>
            </a:r>
            <a:r>
              <a:rPr lang="en-US" sz="1600" dirty="0" err="1">
                <a:solidFill>
                  <a:schemeClr val="tx1"/>
                </a:solidFill>
              </a:rPr>
              <a:t>rcvr</a:t>
            </a:r>
            <a:r>
              <a:rPr lang="en-US" sz="1600" dirty="0">
                <a:solidFill>
                  <a:schemeClr val="tx1"/>
                </a:solidFill>
              </a:rPr>
              <a:t> characteristics.  (e.g. selectivity) </a:t>
            </a:r>
          </a:p>
          <a:p>
            <a:pPr lvl="1">
              <a:spcBef>
                <a:spcPts val="0"/>
              </a:spcBef>
              <a:buFont typeface="Arial" panose="020B0604020202020204" pitchFamily="34" charset="0"/>
              <a:buChar char="•"/>
            </a:pPr>
            <a:r>
              <a:rPr lang="en-US" sz="1600" dirty="0">
                <a:solidFill>
                  <a:schemeClr val="tx1"/>
                </a:solidFill>
              </a:rPr>
              <a:t>Working on compromise from the last meeting and revised today.  </a:t>
            </a:r>
          </a:p>
          <a:p>
            <a:pPr lvl="2">
              <a:spcBef>
                <a:spcPts val="0"/>
              </a:spcBef>
              <a:buFont typeface="Arial" panose="020B0604020202020204" pitchFamily="34" charset="0"/>
              <a:buChar char="•"/>
            </a:pPr>
            <a:r>
              <a:rPr lang="en-US" sz="1600" dirty="0">
                <a:solidFill>
                  <a:schemeClr val="tx1"/>
                </a:solidFill>
              </a:rPr>
              <a:t>See document 104a-002 and remember it is or will be in .11 portal member area also. </a:t>
            </a:r>
          </a:p>
          <a:p>
            <a:pPr lvl="1">
              <a:spcBef>
                <a:spcPts val="0"/>
              </a:spcBef>
              <a:buFont typeface="Arial" panose="020B0604020202020204" pitchFamily="34" charset="0"/>
              <a:buChar char="•"/>
            </a:pPr>
            <a:r>
              <a:rPr lang="en-US" sz="1600" dirty="0">
                <a:solidFill>
                  <a:schemeClr val="tx1"/>
                </a:solidFill>
              </a:rPr>
              <a:t>11Feb is the next </a:t>
            </a:r>
            <a:r>
              <a:rPr lang="en-US" sz="1600" dirty="0" err="1">
                <a:solidFill>
                  <a:schemeClr val="tx1"/>
                </a:solidFill>
              </a:rPr>
              <a:t>GoTo</a:t>
            </a:r>
            <a:r>
              <a:rPr lang="en-US" sz="1600" dirty="0">
                <a:solidFill>
                  <a:schemeClr val="tx1"/>
                </a:solidFill>
              </a:rPr>
              <a:t> meeting.   </a:t>
            </a:r>
          </a:p>
          <a:p>
            <a:pPr lvl="2">
              <a:spcBef>
                <a:spcPts val="0"/>
              </a:spcBef>
              <a:buFont typeface="Arial" panose="020B0604020202020204" pitchFamily="34" charset="0"/>
              <a:buChar char="•"/>
            </a:pPr>
            <a:r>
              <a:rPr lang="en-US" sz="1600" dirty="0">
                <a:solidFill>
                  <a:schemeClr val="tx1"/>
                </a:solidFill>
              </a:rPr>
              <a:t>LO leakage and 160 MHz channel   (.11ax &amp; .11be should follow this)</a:t>
            </a:r>
          </a:p>
          <a:p>
            <a:pPr marL="457200" lvl="1" indent="0">
              <a:spcBef>
                <a:spcPts val="0"/>
              </a:spcBef>
            </a:pPr>
            <a:r>
              <a:rPr lang="en-US" sz="1600" dirty="0">
                <a:solidFill>
                  <a:schemeClr val="tx1"/>
                </a:solidFill>
              </a:rPr>
              <a:t> </a:t>
            </a:r>
          </a:p>
          <a:p>
            <a:pPr lvl="1">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800" dirty="0"/>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6"/>
              </a:rPr>
              <a:t>&lt;TG-11&gt;</a:t>
            </a:r>
            <a:r>
              <a:rPr lang="en-US" altLang="en-US" sz="1600" b="0" dirty="0"/>
              <a:t>  </a:t>
            </a:r>
            <a:r>
              <a:rPr lang="en-US" sz="1600" dirty="0">
                <a:solidFill>
                  <a:schemeClr val="tx1"/>
                </a:solidFill>
              </a:rPr>
              <a:t>next meeting # ____;  on-line-27Feb20</a:t>
            </a:r>
          </a:p>
          <a:p>
            <a:pPr lvl="1">
              <a:spcBef>
                <a:spcPts val="0"/>
              </a:spcBef>
              <a:buFont typeface="Arial" panose="020B0604020202020204" pitchFamily="34" charset="0"/>
              <a:buChar char="•"/>
            </a:pPr>
            <a:r>
              <a:rPr lang="en-US" sz="1200" dirty="0"/>
              <a:t>Nothing shared.</a:t>
            </a:r>
          </a:p>
          <a:p>
            <a:pPr>
              <a:spcBef>
                <a:spcPts val="0"/>
              </a:spcBef>
              <a:buFont typeface="Arial" panose="020B0604020202020204" pitchFamily="34" charset="0"/>
              <a:buChar char="•"/>
            </a:pPr>
            <a:r>
              <a:rPr lang="en-US" sz="1600" dirty="0">
                <a:solidFill>
                  <a:schemeClr val="tx1"/>
                </a:solidFill>
              </a:rPr>
              <a:t>ETSI – ERM</a:t>
            </a:r>
            <a:r>
              <a:rPr lang="en-US" sz="1600" b="0" dirty="0">
                <a:solidFill>
                  <a:schemeClr val="tx1"/>
                </a:solidFill>
              </a:rPr>
              <a:t> </a:t>
            </a:r>
            <a:r>
              <a:rPr lang="en-US" sz="1600" b="0" dirty="0">
                <a:solidFill>
                  <a:schemeClr val="tx1"/>
                </a:solidFill>
                <a:hlinkClick r:id="rId7"/>
              </a:rPr>
              <a:t>&lt;TG-UWB&gt;</a:t>
            </a:r>
            <a:r>
              <a:rPr lang="en-US" sz="1600" b="0" dirty="0">
                <a:solidFill>
                  <a:schemeClr val="tx1"/>
                </a:solidFill>
              </a:rPr>
              <a:t> </a:t>
            </a:r>
            <a:r>
              <a:rPr lang="en-US" sz="1600" dirty="0">
                <a:solidFill>
                  <a:schemeClr val="tx1"/>
                </a:solidFill>
              </a:rPr>
              <a:t>next meeting #52, 11-13Feb20, Blomberg , DE</a:t>
            </a:r>
          </a:p>
          <a:p>
            <a:pPr lvl="1">
              <a:spcBef>
                <a:spcPts val="0"/>
              </a:spcBef>
              <a:buFont typeface="Arial" panose="020B0604020202020204" pitchFamily="34" charset="0"/>
              <a:buChar char="•"/>
            </a:pPr>
            <a:r>
              <a:rPr lang="en-US" sz="1200" dirty="0"/>
              <a:t>Nothing shared.</a:t>
            </a: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8"/>
              </a:rPr>
              <a:t>&lt;ERM&gt;</a:t>
            </a:r>
            <a:r>
              <a:rPr lang="en-US" sz="1600" b="0" dirty="0"/>
              <a:t> </a:t>
            </a:r>
            <a:r>
              <a:rPr lang="en-US" sz="1600" dirty="0">
                <a:solidFill>
                  <a:schemeClr val="tx1"/>
                </a:solidFill>
              </a:rPr>
              <a:t>next meeting #70,  17-20Mar20, </a:t>
            </a:r>
            <a:r>
              <a:rPr lang="en-US" sz="1600" dirty="0"/>
              <a:t>Sophia Antipolis, FR</a:t>
            </a:r>
            <a:endParaRPr lang="en-US" sz="1600" b="0" dirty="0">
              <a:solidFill>
                <a:schemeClr val="tx1"/>
              </a:solidFill>
            </a:endParaRPr>
          </a:p>
          <a:p>
            <a:pPr lvl="1">
              <a:spcBef>
                <a:spcPts val="0"/>
              </a:spcBef>
              <a:buFont typeface="Arial" panose="020B0604020202020204" pitchFamily="34" charset="0"/>
              <a:buChar char="•"/>
            </a:pPr>
            <a:r>
              <a:rPr lang="en-US" sz="1200" dirty="0"/>
              <a:t>Nothing shared.</a:t>
            </a:r>
          </a:p>
          <a:p>
            <a:pPr>
              <a:spcBef>
                <a:spcPts val="0"/>
              </a:spcBef>
              <a:buFont typeface="Arial" panose="020B0604020202020204" pitchFamily="34" charset="0"/>
              <a:buChar char="•"/>
            </a:pPr>
            <a:r>
              <a:rPr lang="en-US" sz="1600" dirty="0"/>
              <a:t>ETSI - ERM </a:t>
            </a:r>
            <a:r>
              <a:rPr lang="en-US" sz="1600" b="0" dirty="0">
                <a:hlinkClick r:id="rId9"/>
              </a:rPr>
              <a:t>&lt;TG37&gt;</a:t>
            </a:r>
            <a:r>
              <a:rPr lang="en-US" sz="1600" b="0" dirty="0"/>
              <a:t> </a:t>
            </a:r>
            <a:r>
              <a:rPr lang="en-US" sz="1600" dirty="0"/>
              <a:t> next meeting #37, 25-26Mar20, Sophia-Antipolis, FR</a:t>
            </a:r>
          </a:p>
          <a:p>
            <a:pPr lvl="1">
              <a:spcBef>
                <a:spcPts val="0"/>
              </a:spcBef>
              <a:buFont typeface="Arial" panose="020B0604020202020204" pitchFamily="34" charset="0"/>
              <a:buChar char="•"/>
            </a:pPr>
            <a:r>
              <a:rPr lang="en-US" sz="1200" dirty="0"/>
              <a:t>Nothing shared.</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Jan 2020</a:t>
            </a:r>
            <a:endParaRPr lang="en-GB" dirty="0"/>
          </a:p>
        </p:txBody>
      </p:sp>
    </p:spTree>
    <p:extLst>
      <p:ext uri="{BB962C8B-B14F-4D97-AF65-F5344CB8AC3E}">
        <p14:creationId xmlns:p14="http://schemas.microsoft.com/office/powerpoint/2010/main" val="7779606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42298</TotalTime>
  <Words>9259</Words>
  <Application>Microsoft Office PowerPoint</Application>
  <PresentationFormat>On-screen Show (4:3)</PresentationFormat>
  <Paragraphs>866</Paragraphs>
  <Slides>41</Slides>
  <Notes>28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41</vt:i4>
      </vt:variant>
    </vt:vector>
  </HeadingPairs>
  <TitlesOfParts>
    <vt:vector size="51" baseType="lpstr">
      <vt:lpstr>Arial</vt:lpstr>
      <vt:lpstr>Calibri</vt:lpstr>
      <vt:lpstr>Consolas</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EU items to share -1</vt:lpstr>
      <vt:lpstr>EU items to share -2 </vt:lpstr>
      <vt:lpstr>ITU-R items to share</vt:lpstr>
      <vt:lpstr>APAC update – January 2020</vt:lpstr>
      <vt:lpstr>Chairman Pai’s statement on 5.9 GHz &amp; NPRM -background</vt:lpstr>
      <vt:lpstr>5.9 GHz &amp; NPRM plans for comments- </vt:lpstr>
      <vt:lpstr>5.9 GHz &amp; NPRM –history 30jan </vt:lpstr>
      <vt:lpstr>5.9 GHz &amp; NPRM –history 23jan </vt:lpstr>
      <vt:lpstr>5.9 GHz NPRM – Thursday sna</vt:lpstr>
      <vt:lpstr>5.9 GHz NPRM – Thursday sna</vt:lpstr>
      <vt:lpstr>5.9 GHz NPRM – Tuesday sna</vt:lpstr>
      <vt:lpstr>General Discussion Items -1</vt:lpstr>
      <vt:lpstr>General Discussion Items -2</vt:lpstr>
      <vt:lpstr>General Discussion Items -3</vt:lpstr>
      <vt:lpstr>General Discussion Items -4</vt:lpstr>
      <vt:lpstr>Actions Required</vt:lpstr>
      <vt:lpstr>Any Other Business</vt:lpstr>
      <vt:lpstr>Adjourn</vt:lpstr>
      <vt:lpstr>PowerPoint Presentation</vt:lpstr>
      <vt:lpstr>5.9 GHz &amp; NPRM – history 23jan </vt:lpstr>
      <vt:lpstr>5.9 GHz NPRM – history 09jan</vt:lpstr>
      <vt:lpstr>5.9 GHz NPRM – history 09jan</vt:lpstr>
      <vt:lpstr>5.9 GHz NPRM - history of possible areas to comment on</vt:lpstr>
      <vt:lpstr>5.9 GHz NPRM – history of possible areas to comment on</vt:lpstr>
      <vt:lpstr>5.9 GHz NPRM - history of possible areas to comment on</vt:lpstr>
      <vt:lpstr>5.9 GHz NPRM -NHTSA –history of possible areas to comment on</vt:lpstr>
      <vt:lpstr>5.9 GHz NPRM –history of possible areas to comment on</vt:lpstr>
      <vt:lpstr>All the sections in 5.9GHz NPRM draft r11</vt:lpstr>
      <vt:lpstr>Responsibilities of WG Vice Chair</vt:lpstr>
      <vt:lpstr>Responsibilities of WG Secretary</vt:lpstr>
      <vt:lpstr>Responsibilities of Working Group Officers</vt:lpstr>
      <vt:lpstr>ITU-R SM.2352 on THz</vt:lpstr>
      <vt:lpstr>ITU-R THz SM.2352 motion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2257</cp:revision>
  <cp:lastPrinted>1601-01-01T00:00:00Z</cp:lastPrinted>
  <dcterms:created xsi:type="dcterms:W3CDTF">2016-03-03T14:54:45Z</dcterms:created>
  <dcterms:modified xsi:type="dcterms:W3CDTF">2020-01-31T19:03:08Z</dcterms:modified>
</cp:coreProperties>
</file>