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41" r:id="rId3"/>
    <p:sldId id="329" r:id="rId4"/>
    <p:sldId id="604" r:id="rId5"/>
    <p:sldId id="624" r:id="rId6"/>
    <p:sldId id="605" r:id="rId7"/>
    <p:sldId id="516" r:id="rId8"/>
    <p:sldId id="596" r:id="rId9"/>
    <p:sldId id="603" r:id="rId10"/>
    <p:sldId id="606" r:id="rId11"/>
    <p:sldId id="608" r:id="rId12"/>
    <p:sldId id="637" r:id="rId13"/>
    <p:sldId id="626" r:id="rId14"/>
    <p:sldId id="640" r:id="rId15"/>
    <p:sldId id="649" r:id="rId16"/>
    <p:sldId id="639" r:id="rId17"/>
    <p:sldId id="643" r:id="rId18"/>
    <p:sldId id="646" r:id="rId19"/>
    <p:sldId id="641" r:id="rId20"/>
    <p:sldId id="647" r:id="rId21"/>
    <p:sldId id="618" r:id="rId22"/>
    <p:sldId id="648" r:id="rId23"/>
    <p:sldId id="651" r:id="rId24"/>
    <p:sldId id="650" r:id="rId25"/>
    <p:sldId id="498" r:id="rId26"/>
    <p:sldId id="402" r:id="rId27"/>
    <p:sldId id="403" r:id="rId28"/>
    <p:sldId id="638" r:id="rId29"/>
    <p:sldId id="633" r:id="rId30"/>
    <p:sldId id="636" r:id="rId31"/>
    <p:sldId id="634" r:id="rId32"/>
    <p:sldId id="632" r:id="rId33"/>
    <p:sldId id="627" r:id="rId34"/>
    <p:sldId id="630" r:id="rId35"/>
    <p:sldId id="628" r:id="rId36"/>
    <p:sldId id="462" r:id="rId37"/>
    <p:sldId id="652" r:id="rId38"/>
    <p:sldId id="549" r:id="rId39"/>
    <p:sldId id="425" r:id="rId40"/>
    <p:sldId id="592" r:id="rId41"/>
    <p:sldId id="599"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CC66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5908" autoAdjust="0"/>
  </p:normalViewPr>
  <p:slideViewPr>
    <p:cSldViewPr>
      <p:cViewPr varScale="1">
        <p:scale>
          <a:sx n="100" d="100"/>
          <a:sy n="100" d="100"/>
        </p:scale>
        <p:origin x="114" y="9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02916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3334824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en-US"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063174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a:t>
            </a:r>
            <a:r>
              <a:rPr lang="en-US" sz="1200" b="1" u="sng" kern="1200" dirty="0">
                <a:solidFill>
                  <a:srgbClr val="000000"/>
                </a:solidFill>
                <a:effectLst/>
                <a:latin typeface="Times New Roman" pitchFamily="16" charset="0"/>
                <a:ea typeface="+mn-ea"/>
                <a:cs typeface="+mn-cs"/>
              </a:rPr>
              <a:t> 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802.18-20/0009r01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11-00-0000-apac-update-january-2020.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ofcom.org.uk/consultations-and-statements/category-2/supporting-innovation-100-200-ghz"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12-00-0000-ofcom-consultaion-supporting-innovation-in-100-200-ghz.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cma.gov.au/consultations/2020-01/amendment-eme-arrangements-consultation-042020"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soumu.go.jp/menu_news/s-news/01cyber01_02000001_00059.htm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8/dcn/18/18-18-0010-10-0000-sa-use-of-spectrum-draft-position-orig06dec17.docx" TargetMode="External"/><Relationship Id="rId5" Type="http://schemas.openxmlformats.org/officeDocument/2006/relationships/hyperlink" Target="https://mentor.ieee.org/802.18/dcn/18/18-18-0028-02-0000-draft-ieee-european-public-policy-position-statement-on-spectrum-management.docx" TargetMode="External"/><Relationship Id="rId4" Type="http://schemas.openxmlformats.org/officeDocument/2006/relationships/hyperlink" Target="https://www.fcc.gov/document/establishing-204-billion-rural-digital-opportunity-fund"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08-00-0000-minutes-23jan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30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22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M100, 20-22Apr20, ECO Office </a:t>
            </a:r>
            <a:r>
              <a:rPr lang="en-US" sz="1400" dirty="0">
                <a:solidFill>
                  <a:schemeClr val="tx1"/>
                </a:solidFill>
              </a:rPr>
              <a:t>(Web meetings till then)</a:t>
            </a:r>
            <a:endParaRPr lang="en-US" sz="1600" dirty="0">
              <a:solidFill>
                <a:schemeClr val="tx1"/>
              </a:solidFill>
            </a:endParaRPr>
          </a:p>
          <a:p>
            <a:pPr lvl="1">
              <a:buFont typeface="Arial" panose="020B0604020202020204" pitchFamily="34" charset="0"/>
              <a:buChar char="•"/>
            </a:pPr>
            <a:r>
              <a:rPr lang="en-US" sz="1600" dirty="0">
                <a:solidFill>
                  <a:schemeClr val="bg1">
                    <a:lumMod val="75000"/>
                  </a:schemeClr>
                </a:solidFill>
              </a:rPr>
              <a:t> </a:t>
            </a:r>
            <a:r>
              <a:rPr lang="en-US" sz="1600" dirty="0">
                <a:solidFill>
                  <a:schemeClr val="tx1"/>
                </a:solidFill>
              </a:rPr>
              <a:t>Nothing shared.</a:t>
            </a: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Completed short term analysis, went to FM 57. </a:t>
            </a:r>
          </a:p>
          <a:p>
            <a:pPr lvl="1">
              <a:buFont typeface="Arial" panose="020B0604020202020204" pitchFamily="34" charset="0"/>
              <a:buChar char="•"/>
            </a:pPr>
            <a:r>
              <a:rPr lang="en-US" sz="1600" dirty="0">
                <a:solidFill>
                  <a:schemeClr val="tx1"/>
                </a:solidFill>
              </a:rPr>
              <a:t>A replacement for the RLAN (3 company)  input for Report B is in process</a:t>
            </a:r>
          </a:p>
          <a:p>
            <a:pPr lvl="1">
              <a:buFont typeface="Arial" panose="020B0604020202020204" pitchFamily="34" charset="0"/>
              <a:buChar char="•"/>
            </a:pPr>
            <a:r>
              <a:rPr lang="en-US" sz="1600" dirty="0">
                <a:solidFill>
                  <a:schemeClr val="tx1"/>
                </a:solidFill>
              </a:rPr>
              <a:t>Point is, Ofcom has newer info (availability of target) to be considered.  Ofcom info will replace temporary document 6. </a:t>
            </a:r>
          </a:p>
          <a:p>
            <a:pPr lvl="1">
              <a:buFont typeface="Arial" panose="020B0604020202020204" pitchFamily="34" charset="0"/>
              <a:buChar char="•"/>
            </a:pPr>
            <a:r>
              <a:rPr lang="en-US" sz="1600" dirty="0">
                <a:solidFill>
                  <a:schemeClr val="tx1"/>
                </a:solidFill>
              </a:rPr>
              <a:t> Second report will become an EC report and will go to public consultation.  </a:t>
            </a: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From last week’s meeting,  worked on report 302 that was in public consultation, and being used on Report B.  </a:t>
            </a:r>
          </a:p>
          <a:p>
            <a:pPr lvl="1">
              <a:buFont typeface="Arial" panose="020B0604020202020204" pitchFamily="34" charset="0"/>
              <a:buChar char="•"/>
            </a:pPr>
            <a:r>
              <a:rPr lang="en-US" sz="1600" dirty="0">
                <a:solidFill>
                  <a:schemeClr val="tx1"/>
                </a:solidFill>
              </a:rPr>
              <a:t>E.g. want to use power levels in [] and analysis into the public consultation. </a:t>
            </a:r>
          </a:p>
          <a:p>
            <a:pPr lvl="1">
              <a:buFont typeface="Arial" panose="020B0604020202020204" pitchFamily="34" charset="0"/>
              <a:buChar char="•"/>
            </a:pPr>
            <a:r>
              <a:rPr lang="en-US" sz="1600" dirty="0">
                <a:solidFill>
                  <a:schemeClr val="tx1"/>
                </a:solidFill>
              </a:rPr>
              <a:t>PSD radiated limits also involved.  There are regulators discussing some of this and is positive for RLANs. </a:t>
            </a:r>
          </a:p>
          <a:p>
            <a:pPr lvl="1">
              <a:buFont typeface="Arial" panose="020B0604020202020204" pitchFamily="34" charset="0"/>
              <a:buChar char="•"/>
            </a:pPr>
            <a:r>
              <a:rPr lang="en-US" sz="1600" dirty="0">
                <a:solidFill>
                  <a:schemeClr val="tx1"/>
                </a:solidFill>
              </a:rPr>
              <a:t>Train control analysis used wrong prop. models.  Off by up to 19dB this is huge. </a:t>
            </a:r>
          </a:p>
          <a:p>
            <a:pPr lvl="1">
              <a:buFont typeface="Arial" panose="020B0604020202020204" pitchFamily="34" charset="0"/>
              <a:buChar char="•"/>
            </a:pPr>
            <a:r>
              <a:rPr lang="en-US" sz="1600" dirty="0">
                <a:solidFill>
                  <a:schemeClr val="tx1"/>
                </a:solidFill>
              </a:rPr>
              <a:t>So contentious issues going up to WGFM for their February meeting. </a:t>
            </a:r>
          </a:p>
          <a:p>
            <a:pPr lvl="1">
              <a:buFont typeface="Arial" panose="020B0604020202020204" pitchFamily="34" charset="0"/>
              <a:buChar char="•"/>
            </a:pPr>
            <a:r>
              <a:rPr lang="en-US" sz="1600" dirty="0">
                <a:solidFill>
                  <a:schemeClr val="tx1"/>
                </a:solidFill>
              </a:rPr>
              <a:t>Germany failed to provide EC decision text to FM57,  so now timelines moving to right and considering EC meetings, will be about 4 months.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solidFill>
                  <a:schemeClr val="bg1">
                    <a:lumMod val="95000"/>
                  </a:schemeClr>
                </a:solidFill>
              </a:rPr>
              <a:t> </a:t>
            </a:r>
            <a:r>
              <a:rPr lang="en-US" sz="1800" dirty="0"/>
              <a:t>ITU-R M.1450/M.1801 .11 ad hoc</a:t>
            </a:r>
          </a:p>
          <a:p>
            <a:pPr lvl="1">
              <a:buFont typeface="Arial" panose="020B0604020202020204" pitchFamily="34" charset="0"/>
              <a:buChar char="•"/>
            </a:pPr>
            <a:r>
              <a:rPr lang="en-US" sz="1600" dirty="0">
                <a:solidFill>
                  <a:schemeClr val="tx1"/>
                </a:solidFill>
              </a:rPr>
              <a:t>First teleconference was on 28 Jan  and reviewed draft outline, light attendance. </a:t>
            </a:r>
          </a:p>
          <a:p>
            <a:pPr lvl="1">
              <a:buFont typeface="Arial" panose="020B0604020202020204" pitchFamily="34" charset="0"/>
              <a:buChar char="•"/>
            </a:pPr>
            <a:r>
              <a:rPr lang="en-US" sz="1600" dirty="0">
                <a:solidFill>
                  <a:schemeClr val="tx1"/>
                </a:solidFill>
              </a:rPr>
              <a:t>Next call is on 11 Feb and will work on draft comments.  </a:t>
            </a:r>
            <a:r>
              <a:rPr lang="en-US" sz="1600" b="0" dirty="0">
                <a:solidFill>
                  <a:schemeClr val="tx1"/>
                </a:solidFill>
              </a:rPr>
              <a:t> </a:t>
            </a:r>
          </a:p>
          <a:p>
            <a:pPr>
              <a:buFont typeface="Arial" panose="020B0604020202020204" pitchFamily="34" charset="0"/>
              <a:buChar char="•"/>
            </a:pPr>
            <a:endParaRPr lang="en-US" sz="1800" b="0" dirty="0"/>
          </a:p>
          <a:p>
            <a:pPr marL="0" indent="0"/>
            <a:r>
              <a:rPr lang="en-US" sz="160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Update needed on  ITU-R M.1450 (Characteristics of broadband RLANs) (and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latin typeface="Times New Roman" charset="0"/>
              </a:rPr>
              <a:t>APAC update – January 2020</a:t>
            </a:r>
            <a:endParaRPr lang="en-US" sz="1200" dirty="0">
              <a:solidFill>
                <a:schemeClr val="tx1"/>
              </a:solidFill>
            </a:endParaRPr>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GB" sz="1800" dirty="0">
                <a:ea typeface="BatangChe" panose="02030609000101010101" pitchFamily="49" charset="-127"/>
              </a:rPr>
              <a:t>This slide deck provides a high-level overview of the activities in APAC (related to Wi-Fi and WPAN) between November 2019 and January 2020</a:t>
            </a:r>
            <a:r>
              <a:rPr lang="en-GB" sz="1800" dirty="0">
                <a:latin typeface="Times New Roman" panose="02020603050405020304" pitchFamily="18" charset="0"/>
                <a:ea typeface="BatangChe" panose="02030609000101010101" pitchFamily="49" charset="-127"/>
              </a:rPr>
              <a:t>.</a:t>
            </a:r>
            <a:endParaRPr lang="en-US" sz="1800" dirty="0"/>
          </a:p>
          <a:p>
            <a:pPr>
              <a:buFont typeface="Arial" panose="020B0604020202020204" pitchFamily="34" charset="0"/>
              <a:buChar char="•"/>
            </a:pPr>
            <a:r>
              <a:rPr lang="en-US" sz="1800" b="0" dirty="0">
                <a:hlinkClick r:id="rId3"/>
              </a:rPr>
              <a:t>https://mentor.ieee.org/802.18/dcn/20/18-20-0011-00-0000-apac-update-january-2020.pptx</a:t>
            </a:r>
            <a:r>
              <a:rPr lang="en-US" sz="1800" b="0" dirty="0"/>
              <a:t> </a:t>
            </a:r>
          </a:p>
          <a:p>
            <a:pPr marL="742950" lvl="2" indent="-342900">
              <a:spcBef>
                <a:spcPts val="600"/>
              </a:spcBef>
              <a:buFont typeface="Arial" panose="020B0604020202020204" pitchFamily="34" charset="0"/>
              <a:buChar char="•"/>
            </a:pPr>
            <a:r>
              <a:rPr lang="en-US" dirty="0">
                <a:ea typeface="BatangChe" panose="02030609000101010101" pitchFamily="49" charset="-127"/>
                <a:cs typeface="+mn-cs"/>
              </a:rPr>
              <a:t>APT (Asia-Pacific </a:t>
            </a:r>
            <a:r>
              <a:rPr lang="en-US" dirty="0" err="1">
                <a:ea typeface="BatangChe" panose="02030609000101010101" pitchFamily="49" charset="-127"/>
                <a:cs typeface="+mn-cs"/>
              </a:rPr>
              <a:t>Telecommunity</a:t>
            </a:r>
            <a:r>
              <a:rPr lang="en-US" dirty="0">
                <a:ea typeface="BatangChe" panose="02030609000101010101" pitchFamily="49" charset="-127"/>
                <a:cs typeface="+mn-cs"/>
              </a:rPr>
              <a:t>)</a:t>
            </a:r>
          </a:p>
          <a:p>
            <a:pPr marL="1200150" lvl="3" indent="-342900">
              <a:spcBef>
                <a:spcPts val="600"/>
              </a:spcBef>
              <a:buFont typeface="Arial" panose="020B0604020202020204" pitchFamily="34" charset="0"/>
              <a:buChar char="•"/>
            </a:pPr>
            <a:r>
              <a:rPr lang="en-US" dirty="0"/>
              <a:t>AWG-26 meets same week as IEEE 802 Atlanta</a:t>
            </a:r>
          </a:p>
          <a:p>
            <a:pPr marL="1200150" lvl="3" indent="-342900">
              <a:spcBef>
                <a:spcPts val="600"/>
              </a:spcBef>
              <a:buFont typeface="Arial" panose="020B0604020202020204" pitchFamily="34" charset="0"/>
              <a:buChar char="•"/>
            </a:pPr>
            <a:r>
              <a:rPr lang="en-US" dirty="0"/>
              <a:t>1</a:t>
            </a:r>
            <a:r>
              <a:rPr lang="en-US" baseline="30000" dirty="0"/>
              <a:t>st</a:t>
            </a:r>
            <a:r>
              <a:rPr lang="en-US" dirty="0"/>
              <a:t> meeting of APT CPG for WRC-23 will be in July. </a:t>
            </a:r>
          </a:p>
          <a:p>
            <a:pPr marL="742950" lvl="2" indent="-342900">
              <a:spcBef>
                <a:spcPts val="600"/>
              </a:spcBef>
              <a:buFont typeface="Arial" panose="020B0604020202020204" pitchFamily="34" charset="0"/>
              <a:buChar char="•"/>
            </a:pPr>
            <a:r>
              <a:rPr lang="en-US" dirty="0">
                <a:ea typeface="BatangChe" panose="02030609000101010101" pitchFamily="49" charset="-127"/>
                <a:cs typeface="+mn-cs"/>
              </a:rPr>
              <a:t>ACMA (Australia)</a:t>
            </a:r>
          </a:p>
          <a:p>
            <a:pPr marL="742950" lvl="2" indent="-342900">
              <a:spcBef>
                <a:spcPts val="600"/>
              </a:spcBef>
              <a:buFont typeface="Arial" panose="020B0604020202020204" pitchFamily="34" charset="0"/>
              <a:buChar char="•"/>
            </a:pPr>
            <a:r>
              <a:rPr lang="en-US" dirty="0">
                <a:ea typeface="BatangChe" panose="02030609000101010101" pitchFamily="49" charset="-127"/>
                <a:cs typeface="+mn-cs"/>
              </a:rPr>
              <a:t>MSIT (Korea) </a:t>
            </a:r>
          </a:p>
          <a:p>
            <a:pPr marL="1200150" lvl="3" indent="-342900">
              <a:spcBef>
                <a:spcPts val="600"/>
              </a:spcBef>
              <a:buFont typeface="Arial" panose="020B0604020202020204" pitchFamily="34" charset="0"/>
              <a:buChar char="•"/>
            </a:pPr>
            <a:r>
              <a:rPr lang="en-US" dirty="0"/>
              <a:t>Updated technical conditions in the 57-66 GHz band</a:t>
            </a:r>
            <a:r>
              <a:rPr lang="en-US" dirty="0">
                <a:ea typeface="BatangChe" panose="02030609000101010101" pitchFamily="49" charset="-127"/>
                <a:cs typeface="+mn-cs"/>
              </a:rPr>
              <a:t>. </a:t>
            </a:r>
            <a:endParaRPr lang="en-US" dirty="0"/>
          </a:p>
          <a:p>
            <a:pPr>
              <a:buFont typeface="Arial" panose="020B0604020202020204" pitchFamily="34" charset="0"/>
              <a:buChar char="•"/>
            </a:pP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2230297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206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endParaRPr lang="en-US" sz="2400" dirty="0">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0" dirty="0"/>
              <a:t>Trigger has been to move comments to .18, when NPRM is published in the Federal Register, or conditions/statu</a:t>
            </a:r>
            <a:r>
              <a:rPr lang="en-US" sz="1600" dirty="0"/>
              <a:t>s indicates it makes sense to move to .18. </a:t>
            </a:r>
            <a:r>
              <a:rPr lang="en-US" sz="1400" dirty="0"/>
              <a:t>(somewhat dynamic.)</a:t>
            </a:r>
            <a:r>
              <a:rPr lang="en-US" sz="1600" b="0"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29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29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r>
              <a:rPr lang="en-US" sz="1600" b="0" u="sng" dirty="0"/>
              <a:t>We would support and need to keep adj. </a:t>
            </a:r>
            <a:r>
              <a:rPr lang="en-US" sz="1600" b="0" u="sng" dirty="0" err="1"/>
              <a:t>chans</a:t>
            </a:r>
            <a:r>
              <a:rPr lang="en-US" sz="1600" b="0" u="sng" dirty="0"/>
              <a:t> in mind. </a:t>
            </a:r>
            <a:r>
              <a:rPr lang="en-US" sz="1600" b="0" dirty="0"/>
              <a:t> </a:t>
            </a:r>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u="sng" dirty="0"/>
              <a:t>We would support.  What would we say about 200mW?</a:t>
            </a:r>
            <a:r>
              <a:rPr lang="en-US" sz="1600" b="0" dirty="0"/>
              <a:t> </a:t>
            </a:r>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a:buFont typeface="Arial" panose="020B0604020202020204" pitchFamily="34" charset="0"/>
              <a:buChar char="•"/>
            </a:pPr>
            <a:r>
              <a:rPr lang="en-US" sz="1800" dirty="0">
                <a:solidFill>
                  <a:srgbClr val="00B0F0"/>
                </a:solidFill>
              </a:rPr>
              <a:t>Does IEEE 802 want to send in comments? Yes, continue to head that way.</a:t>
            </a: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98889" y="914400"/>
            <a:ext cx="8324341" cy="5430764"/>
          </a:xfrm>
        </p:spPr>
        <p:txBody>
          <a:bodyPr/>
          <a:lstStyle/>
          <a:p>
            <a:pPr>
              <a:spcBef>
                <a:spcPts val="0"/>
              </a:spcBef>
              <a:buFont typeface="Arial" panose="020B0604020202020204" pitchFamily="34" charset="0"/>
              <a:buChar char="•"/>
            </a:pPr>
            <a:r>
              <a:rPr lang="en-US" sz="1800" dirty="0"/>
              <a:t>Ofcom consultation </a:t>
            </a:r>
            <a:r>
              <a:rPr lang="en-GB" sz="1800" dirty="0"/>
              <a:t>Supporting innovation in the 100-200 GHz range</a:t>
            </a:r>
            <a:endParaRPr lang="en-US" sz="1800" dirty="0"/>
          </a:p>
          <a:p>
            <a:pPr lvl="1">
              <a:spcBef>
                <a:spcPts val="0"/>
              </a:spcBef>
              <a:buFont typeface="Arial" panose="020B0604020202020204" pitchFamily="34" charset="0"/>
              <a:buChar char="•"/>
            </a:pPr>
            <a:r>
              <a:rPr lang="en-US" sz="1200" b="0" dirty="0">
                <a:hlinkClick r:id="rId3"/>
              </a:rPr>
              <a:t>https://www.ofcom.org.uk/consultations-and-statements/category-2/supporting-innovation-100-200-ghz</a:t>
            </a:r>
            <a:r>
              <a:rPr lang="en-US" sz="1200" b="0" dirty="0"/>
              <a:t> </a:t>
            </a:r>
            <a:endParaRPr lang="en-US" sz="1200" b="0" dirty="0">
              <a:hlinkClick r:id="rId4"/>
            </a:endParaRPr>
          </a:p>
          <a:p>
            <a:pPr lvl="1">
              <a:spcBef>
                <a:spcPts val="0"/>
              </a:spcBef>
              <a:buFont typeface="Arial" panose="020B0604020202020204" pitchFamily="34" charset="0"/>
              <a:buChar char="•"/>
            </a:pPr>
            <a:r>
              <a:rPr lang="en-US" sz="1200" b="0" dirty="0">
                <a:hlinkClick r:id="rId4"/>
              </a:rPr>
              <a:t>https://mentor.ieee.org/802.18/dcn/20/18-20-0012-00-0000-ofcom-consultaion-supporting-innovation-in-100-200-ghz.pdf</a:t>
            </a:r>
            <a:r>
              <a:rPr lang="en-US" sz="1200" b="0" dirty="0"/>
              <a:t> </a:t>
            </a:r>
          </a:p>
          <a:p>
            <a:pPr lvl="1">
              <a:spcBef>
                <a:spcPts val="0"/>
              </a:spcBef>
              <a:buFont typeface="Arial" panose="020B0604020202020204" pitchFamily="34" charset="0"/>
              <a:buChar char="•"/>
            </a:pPr>
            <a:r>
              <a:rPr lang="en-US" sz="1600" dirty="0"/>
              <a:t>Comments due 20 March 2020.  </a:t>
            </a:r>
            <a:r>
              <a:rPr lang="en-US" sz="1600" b="1" dirty="0"/>
              <a:t>(would need .18 approval 05 March) </a:t>
            </a:r>
          </a:p>
          <a:p>
            <a:pPr>
              <a:buFont typeface="Arial" panose="020B0604020202020204" pitchFamily="34" charset="0"/>
              <a:buChar char="•"/>
            </a:pPr>
            <a:r>
              <a:rPr lang="en-US" sz="1600" dirty="0"/>
              <a:t>Question 1: </a:t>
            </a:r>
            <a:r>
              <a:rPr lang="en-US" sz="1600" b="0" dirty="0"/>
              <a:t>Do you have any comments on our analysis of the current use of spectrum bands in the frequency range 100-200 GHz, or the potential future use of these frequencies? Do you have any comments on current or future use of the specific bands 116-122 GHz, 174.8-182 GHz and 185-190 GHz? </a:t>
            </a:r>
          </a:p>
          <a:p>
            <a:pPr>
              <a:buFont typeface="Arial" panose="020B0604020202020204" pitchFamily="34" charset="0"/>
              <a:buChar char="•"/>
            </a:pPr>
            <a:r>
              <a:rPr lang="en-US" sz="1600" dirty="0"/>
              <a:t>Question 2: </a:t>
            </a:r>
            <a:r>
              <a:rPr lang="en-US" sz="1600" b="0" dirty="0"/>
              <a:t>Are there any further bands above 100 GHz which you think Ofcom should consider making available on a technology and service neutral basis? Which benefits might be </a:t>
            </a:r>
            <a:r>
              <a:rPr lang="en-US" sz="1600" b="0" dirty="0" err="1"/>
              <a:t>realised</a:t>
            </a:r>
            <a:r>
              <a:rPr lang="en-US" sz="1600" b="0" dirty="0"/>
              <a:t> from enabling access to further bands?  </a:t>
            </a:r>
          </a:p>
          <a:p>
            <a:pPr>
              <a:buFont typeface="Arial" panose="020B0604020202020204" pitchFamily="34" charset="0"/>
              <a:buChar char="•"/>
            </a:pPr>
            <a:r>
              <a:rPr lang="en-US" sz="1600" b="0" dirty="0"/>
              <a:t> </a:t>
            </a:r>
            <a:r>
              <a:rPr lang="en-US" sz="1600" dirty="0"/>
              <a:t>Question 3: </a:t>
            </a:r>
            <a:r>
              <a:rPr lang="en-US" sz="1600" b="0" dirty="0"/>
              <a:t>Do you have any comments on the approach we have used to assess the potential effect of our proposals on EESS? [Our full technical analysis is set out at annex 6.] </a:t>
            </a:r>
          </a:p>
          <a:p>
            <a:pPr>
              <a:buFont typeface="Arial" panose="020B0604020202020204" pitchFamily="34" charset="0"/>
              <a:buChar char="•"/>
            </a:pPr>
            <a:r>
              <a:rPr lang="en-US" sz="1600" dirty="0"/>
              <a:t>Question 4: </a:t>
            </a:r>
            <a:r>
              <a:rPr lang="en-US" sz="1600" b="0" dirty="0"/>
              <a:t>Do you have any comments on our proposals to </a:t>
            </a:r>
            <a:r>
              <a:rPr lang="en-US" sz="1600" b="0" dirty="0" err="1"/>
              <a:t>authorise</a:t>
            </a:r>
            <a:r>
              <a:rPr lang="en-US" sz="1600" b="0" dirty="0"/>
              <a:t> devices to operate on a </a:t>
            </a:r>
            <a:r>
              <a:rPr lang="en-US" sz="1600" b="0" dirty="0" err="1"/>
              <a:t>licence</a:t>
            </a:r>
            <a:r>
              <a:rPr lang="en-US" sz="1600" b="0" dirty="0"/>
              <a:t>-exempt basis in the 116-122 GHz, 174.8-182 GHz and 185-190 GHz bands?</a:t>
            </a:r>
          </a:p>
          <a:p>
            <a:pPr>
              <a:buFont typeface="Arial" panose="020B0604020202020204" pitchFamily="34" charset="0"/>
              <a:buChar char="•"/>
            </a:pPr>
            <a:r>
              <a:rPr lang="en-US" sz="1600" b="1" dirty="0"/>
              <a:t>Question 5: </a:t>
            </a:r>
            <a:r>
              <a:rPr lang="en-US" sz="1600" b="0" dirty="0"/>
              <a:t>Do you have any comments on our proposal to create a ‘Spectrum Access: EHF’ </a:t>
            </a:r>
            <a:r>
              <a:rPr lang="en-US" sz="1600" b="0" dirty="0" err="1"/>
              <a:t>licence</a:t>
            </a:r>
            <a:r>
              <a:rPr lang="en-US" sz="1600" b="0" dirty="0"/>
              <a:t> to </a:t>
            </a:r>
            <a:r>
              <a:rPr lang="en-US" sz="1600" b="0" dirty="0" err="1"/>
              <a:t>authorise</a:t>
            </a:r>
            <a:r>
              <a:rPr lang="en-US" sz="1600" b="0" dirty="0"/>
              <a:t> increased power use in the 116-122 GHz, 174.8-182 GHz and 185-190 GHz bands?</a:t>
            </a:r>
          </a:p>
          <a:p>
            <a:pPr>
              <a:buFont typeface="Arial" panose="020B0604020202020204" pitchFamily="34" charset="0"/>
              <a:buChar char="•"/>
            </a:pPr>
            <a:r>
              <a:rPr lang="en-US" sz="1600" dirty="0">
                <a:solidFill>
                  <a:srgbClr val="00B0F0"/>
                </a:solidFill>
              </a:rPr>
              <a:t>Does IEEE 802 want to send in comments? </a:t>
            </a:r>
          </a:p>
          <a:p>
            <a:pPr>
              <a:buFont typeface="Arial" panose="020B0604020202020204" pitchFamily="34" charset="0"/>
              <a:buChar char="•"/>
            </a:pPr>
            <a:r>
              <a:rPr lang="en-US" sz="1600" dirty="0">
                <a:solidFill>
                  <a:srgbClr val="00B0F0"/>
                </a:solidFill>
              </a:rPr>
              <a:t>No one spoke up on the call.  Chair will send to 802.15.3d TG chair to see if any interest.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-3</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2000" b="0" dirty="0"/>
              <a:t>ACMA has recently issued a consultation asking for public opinions in adopting IEC TR 63170 into the ACMA Standard as an EME measurement method for devices operating between 6 GHz and 100 GHz.</a:t>
            </a:r>
          </a:p>
          <a:p>
            <a:pPr lvl="1">
              <a:buFont typeface="Arial" panose="020B0604020202020204" pitchFamily="34" charset="0"/>
              <a:buChar char="•"/>
            </a:pPr>
            <a:r>
              <a:rPr lang="en-US" u="sng" dirty="0">
                <a:hlinkClick r:id="rId3"/>
              </a:rPr>
              <a:t>https://www.acma.gov.au/consultations/2020-01/amendment-eme-arrangements-consultation-042020</a:t>
            </a:r>
            <a:r>
              <a:rPr lang="en-US" sz="1400" dirty="0"/>
              <a:t> </a:t>
            </a:r>
          </a:p>
          <a:p>
            <a:pPr lvl="1">
              <a:buFont typeface="Arial" panose="020B0604020202020204" pitchFamily="34" charset="0"/>
              <a:buChar char="•"/>
            </a:pPr>
            <a:r>
              <a:rPr lang="en-AU" sz="1800" dirty="0"/>
              <a:t>IEC TR 63170:2018 – </a:t>
            </a:r>
            <a:r>
              <a:rPr lang="en-US" sz="1800" dirty="0"/>
              <a:t>Measurement</a:t>
            </a:r>
            <a:r>
              <a:rPr lang="en-AU" sz="1800" dirty="0"/>
              <a:t> procedure for the evaluation of power density related to human exposure to radio frequency fields from wireless communication devices operating between 6 GHz and 100 GHz.</a:t>
            </a:r>
            <a:endParaRPr lang="en-US" sz="1800" dirty="0"/>
          </a:p>
          <a:p>
            <a:pPr>
              <a:buFont typeface="Arial" panose="020B0604020202020204" pitchFamily="34" charset="0"/>
              <a:buChar char="•"/>
            </a:pPr>
            <a:r>
              <a:rPr lang="en-AU" sz="1800" b="0" dirty="0"/>
              <a:t>The closing date for submissions is COB, Thursday 12 March 2020. </a:t>
            </a:r>
            <a:endParaRPr lang="en-US" sz="1800" b="0" dirty="0"/>
          </a:p>
          <a:p>
            <a:pPr algn="r">
              <a:buFont typeface="Arial" panose="020B0604020202020204" pitchFamily="34" charset="0"/>
              <a:buChar char="•"/>
            </a:pPr>
            <a:r>
              <a:rPr lang="en-US" sz="1800" b="0" dirty="0"/>
              <a:t>(would need .18 approval 27 Feb)</a:t>
            </a:r>
          </a:p>
          <a:p>
            <a:pPr>
              <a:buFont typeface="Arial" panose="020B0604020202020204" pitchFamily="34" charset="0"/>
              <a:buChar char="•"/>
            </a:pPr>
            <a:r>
              <a:rPr lang="en-US" sz="1800" dirty="0"/>
              <a:t>No feedback in teleconference, so will pass. </a:t>
            </a:r>
          </a:p>
          <a:p>
            <a:pPr>
              <a:buFont typeface="Arial" panose="020B0604020202020204" pitchFamily="34" charset="0"/>
              <a:buChar char="•"/>
            </a:pPr>
            <a:r>
              <a:rPr lang="en-US" sz="1800" b="0" dirty="0"/>
              <a:t>Another group in IEEE maybe looking at this.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400" dirty="0"/>
          </a:p>
          <a:p>
            <a:pPr marL="0" indent="0">
              <a:spcBef>
                <a:spcPts val="0"/>
              </a:spcBef>
            </a:pPr>
            <a:endParaRPr lang="en-US" sz="14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74663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-4</a:t>
            </a:r>
            <a:endParaRPr lang="en-US" sz="2400" dirty="0"/>
          </a:p>
        </p:txBody>
      </p:sp>
      <p:sp>
        <p:nvSpPr>
          <p:cNvPr id="3" name="Content Placeholder 2"/>
          <p:cNvSpPr>
            <a:spLocks noGrp="1"/>
          </p:cNvSpPr>
          <p:nvPr>
            <p:ph idx="1"/>
          </p:nvPr>
        </p:nvSpPr>
        <p:spPr>
          <a:xfrm>
            <a:off x="698889" y="1044649"/>
            <a:ext cx="8324341" cy="5430764"/>
          </a:xfrm>
        </p:spPr>
        <p:txBody>
          <a:bodyPr/>
          <a:lstStyle/>
          <a:p>
            <a:pPr>
              <a:buFont typeface="Arial" panose="020B0604020202020204" pitchFamily="34" charset="0"/>
              <a:buChar char="•"/>
            </a:pPr>
            <a:r>
              <a:rPr lang="en-US" sz="1800" u="sng" dirty="0"/>
              <a:t>FYI: </a:t>
            </a:r>
            <a:r>
              <a:rPr lang="en-US" sz="1800" dirty="0"/>
              <a:t>Japan MIC has started a consultation asking for public opinions in updating its rules for electronic signatures and certification services.   </a:t>
            </a:r>
            <a:r>
              <a:rPr lang="en-US" sz="1800" b="0" dirty="0"/>
              <a:t>In particular, one proposal is to remove SHA-1 from its Guidelines on Accreditation of Specific Certification Business and another is to increase the prime factor from 1024 to 2048 in its Enforcement Regulations on Electronic Signatures and Authentication Business.</a:t>
            </a:r>
          </a:p>
          <a:p>
            <a:pPr lvl="1">
              <a:buFont typeface="Arial" panose="020B0604020202020204" pitchFamily="34" charset="0"/>
              <a:buChar char="•"/>
            </a:pPr>
            <a:r>
              <a:rPr lang="en-US" sz="1800" u="sng" dirty="0">
                <a:hlinkClick r:id="rId3"/>
              </a:rPr>
              <a:t>https://www.soumu.go.jp/menu_news/s-news/01cyber01_02000001_00059.html</a:t>
            </a:r>
            <a:endParaRPr lang="en-US" sz="1800" dirty="0"/>
          </a:p>
          <a:p>
            <a:pPr lvl="1">
              <a:buFont typeface="Arial" panose="020B0604020202020204" pitchFamily="34" charset="0"/>
              <a:buChar char="•"/>
            </a:pPr>
            <a:r>
              <a:rPr lang="en-US" sz="1600" dirty="0"/>
              <a:t>In Japanese  and  Comments due 26 Feb 2020 (would need .18 approval 13 Feb) </a:t>
            </a:r>
          </a:p>
          <a:p>
            <a:pPr>
              <a:buFont typeface="Arial" panose="020B0604020202020204" pitchFamily="34" charset="0"/>
              <a:buChar char="•"/>
            </a:pPr>
            <a:r>
              <a:rPr lang="en-US" sz="1800" u="sng" dirty="0"/>
              <a:t>FYI:  </a:t>
            </a:r>
            <a:r>
              <a:rPr lang="en-US" sz="1800" dirty="0"/>
              <a:t>FCC Establishing the Rural Digital Opportunity Fund</a:t>
            </a:r>
            <a:br>
              <a:rPr lang="en-US" sz="1400" dirty="0"/>
            </a:br>
            <a:r>
              <a:rPr lang="en-US" sz="1800" b="0" dirty="0"/>
              <a:t>The Commission will consider a </a:t>
            </a:r>
            <a:r>
              <a:rPr lang="en-US" sz="1800" b="0" dirty="0">
                <a:hlinkClick r:id="rId4"/>
              </a:rPr>
              <a:t>Report and Order</a:t>
            </a:r>
            <a:r>
              <a:rPr lang="en-US" sz="1800" b="0" dirty="0"/>
              <a:t> that would adopt a two-phase reverse auction framework for the Rural Digital Opportunity Fund, committing $20.4 billion in high-cost universal service support to bring high-speed broadband service to millions of unserved Americans. (WC Docket Nos. 19-126, 10-90)</a:t>
            </a:r>
            <a:r>
              <a:rPr lang="en-US" sz="1400" dirty="0"/>
              <a:t> </a:t>
            </a:r>
          </a:p>
          <a:p>
            <a:pPr lvl="1">
              <a:spcBef>
                <a:spcPts val="0"/>
              </a:spcBef>
              <a:buFont typeface="Arial" panose="020B0604020202020204" pitchFamily="34" charset="0"/>
              <a:buChar char="•"/>
            </a:pPr>
            <a:r>
              <a:rPr lang="en-US" sz="1400" dirty="0"/>
              <a:t>Great examples and long statements from the Commissioners.  </a:t>
            </a:r>
          </a:p>
          <a:p>
            <a:pPr>
              <a:spcBef>
                <a:spcPts val="0"/>
              </a:spcBef>
              <a:buFont typeface="Arial" panose="020B0604020202020204" pitchFamily="34" charset="0"/>
              <a:buChar char="•"/>
            </a:pPr>
            <a:r>
              <a:rPr lang="en-US" sz="1800" dirty="0"/>
              <a:t>On hold: </a:t>
            </a:r>
          </a:p>
          <a:p>
            <a:pPr>
              <a:spcBef>
                <a:spcPts val="0"/>
              </a:spcBef>
              <a:buFont typeface="Arial" panose="020B0604020202020204" pitchFamily="34" charset="0"/>
              <a:buChar char="•"/>
            </a:pPr>
            <a:r>
              <a:rPr lang="en-US" sz="1400" dirty="0"/>
              <a:t>IEEE-EU spectrum position paper update:  (this activity maybe starting up again…..) </a:t>
            </a:r>
            <a:endParaRPr lang="en-US" sz="1400" b="0" dirty="0">
              <a:solidFill>
                <a:schemeClr val="tx1"/>
              </a:solidFill>
            </a:endParaRPr>
          </a:p>
          <a:p>
            <a:pPr lvl="1">
              <a:spcBef>
                <a:spcPts val="0"/>
              </a:spcBef>
              <a:buFont typeface="Arial" panose="020B0604020202020204" pitchFamily="34" charset="0"/>
              <a:buChar char="•"/>
            </a:pPr>
            <a:r>
              <a:rPr lang="en-US" sz="1200" u="sng" dirty="0">
                <a:hlinkClick r:id="rId5"/>
              </a:rPr>
              <a:t>https://mentor.ieee.org/802.18/dcn/18/18-18-0028-02-0000-draft-ieee-european-public-policy-position-statement-on-spectrum-management.docx</a:t>
            </a:r>
            <a:r>
              <a:rPr lang="en-US" sz="1200" dirty="0"/>
              <a:t> </a:t>
            </a:r>
            <a:endParaRPr lang="en-US" sz="1200" u="sng" dirty="0">
              <a:hlinkClick r:id="rId6"/>
            </a:endParaRPr>
          </a:p>
          <a:p>
            <a:pPr lvl="1">
              <a:spcBef>
                <a:spcPts val="0"/>
              </a:spcBef>
              <a:buFont typeface="Arial" panose="020B0604020202020204" pitchFamily="34" charset="0"/>
              <a:buChar char="•"/>
            </a:pPr>
            <a:r>
              <a:rPr lang="en-US" altLang="en-US" sz="1200" dirty="0"/>
              <a:t>The IEEE SA position that the RR-TAG help develop, we had requested to use in the EU, in place of theirs:  </a:t>
            </a:r>
          </a:p>
          <a:p>
            <a:pPr lvl="2">
              <a:spcBef>
                <a:spcPts val="0"/>
              </a:spcBef>
              <a:buFont typeface="Arial" panose="020B0604020202020204" pitchFamily="34" charset="0"/>
              <a:buChar char="•"/>
            </a:pPr>
            <a:r>
              <a:rPr lang="en-US" sz="1100" u="sng" dirty="0">
                <a:hlinkClick r:id="rId6"/>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8135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a:t>
            </a:r>
            <a:endParaRPr lang="en-US" altLang="en-US" sz="1800" dirty="0">
              <a:solidFill>
                <a:schemeClr val="tx1"/>
              </a:solidFill>
            </a:endParaRPr>
          </a:p>
          <a:p>
            <a:pPr marL="285750" indent="-285750">
              <a:buFont typeface="Wingdings" panose="05000000000000000000" pitchFamily="2" charset="2"/>
              <a:buChar char="q"/>
            </a:pPr>
            <a:r>
              <a:rPr lang="en-US" altLang="en-US" sz="1800" dirty="0">
                <a:solidFill>
                  <a:srgbClr val="00B0F0"/>
                </a:solidFill>
              </a:rPr>
              <a:t>Comment contributions for Ofcom consolation on </a:t>
            </a:r>
            <a:r>
              <a:rPr lang="en-US" altLang="en-US" sz="1800" dirty="0" err="1">
                <a:solidFill>
                  <a:srgbClr val="00B0F0"/>
                </a:solidFill>
              </a:rPr>
              <a:t>WiFi</a:t>
            </a:r>
            <a:r>
              <a:rPr lang="en-US" altLang="en-US" sz="1800" dirty="0">
                <a:solidFill>
                  <a:srgbClr val="00B0F0"/>
                </a:solidFill>
              </a:rPr>
              <a:t>.</a:t>
            </a:r>
          </a:p>
          <a:p>
            <a:pPr marL="285750" indent="-285750">
              <a:buFont typeface="Wingdings" panose="05000000000000000000" pitchFamily="2" charset="2"/>
              <a:buChar char="q"/>
            </a:pPr>
            <a:r>
              <a:rPr lang="en-US" altLang="en-US" sz="1800" dirty="0">
                <a:solidFill>
                  <a:srgbClr val="00B0F0"/>
                </a:solidFill>
              </a:rPr>
              <a:t>Chair will check with 802.15.3 if any interest in the other Ofcom consultation on 100-200GHz. </a:t>
            </a:r>
            <a:endParaRPr lang="en-US" altLang="en-US" sz="1800" dirty="0">
              <a:solidFill>
                <a:schemeClr val="tx1"/>
              </a:solidFill>
            </a:endParaRP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dirty="0">
                <a:solidFill>
                  <a:schemeClr val="tx1"/>
                </a:solidFill>
              </a:rPr>
              <a:t>Have not seen formal announcement the new my Project is available, though did see a link on the IEEE SA page and can sign into </a:t>
            </a:r>
            <a:r>
              <a:rPr lang="en-US" sz="1600" dirty="0" err="1">
                <a:solidFill>
                  <a:schemeClr val="tx1"/>
                </a:solidFill>
              </a:rPr>
              <a:t>myProject</a:t>
            </a:r>
            <a:r>
              <a:rPr lang="en-US" sz="1600" dirty="0">
                <a:solidFill>
                  <a:schemeClr val="tx1"/>
                </a:solidFill>
              </a:rPr>
              <a:t>.  Stay tuned. </a:t>
            </a:r>
          </a:p>
          <a:p>
            <a:pPr lvl="1">
              <a:buFont typeface="Arial" panose="020B0604020202020204" pitchFamily="34" charset="0"/>
              <a:buChar char="•"/>
            </a:pPr>
            <a:r>
              <a:rPr lang="en-US" sz="1600" dirty="0">
                <a:hlinkClick r:id="rId3"/>
              </a:rPr>
              <a:t>https://standards.ieee.org/</a:t>
            </a:r>
            <a:endParaRPr lang="en-US" sz="1600" dirty="0">
              <a:solidFill>
                <a:schemeClr val="bg1">
                  <a:lumMod val="75000"/>
                </a:schemeClr>
              </a:solidFill>
            </a:endParaRPr>
          </a:p>
          <a:p>
            <a:pPr lvl="1">
              <a:buFont typeface="Arial" panose="020B0604020202020204" pitchFamily="34" charset="0"/>
              <a:buChar char="•"/>
            </a:pPr>
            <a:r>
              <a:rPr lang="en-US" sz="1600" dirty="0"/>
              <a:t>Under Standards, select </a:t>
            </a:r>
            <a:r>
              <a:rPr lang="en-US" sz="1600" dirty="0" err="1"/>
              <a:t>eTools</a:t>
            </a:r>
            <a:r>
              <a:rPr lang="en-US" sz="1600" dirty="0"/>
              <a:t>, then </a:t>
            </a:r>
            <a:r>
              <a:rPr lang="en-US" sz="1600" dirty="0" err="1"/>
              <a:t>myProject</a:t>
            </a:r>
            <a:endParaRPr lang="en-US" sz="1600" dirty="0"/>
          </a:p>
          <a:p>
            <a:pPr lvl="1">
              <a:buFont typeface="Arial" panose="020B0604020202020204" pitchFamily="34" charset="0"/>
              <a:buChar char="•"/>
            </a:pPr>
            <a:r>
              <a:rPr lang="en-US" sz="1600" dirty="0"/>
              <a:t>Release Notes are dated 29 Jan.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Ronald E. Williams who has been the Acting Chief  is now Chief of OET’s Laboratory since Dr. Rashmi Doshi’s retirement.</a:t>
            </a:r>
          </a:p>
          <a:p>
            <a:pPr>
              <a:buFont typeface="Arial" panose="020B0604020202020204" pitchFamily="34" charset="0"/>
              <a:buChar char="•"/>
            </a:pPr>
            <a:r>
              <a:rPr lang="en-US" sz="1600" b="0" dirty="0">
                <a:solidFill>
                  <a:schemeClr val="tx1"/>
                </a:solidFill>
              </a:rPr>
              <a:t>For the OET itself: </a:t>
            </a:r>
            <a:r>
              <a:rPr lang="en-US" sz="1600" b="0" dirty="0"/>
              <a:t>Ronald </a:t>
            </a:r>
            <a:r>
              <a:rPr lang="en-US" sz="1600" b="0" dirty="0" err="1"/>
              <a:t>Repasi</a:t>
            </a:r>
            <a:r>
              <a:rPr lang="en-US" sz="1600" b="0" dirty="0"/>
              <a:t> is Acting Chief Engineer with Julius Knapp retirement. </a:t>
            </a:r>
            <a:endParaRPr lang="en-US" sz="16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Any other business? Nothing else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06feb2020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15:59</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30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30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38</a:t>
            </a:fld>
            <a:endParaRPr lang="en-US" altLang="en-US" sz="1200" b="0" dirty="0"/>
          </a:p>
        </p:txBody>
      </p:sp>
      <p:sp>
        <p:nvSpPr>
          <p:cNvPr id="2" name="Date Placeholder 1"/>
          <p:cNvSpPr>
            <a:spLocks noGrp="1"/>
          </p:cNvSpPr>
          <p:nvPr>
            <p:ph type="dt" idx="15"/>
          </p:nvPr>
        </p:nvSpPr>
        <p:spPr/>
        <p:txBody>
          <a:bodyPr/>
          <a:lstStyle/>
          <a:p>
            <a:r>
              <a:rPr lang="en-US"/>
              <a:t>30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30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APAC Overview</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APAC Overview</a:t>
            </a:r>
          </a:p>
          <a:p>
            <a:pPr lvl="1">
              <a:spcBef>
                <a:spcPts val="0"/>
              </a:spcBef>
              <a:buFont typeface="Arial" panose="020B0604020202020204" pitchFamily="34" charset="0"/>
              <a:buChar char="•"/>
            </a:pPr>
            <a:r>
              <a:rPr lang="en-US" altLang="en-US" sz="1400" dirty="0">
                <a:solidFill>
                  <a:schemeClr val="tx1"/>
                </a:solidFill>
              </a:rPr>
              <a:t>What has happened in APAC the last 2 months.</a:t>
            </a:r>
            <a:endParaRPr lang="en-US" altLang="en-US" sz="1400" b="0" dirty="0">
              <a:solidFill>
                <a:schemeClr val="tx1"/>
              </a:solidFill>
            </a:endParaRP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Keep going on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Ofcom consultation on  Improving spectrum access for Wi-Fi</a:t>
            </a:r>
          </a:p>
          <a:p>
            <a:pPr lvl="1">
              <a:spcBef>
                <a:spcPts val="0"/>
              </a:spcBef>
              <a:buFont typeface="Arial" panose="020B0604020202020204" pitchFamily="34" charset="0"/>
              <a:buChar char="•"/>
            </a:pPr>
            <a:r>
              <a:rPr lang="en-US" sz="1400" dirty="0"/>
              <a:t>Ofcom consultation </a:t>
            </a:r>
            <a:r>
              <a:rPr lang="en-GB" sz="1400" dirty="0"/>
              <a:t>Supporting innovation in the 100-200 GHz range</a:t>
            </a:r>
          </a:p>
          <a:p>
            <a:pPr lvl="1">
              <a:spcBef>
                <a:spcPts val="0"/>
              </a:spcBef>
              <a:buFont typeface="Arial" panose="020B0604020202020204" pitchFamily="34" charset="0"/>
              <a:buChar char="•"/>
            </a:pPr>
            <a:r>
              <a:rPr lang="en-GB" sz="1400" dirty="0"/>
              <a:t>ACMA consultation on EME measurements above 6 GHz.</a:t>
            </a:r>
            <a:endParaRPr lang="en-US" sz="1400" dirty="0"/>
          </a:p>
          <a:p>
            <a:pPr lvl="1">
              <a:spcBef>
                <a:spcPts val="0"/>
              </a:spcBef>
              <a:buFont typeface="Arial" panose="020B0604020202020204" pitchFamily="34" charset="0"/>
              <a:buChar char="•"/>
            </a:pPr>
            <a:r>
              <a:rPr lang="en-US" altLang="en-US" sz="1400" kern="0" dirty="0"/>
              <a:t>Japan consultation on signatures and certifications. </a:t>
            </a:r>
          </a:p>
          <a:p>
            <a:pPr lvl="1">
              <a:spcBef>
                <a:spcPts val="0"/>
              </a:spcBef>
              <a:buFont typeface="Arial" panose="020B0604020202020204" pitchFamily="34" charset="0"/>
              <a:buChar char="•"/>
            </a:pPr>
            <a:r>
              <a:rPr lang="en-US" sz="1400" dirty="0"/>
              <a:t>FCC Establishing the Rural Digital Opportunity Fund</a:t>
            </a:r>
            <a:br>
              <a:rPr lang="en-US" sz="1100" dirty="0"/>
            </a:b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Stuart</a:t>
            </a:r>
          </a:p>
          <a:p>
            <a:pPr>
              <a:spcBef>
                <a:spcPts val="400"/>
              </a:spcBef>
            </a:pPr>
            <a:r>
              <a:rPr lang="en-US" altLang="en-US" sz="1800" b="0" dirty="0">
                <a:solidFill>
                  <a:schemeClr val="tx1"/>
                </a:solidFill>
              </a:rPr>
              <a:t>		Seconded by:  Hassan Y</a:t>
            </a:r>
          </a:p>
          <a:p>
            <a:pPr lvl="1">
              <a:spcBef>
                <a:spcPts val="400"/>
              </a:spcBef>
            </a:pPr>
            <a:r>
              <a:rPr lang="en-US" altLang="en-US" sz="1800" dirty="0">
                <a:solidFill>
                  <a:schemeClr val="tx1"/>
                </a:solidFill>
              </a:rPr>
              <a:t>Discussion?  	None</a:t>
            </a:r>
          </a:p>
          <a:p>
            <a:pPr lvl="1">
              <a:spcBef>
                <a:spcPts val="40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23 Jan 2020 in document </a:t>
            </a:r>
            <a:r>
              <a:rPr lang="en-US" altLang="en-US" sz="1600" b="0" dirty="0">
                <a:hlinkClick r:id="rId2"/>
              </a:rPr>
              <a:t>https://mentor.ieee.org/802.18/dcn/20/18-20-0008-00-0000-minutes-23jan20-rrtag-teleconference.docx</a:t>
            </a:r>
            <a:r>
              <a:rPr lang="en-US" altLang="en-US" sz="1600" b="0" dirty="0"/>
              <a:t> </a:t>
            </a:r>
            <a:r>
              <a:rPr lang="en-US" sz="1600" b="0" dirty="0"/>
              <a:t>24-Jan-2020 09:38:17 ET</a:t>
            </a:r>
            <a:r>
              <a:rPr lang="en-US" altLang="en-US" sz="1600" b="0" dirty="0">
                <a:solidFill>
                  <a:schemeClr val="tx1"/>
                </a:solidFill>
              </a:rPr>
              <a:t>	</a:t>
            </a:r>
          </a:p>
          <a:p>
            <a:pPr marL="0" indent="0">
              <a:spcBef>
                <a:spcPts val="400"/>
              </a:spcBef>
            </a:pPr>
            <a:r>
              <a:rPr lang="en-US" altLang="en-US" sz="1800" b="0" dirty="0">
                <a:solidFill>
                  <a:schemeClr val="tx1"/>
                </a:solidFill>
              </a:rPr>
              <a:t>	Moved by:  	Stuart</a:t>
            </a:r>
          </a:p>
          <a:p>
            <a:pPr marL="0" indent="0">
              <a:spcBef>
                <a:spcPts val="400"/>
              </a:spcBef>
            </a:pPr>
            <a:r>
              <a:rPr lang="en-US" altLang="en-US" sz="1800" b="0" dirty="0">
                <a:solidFill>
                  <a:schemeClr val="tx1"/>
                </a:solidFill>
              </a:rPr>
              <a:t>	Seconded by:	Stephen P</a:t>
            </a:r>
          </a:p>
          <a:p>
            <a:pPr marL="0" indent="0">
              <a:spcBef>
                <a:spcPts val="400"/>
              </a:spcBef>
            </a:pPr>
            <a:r>
              <a:rPr lang="en-US" altLang="en-US" sz="1800" b="0" dirty="0">
                <a:solidFill>
                  <a:schemeClr val="tx1"/>
                </a:solidFill>
              </a:rPr>
              <a:t>	Discussion?  	None</a:t>
            </a:r>
          </a:p>
          <a:p>
            <a:pPr lvl="1">
              <a:spcBef>
                <a:spcPts val="400"/>
              </a:spcBef>
            </a:pPr>
            <a:r>
              <a:rPr lang="en-US" altLang="en-US" sz="1800" dirty="0">
                <a:solidFill>
                  <a:schemeClr val="tx1"/>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30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spcBef>
                <a:spcPts val="0"/>
              </a:spcBef>
              <a:buFont typeface="Arial" panose="020B0604020202020204" pitchFamily="34" charset="0"/>
              <a:buChar char="•"/>
            </a:pPr>
            <a:r>
              <a:rPr lang="en-US" sz="1600" dirty="0">
                <a:solidFill>
                  <a:schemeClr val="tx1"/>
                </a:solidFill>
              </a:rPr>
              <a:t>Meeting this morning on emission mask and </a:t>
            </a:r>
            <a:r>
              <a:rPr lang="en-US" sz="1600" dirty="0" err="1">
                <a:solidFill>
                  <a:schemeClr val="tx1"/>
                </a:solidFill>
              </a:rPr>
              <a:t>rcvr</a:t>
            </a:r>
            <a:r>
              <a:rPr lang="en-US" sz="1600" dirty="0">
                <a:solidFill>
                  <a:schemeClr val="tx1"/>
                </a:solidFill>
              </a:rPr>
              <a:t> characteristics.  (e.g. selectivity) </a:t>
            </a:r>
          </a:p>
          <a:p>
            <a:pPr lvl="1">
              <a:spcBef>
                <a:spcPts val="0"/>
              </a:spcBef>
              <a:buFont typeface="Arial" panose="020B0604020202020204" pitchFamily="34" charset="0"/>
              <a:buChar char="•"/>
            </a:pPr>
            <a:r>
              <a:rPr lang="en-US" sz="1600" dirty="0">
                <a:solidFill>
                  <a:schemeClr val="tx1"/>
                </a:solidFill>
              </a:rPr>
              <a:t>Working on compromise from the last meeting and revised today.  </a:t>
            </a:r>
          </a:p>
          <a:p>
            <a:pPr lvl="2">
              <a:spcBef>
                <a:spcPts val="0"/>
              </a:spcBef>
              <a:buFont typeface="Arial" panose="020B0604020202020204" pitchFamily="34" charset="0"/>
              <a:buChar char="•"/>
            </a:pPr>
            <a:r>
              <a:rPr lang="en-US" sz="1600" dirty="0">
                <a:solidFill>
                  <a:schemeClr val="tx1"/>
                </a:solidFill>
              </a:rPr>
              <a:t>See document 104a-002 and remember it is or will be in .11 portal member area also. </a:t>
            </a:r>
          </a:p>
          <a:p>
            <a:pPr lvl="1">
              <a:spcBef>
                <a:spcPts val="0"/>
              </a:spcBef>
              <a:buFont typeface="Arial" panose="020B0604020202020204" pitchFamily="34" charset="0"/>
              <a:buChar char="•"/>
            </a:pPr>
            <a:r>
              <a:rPr lang="en-US" sz="1600" dirty="0">
                <a:solidFill>
                  <a:schemeClr val="tx1"/>
                </a:solidFill>
              </a:rPr>
              <a:t>11Feb is the next </a:t>
            </a:r>
            <a:r>
              <a:rPr lang="en-US" sz="1600" dirty="0" err="1">
                <a:solidFill>
                  <a:schemeClr val="tx1"/>
                </a:solidFill>
              </a:rPr>
              <a:t>GoTo</a:t>
            </a:r>
            <a:r>
              <a:rPr lang="en-US" sz="1600" dirty="0">
                <a:solidFill>
                  <a:schemeClr val="tx1"/>
                </a:solidFill>
              </a:rPr>
              <a:t> meeting.   </a:t>
            </a:r>
          </a:p>
          <a:p>
            <a:pPr lvl="2">
              <a:spcBef>
                <a:spcPts val="0"/>
              </a:spcBef>
              <a:buFont typeface="Arial" panose="020B0604020202020204" pitchFamily="34" charset="0"/>
              <a:buChar char="•"/>
            </a:pPr>
            <a:r>
              <a:rPr lang="en-US" sz="1600" dirty="0">
                <a:solidFill>
                  <a:schemeClr val="tx1"/>
                </a:solidFill>
              </a:rPr>
              <a:t>LO leakage and 160 MHz channel   (.11ax &amp; .11be should follow this)</a:t>
            </a:r>
          </a:p>
          <a:p>
            <a:pPr marL="457200" lvl="1" indent="0">
              <a:spcBef>
                <a:spcPts val="0"/>
              </a:spcBef>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next meeting # ____;  on-line-27Feb20</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 FR</a:t>
            </a:r>
            <a:endParaRPr lang="en-US" sz="1600" b="0" dirty="0">
              <a:solidFill>
                <a:schemeClr val="tx1"/>
              </a:solidFill>
            </a:endParaRP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#37, 25-26Mar20, Sophia-Antipolis, FR</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42298</TotalTime>
  <Words>9259</Words>
  <Application>Microsoft Office PowerPoint</Application>
  <PresentationFormat>On-screen Show (4:3)</PresentationFormat>
  <Paragraphs>866</Paragraphs>
  <Slides>41</Slides>
  <Notes>28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5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APAC update – January 2020</vt:lpstr>
      <vt:lpstr>Chairman Pai’s statement on 5.9 GHz &amp; NPRM -background</vt:lpstr>
      <vt:lpstr>5.9 GHz &amp; NPRM plans for comments- </vt:lpstr>
      <vt:lpstr>5.9 GHz &amp; NPRM –history 30jan </vt:lpstr>
      <vt:lpstr>5.9 GHz &amp; NPRM –history 23jan </vt:lpstr>
      <vt:lpstr>5.9 GHz NPRM – Thursday sna</vt:lpstr>
      <vt:lpstr>5.9 GHz NPRM – Thursday sna</vt:lpstr>
      <vt:lpstr>5.9 GHz NPRM – Tuesday sna</vt:lpstr>
      <vt:lpstr>General Discussion Items -1</vt:lpstr>
      <vt:lpstr>General Discussion Items -2</vt:lpstr>
      <vt:lpstr>General Discussion Items -3</vt:lpstr>
      <vt:lpstr>General Discussion Items -4</vt:lpstr>
      <vt:lpstr>Actions Required</vt:lpstr>
      <vt:lpstr>Any Other Business</vt:lpstr>
      <vt:lpstr>Adjourn</vt:lpstr>
      <vt:lpstr>PowerPoint Presentation</vt:lpstr>
      <vt:lpstr>5.9 GHz &amp; NPRM – history 23jan </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2257</cp:revision>
  <cp:lastPrinted>1601-01-01T00:00:00Z</cp:lastPrinted>
  <dcterms:created xsi:type="dcterms:W3CDTF">2016-03-03T14:54:45Z</dcterms:created>
  <dcterms:modified xsi:type="dcterms:W3CDTF">2020-01-31T19:03:08Z</dcterms:modified>
</cp:coreProperties>
</file>