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341" r:id="rId3"/>
    <p:sldId id="329" r:id="rId4"/>
    <p:sldId id="604" r:id="rId5"/>
    <p:sldId id="624" r:id="rId6"/>
    <p:sldId id="605" r:id="rId7"/>
    <p:sldId id="516" r:id="rId8"/>
    <p:sldId id="596" r:id="rId9"/>
    <p:sldId id="603" r:id="rId10"/>
    <p:sldId id="606" r:id="rId11"/>
    <p:sldId id="608" r:id="rId12"/>
    <p:sldId id="637" r:id="rId13"/>
    <p:sldId id="626" r:id="rId14"/>
    <p:sldId id="640" r:id="rId15"/>
    <p:sldId id="649" r:id="rId16"/>
    <p:sldId id="639" r:id="rId17"/>
    <p:sldId id="643" r:id="rId18"/>
    <p:sldId id="646" r:id="rId19"/>
    <p:sldId id="641" r:id="rId20"/>
    <p:sldId id="647" r:id="rId21"/>
    <p:sldId id="618" r:id="rId22"/>
    <p:sldId id="648" r:id="rId23"/>
    <p:sldId id="651" r:id="rId24"/>
    <p:sldId id="650" r:id="rId25"/>
    <p:sldId id="498" r:id="rId26"/>
    <p:sldId id="402" r:id="rId27"/>
    <p:sldId id="403" r:id="rId28"/>
    <p:sldId id="638" r:id="rId29"/>
    <p:sldId id="633" r:id="rId30"/>
    <p:sldId id="636" r:id="rId31"/>
    <p:sldId id="634" r:id="rId32"/>
    <p:sldId id="632" r:id="rId33"/>
    <p:sldId id="627" r:id="rId34"/>
    <p:sldId id="630" r:id="rId35"/>
    <p:sldId id="628" r:id="rId36"/>
    <p:sldId id="462" r:id="rId37"/>
    <p:sldId id="549" r:id="rId38"/>
    <p:sldId id="425" r:id="rId39"/>
    <p:sldId id="592" r:id="rId40"/>
    <p:sldId id="599"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38" autoAdjust="0"/>
  </p:normalViewPr>
  <p:slideViewPr>
    <p:cSldViewPr>
      <p:cViewPr varScale="1">
        <p:scale>
          <a:sx n="106" d="100"/>
          <a:sy n="106" d="100"/>
        </p:scale>
        <p:origin x="444"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30-Jan-20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029166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3334824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en-US"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063174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a:t>
            </a:r>
            <a:r>
              <a:rPr lang="en-US" sz="1200" b="1" u="sng" kern="1200" dirty="0">
                <a:solidFill>
                  <a:srgbClr val="000000"/>
                </a:solidFill>
                <a:effectLst/>
                <a:latin typeface="Times New Roman" pitchFamily="16" charset="0"/>
                <a:ea typeface="+mn-ea"/>
                <a:cs typeface="+mn-cs"/>
              </a:rPr>
              <a:t> 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9119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Jan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 Jan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Jan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802.18-20/0009r00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5.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11-00-0000-apac-update-january-2020.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ofcom.org.uk/consultations-and-statements/category-2/supporting-innovation-100-200-ghz"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20/18-20-0012-00-0000-ofcom-consultaion-supporting-innovation-in-100-200-ghz.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acma.gov.au/consultations/2020-01/amendment-eme-arrangements-consultation-042020"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soumu.go.jp/menu_news/s-news/01cyber01_02000001_00059.htm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mentor.ieee.org/802.18/dcn/18/18-18-0010-10-0000-sa-use-of-spectrum-draft-position-orig06dec17.docx" TargetMode="External"/><Relationship Id="rId5" Type="http://schemas.openxmlformats.org/officeDocument/2006/relationships/hyperlink" Target="https://mentor.ieee.org/802.18/dcn/18/18-18-0028-02-0000-draft-ieee-european-public-policy-position-statement-on-spectrum-management.docx" TargetMode="External"/><Relationship Id="rId4" Type="http://schemas.openxmlformats.org/officeDocument/2006/relationships/hyperlink" Target="https://www.fcc.gov/document/establishing-204-billion-rural-digital-opportunity-fund"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0/18-20-0008-00-0000-minutes-23jan20-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30 Jan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30 Jan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714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M100, 20-22Apr20, ECO Office </a:t>
            </a:r>
            <a:r>
              <a:rPr lang="en-US" sz="1400" dirty="0">
                <a:solidFill>
                  <a:schemeClr val="tx1"/>
                </a:solidFill>
              </a:rPr>
              <a:t>(Web meetings till then)</a:t>
            </a:r>
            <a:endParaRPr lang="en-US" sz="1600" dirty="0">
              <a:solidFill>
                <a:schemeClr val="tx1"/>
              </a:solidFill>
            </a:endParaRPr>
          </a:p>
          <a:p>
            <a:pPr lvl="1">
              <a:buFont typeface="Arial" panose="020B0604020202020204" pitchFamily="34" charset="0"/>
              <a:buChar char="•"/>
            </a:pPr>
            <a:r>
              <a:rPr lang="en-US" sz="1600" dirty="0">
                <a:solidFill>
                  <a:schemeClr val="bg1">
                    <a:lumMod val="75000"/>
                  </a:schemeClr>
                </a:solidFill>
              </a:rPr>
              <a:t> Nothing shared.</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r>
              <a:rPr lang="en-US" sz="1600" dirty="0">
                <a:solidFill>
                  <a:schemeClr val="tx1"/>
                </a:solidFill>
              </a:rPr>
              <a:t>Meeting last week</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tx1"/>
                </a:solidFill>
              </a:rPr>
              <a:t>Meeting last week</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solidFill>
                  <a:schemeClr val="bg1">
                    <a:lumMod val="95000"/>
                  </a:schemeClr>
                </a:solidFill>
              </a:rPr>
              <a:t> </a:t>
            </a:r>
            <a:r>
              <a:rPr lang="en-US" sz="1800" b="0" dirty="0">
                <a:solidFill>
                  <a:schemeClr val="bg1">
                    <a:lumMod val="75000"/>
                  </a:schemeClr>
                </a:solidFill>
              </a:rPr>
              <a:t>Nothing shared.</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Update needed on  ITU-R M.1450 (Characteristics of broadband RLANs) (and M.1801)</a:t>
            </a:r>
          </a:p>
          <a:p>
            <a:pPr lvl="1">
              <a:spcBef>
                <a:spcPts val="0"/>
              </a:spcBef>
              <a:buFont typeface="Arial" panose="020B0604020202020204" pitchFamily="34" charset="0"/>
              <a:buChar char="•"/>
            </a:pPr>
            <a:r>
              <a:rPr lang="en-US" sz="1400" dirty="0"/>
              <a:t>See: </a:t>
            </a:r>
            <a:r>
              <a:rPr lang="en-US" sz="1400" dirty="0">
                <a:hlinkClick r:id="rId3"/>
              </a:rPr>
              <a:t>http://www.ieee802.org/11/email/stds-802-11/msg04021.html</a:t>
            </a:r>
            <a:r>
              <a:rPr lang="en-US" sz="1400" dirty="0"/>
              <a:t>  for 802.11 Ad Hoc info.</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latin typeface="Times New Roman" charset="0"/>
              </a:rPr>
              <a:t>APAC update – January 2020</a:t>
            </a:r>
            <a:endParaRPr lang="en-US" sz="1200" dirty="0">
              <a:solidFill>
                <a:schemeClr val="tx1"/>
              </a:solidFill>
            </a:endParaRPr>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GB" sz="1800" dirty="0">
                <a:ea typeface="BatangChe" panose="02030609000101010101" pitchFamily="49" charset="-127"/>
              </a:rPr>
              <a:t>This slide deck provides a high-level overview of the activities in APAC (related to Wi-Fi and WPAN) between November 2019 and January 2020</a:t>
            </a:r>
            <a:r>
              <a:rPr lang="en-GB" sz="1800" dirty="0">
                <a:latin typeface="Times New Roman" panose="02020603050405020304" pitchFamily="18" charset="0"/>
                <a:ea typeface="BatangChe" panose="02030609000101010101" pitchFamily="49" charset="-127"/>
              </a:rPr>
              <a:t>.</a:t>
            </a:r>
            <a:endParaRPr lang="en-US" sz="1800" dirty="0"/>
          </a:p>
          <a:p>
            <a:pPr>
              <a:buFont typeface="Arial" panose="020B0604020202020204" pitchFamily="34" charset="0"/>
              <a:buChar char="•"/>
            </a:pPr>
            <a:r>
              <a:rPr lang="en-US" sz="1800" b="0" dirty="0">
                <a:hlinkClick r:id="rId3"/>
              </a:rPr>
              <a:t>https://mentor.ieee.org/802.18/dcn/20/18-20-0011-00-0000-apac-update-january-2020.pptx</a:t>
            </a:r>
            <a:r>
              <a:rPr lang="en-US" sz="1800" b="0" dirty="0"/>
              <a:t> </a:t>
            </a:r>
          </a:p>
          <a:p>
            <a:pPr marL="742950" lvl="2" indent="-342900">
              <a:spcBef>
                <a:spcPts val="600"/>
              </a:spcBef>
              <a:buFont typeface="Arial" panose="020B0604020202020204" pitchFamily="34" charset="0"/>
              <a:buChar char="•"/>
            </a:pPr>
            <a:r>
              <a:rPr lang="en-US" dirty="0">
                <a:ea typeface="BatangChe" panose="02030609000101010101" pitchFamily="49" charset="-127"/>
                <a:cs typeface="+mn-cs"/>
              </a:rPr>
              <a:t>APT (Asia-Pacific </a:t>
            </a:r>
            <a:r>
              <a:rPr lang="en-US" dirty="0" err="1">
                <a:ea typeface="BatangChe" panose="02030609000101010101" pitchFamily="49" charset="-127"/>
                <a:cs typeface="+mn-cs"/>
              </a:rPr>
              <a:t>Telecommunity</a:t>
            </a:r>
            <a:r>
              <a:rPr lang="en-US" dirty="0">
                <a:ea typeface="BatangChe" panose="02030609000101010101" pitchFamily="49" charset="-127"/>
                <a:cs typeface="+mn-cs"/>
              </a:rPr>
              <a:t>)</a:t>
            </a:r>
          </a:p>
          <a:p>
            <a:pPr marL="742950" lvl="2" indent="-342900">
              <a:spcBef>
                <a:spcPts val="600"/>
              </a:spcBef>
              <a:buFont typeface="Arial" panose="020B0604020202020204" pitchFamily="34" charset="0"/>
              <a:buChar char="•"/>
            </a:pPr>
            <a:r>
              <a:rPr lang="en-US" dirty="0">
                <a:ea typeface="BatangChe" panose="02030609000101010101" pitchFamily="49" charset="-127"/>
                <a:cs typeface="+mn-cs"/>
              </a:rPr>
              <a:t>ACMA (Australia)</a:t>
            </a:r>
          </a:p>
          <a:p>
            <a:pPr marL="742950" lvl="2" indent="-342900">
              <a:spcBef>
                <a:spcPts val="600"/>
              </a:spcBef>
              <a:buFont typeface="Arial" panose="020B0604020202020204" pitchFamily="34" charset="0"/>
              <a:buChar char="•"/>
            </a:pPr>
            <a:r>
              <a:rPr lang="en-US" dirty="0">
                <a:ea typeface="BatangChe" panose="02030609000101010101" pitchFamily="49" charset="-127"/>
                <a:cs typeface="+mn-cs"/>
              </a:rPr>
              <a:t>MSIT (Korea) </a:t>
            </a:r>
            <a:endParaRPr lang="en-US" sz="1800" dirty="0"/>
          </a:p>
          <a:p>
            <a:pPr>
              <a:buFont typeface="Arial" panose="020B0604020202020204" pitchFamily="34" charset="0"/>
              <a:buChar char="•"/>
            </a:pP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2230297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r>
              <a:rPr lang="en-US" sz="1800" dirty="0">
                <a:solidFill>
                  <a:srgbClr val="00B050"/>
                </a:solidFill>
              </a:rPr>
              <a:t>OOBE was updated some from the draft.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(will be before March Plenary)</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is Rev10</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What are next steps, e.g.  .11bd, .18, etc. </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b="0" dirty="0"/>
              <a:t>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Do we need some ad </a:t>
            </a:r>
            <a:r>
              <a:rPr lang="en-US" sz="1800" b="0" dirty="0" err="1"/>
              <a:t>hocs</a:t>
            </a:r>
            <a:r>
              <a:rPr lang="en-US" sz="1800" b="0" dirty="0"/>
              <a:t> in-between the weekly teleconferences? ________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30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24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24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1044649"/>
            <a:ext cx="8324341" cy="5430764"/>
          </a:xfrm>
        </p:spPr>
        <p:txBody>
          <a:bodyPr/>
          <a:lstStyle/>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400" dirty="0">
                <a:hlinkClick r:id="rId3"/>
              </a:rPr>
              <a:t>https://www.ofcom.org.uk/consultations-and-statements/category-2/improving-spectrum-access-for-wi-fi</a:t>
            </a:r>
            <a:endParaRPr lang="en-US" sz="1400" dirty="0">
              <a:hlinkClick r:id="rId4"/>
            </a:endParaRPr>
          </a:p>
          <a:p>
            <a:pPr lvl="1">
              <a:spcBef>
                <a:spcPts val="0"/>
              </a:spcBef>
              <a:buFont typeface="Arial" panose="020B0604020202020204" pitchFamily="34" charset="0"/>
              <a:buChar char="•"/>
            </a:pPr>
            <a:r>
              <a:rPr lang="en-US" sz="1400" dirty="0">
                <a:hlinkClick r:id="rId4"/>
              </a:rPr>
              <a:t>https://mentor.ieee.org/802.18/dcn/20/18-20-0006-00-0000-ofcom-consultation-improving-spectrum-access-for-wi-fi.pdf</a:t>
            </a:r>
            <a:r>
              <a:rPr lang="en-US" sz="1400" dirty="0"/>
              <a:t> </a:t>
            </a:r>
            <a:endParaRPr lang="en-US" sz="14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r>
              <a:rPr lang="en-US" sz="1600" b="0" dirty="0"/>
              <a:t>Based on our initial analysis and stakeholder engagement, we are proposing the following: </a:t>
            </a:r>
          </a:p>
          <a:p>
            <a:pPr lvl="2">
              <a:spcBef>
                <a:spcPts val="0"/>
              </a:spcBef>
              <a:buFont typeface="Arial" panose="020B0604020202020204" pitchFamily="34" charset="0"/>
              <a:buChar char="•"/>
            </a:pPr>
            <a:r>
              <a:rPr lang="en-US" sz="1600" b="0" dirty="0"/>
              <a:t>To permit access to the 6 GHz (5925-6425 MHz) band on a </a:t>
            </a:r>
            <a:r>
              <a:rPr lang="en-US" sz="1600" b="0" dirty="0" err="1"/>
              <a:t>licence</a:t>
            </a:r>
            <a:r>
              <a:rPr lang="en-US" sz="1600" b="0" dirty="0"/>
              <a:t>-exempt basis with maximum EIRP levels of 250mW for indoor use and 25mW for outdoor use; </a:t>
            </a:r>
          </a:p>
          <a:p>
            <a:pPr lvl="2">
              <a:spcBef>
                <a:spcPts val="0"/>
              </a:spcBef>
              <a:buFont typeface="Arial" panose="020B0604020202020204" pitchFamily="34" charset="0"/>
              <a:buChar char="•"/>
            </a:pPr>
            <a:r>
              <a:rPr lang="en-US" sz="1600" b="0" dirty="0"/>
              <a:t>And - To remove the DFS requirements from the 5.8 GHz (5725-5850 MHz) band for unlicensed indoor use only.</a:t>
            </a:r>
            <a:endParaRPr lang="en-US" sz="1800" b="0" dirty="0"/>
          </a:p>
          <a:p>
            <a:pPr>
              <a:buFont typeface="Arial" panose="020B0604020202020204" pitchFamily="34" charset="0"/>
              <a:buChar char="•"/>
            </a:pPr>
            <a:r>
              <a:rPr lang="en-US" sz="1600" dirty="0"/>
              <a:t>Question 1: </a:t>
            </a:r>
            <a:r>
              <a:rPr lang="en-US" sz="1600" b="0" dirty="0"/>
              <a:t>Do you have any comments on our proposal to open access to the 5925-6425 MHz band for </a:t>
            </a:r>
            <a:r>
              <a:rPr lang="en-US" sz="1600" b="0" dirty="0" err="1"/>
              <a:t>licence</a:t>
            </a:r>
            <a:r>
              <a:rPr lang="en-US" sz="1600" b="0" dirty="0"/>
              <a:t>-exempt Wi-Fi use? </a:t>
            </a:r>
          </a:p>
          <a:p>
            <a:pPr>
              <a:buFont typeface="Arial" panose="020B0604020202020204" pitchFamily="34" charset="0"/>
              <a:buChar char="•"/>
            </a:pPr>
            <a:r>
              <a:rPr lang="en-US" sz="1600" dirty="0"/>
              <a:t>Question 2:</a:t>
            </a:r>
            <a:r>
              <a:rPr lang="en-US" sz="1600" b="0" dirty="0"/>
              <a:t> Do you have any comments on our technical analysis of coexistence in the 5925-6425 MHz band? </a:t>
            </a:r>
          </a:p>
          <a:p>
            <a:pPr>
              <a:buFont typeface="Arial" panose="020B0604020202020204" pitchFamily="34" charset="0"/>
              <a:buChar char="•"/>
            </a:pPr>
            <a:r>
              <a:rPr lang="en-US" sz="1600" dirty="0"/>
              <a:t>Question 3:</a:t>
            </a:r>
            <a:r>
              <a:rPr lang="en-US" sz="1600" b="0" dirty="0"/>
              <a:t> Do you agree with our proposal to remove DFS requirements for indoor Wi-Fi up to 200mW from the 5725-5850 MHz band? </a:t>
            </a:r>
          </a:p>
          <a:p>
            <a:pPr>
              <a:buFont typeface="Arial" panose="020B0604020202020204" pitchFamily="34" charset="0"/>
              <a:buChar char="•"/>
            </a:pPr>
            <a:r>
              <a:rPr lang="en-US" sz="1600" dirty="0"/>
              <a:t>Question 4: </a:t>
            </a:r>
            <a:r>
              <a:rPr lang="en-US" sz="1600" b="0" dirty="0"/>
              <a:t>Do you have any comments on other options that may be available for Wi-Fi and RLANs within the 5 GHz band? </a:t>
            </a:r>
          </a:p>
          <a:p>
            <a:pPr>
              <a:buFont typeface="Arial" panose="020B0604020202020204" pitchFamily="34" charset="0"/>
              <a:buChar char="•"/>
            </a:pPr>
            <a:r>
              <a:rPr lang="en-US" sz="1800" dirty="0">
                <a:solidFill>
                  <a:srgbClr val="00B0F0"/>
                </a:solidFill>
              </a:rPr>
              <a:t>Does IEEE 802 want to send in comments?_______________</a:t>
            </a:r>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98889" y="1044649"/>
            <a:ext cx="8324341" cy="5430764"/>
          </a:xfrm>
        </p:spPr>
        <p:txBody>
          <a:bodyPr/>
          <a:lstStyle/>
          <a:p>
            <a:pPr>
              <a:spcBef>
                <a:spcPts val="0"/>
              </a:spcBef>
              <a:buFont typeface="Arial" panose="020B0604020202020204" pitchFamily="34" charset="0"/>
              <a:buChar char="•"/>
            </a:pPr>
            <a:r>
              <a:rPr lang="en-US" sz="1800" dirty="0"/>
              <a:t>Ofcom consultation </a:t>
            </a:r>
            <a:r>
              <a:rPr lang="en-GB" sz="1800" dirty="0"/>
              <a:t>Supporting innovation in the 100-200 GHz range</a:t>
            </a:r>
            <a:endParaRPr lang="en-US" sz="1800" dirty="0"/>
          </a:p>
          <a:p>
            <a:pPr lvl="1">
              <a:spcBef>
                <a:spcPts val="0"/>
              </a:spcBef>
              <a:buFont typeface="Arial" panose="020B0604020202020204" pitchFamily="34" charset="0"/>
              <a:buChar char="•"/>
            </a:pPr>
            <a:r>
              <a:rPr lang="en-US" sz="1200" b="0" dirty="0">
                <a:hlinkClick r:id="rId3"/>
              </a:rPr>
              <a:t>https://www.ofcom.org.uk/consultations-and-statements/category-2/supporting-innovation-100-200-ghz</a:t>
            </a:r>
            <a:r>
              <a:rPr lang="en-US" sz="1200" b="0" dirty="0"/>
              <a:t> </a:t>
            </a:r>
            <a:endParaRPr lang="en-US" sz="1200" b="0" dirty="0">
              <a:hlinkClick r:id="rId4"/>
            </a:endParaRPr>
          </a:p>
          <a:p>
            <a:pPr lvl="1">
              <a:spcBef>
                <a:spcPts val="0"/>
              </a:spcBef>
              <a:buFont typeface="Arial" panose="020B0604020202020204" pitchFamily="34" charset="0"/>
              <a:buChar char="•"/>
            </a:pPr>
            <a:r>
              <a:rPr lang="en-US" sz="1200" b="0" dirty="0">
                <a:hlinkClick r:id="rId4"/>
              </a:rPr>
              <a:t>https://mentor.ieee.org/802.18/dcn/20/18-20-0012-00-0000-ofcom-consultaion-supporting-innovation-in-100-200-ghz.pdf</a:t>
            </a:r>
            <a:r>
              <a:rPr lang="en-US" sz="1200" b="0" dirty="0"/>
              <a:t> </a:t>
            </a:r>
          </a:p>
          <a:p>
            <a:pPr lvl="1">
              <a:spcBef>
                <a:spcPts val="0"/>
              </a:spcBef>
              <a:buFont typeface="Arial" panose="020B0604020202020204" pitchFamily="34" charset="0"/>
              <a:buChar char="•"/>
            </a:pPr>
            <a:r>
              <a:rPr lang="en-US" sz="1600" dirty="0"/>
              <a:t>Comments due 20 March 2020.  </a:t>
            </a:r>
            <a:r>
              <a:rPr lang="en-US" sz="1600" b="1" dirty="0"/>
              <a:t>(would need .18 approval 05 March) </a:t>
            </a:r>
          </a:p>
          <a:p>
            <a:pPr>
              <a:buFont typeface="Arial" panose="020B0604020202020204" pitchFamily="34" charset="0"/>
              <a:buChar char="•"/>
            </a:pPr>
            <a:r>
              <a:rPr lang="en-US" sz="1600" dirty="0"/>
              <a:t>Question 1: </a:t>
            </a:r>
            <a:r>
              <a:rPr lang="en-US" sz="1600" b="0" dirty="0"/>
              <a:t>Do you have any comments on our analysis of the current use of spectrum bands in the frequency range 100-200 GHz, or the potential future use of these frequencies? Do you have any comments on current or future use of the specific bands 116-122 GHz, 174.8-182 GHz and 185-190 GHz? </a:t>
            </a:r>
          </a:p>
          <a:p>
            <a:pPr>
              <a:buFont typeface="Arial" panose="020B0604020202020204" pitchFamily="34" charset="0"/>
              <a:buChar char="•"/>
            </a:pPr>
            <a:r>
              <a:rPr lang="en-US" sz="1600" dirty="0"/>
              <a:t>Question 2: </a:t>
            </a:r>
            <a:r>
              <a:rPr lang="en-US" sz="1600" b="0" dirty="0"/>
              <a:t>Are there any further bands above 100 GHz which you think Ofcom should consider making available on a technology and service neutral basis? Which benefits might be </a:t>
            </a:r>
            <a:r>
              <a:rPr lang="en-US" sz="1600" b="0" dirty="0" err="1"/>
              <a:t>realised</a:t>
            </a:r>
            <a:r>
              <a:rPr lang="en-US" sz="1600" b="0" dirty="0"/>
              <a:t> from enabling access to further bands?  </a:t>
            </a:r>
          </a:p>
          <a:p>
            <a:pPr>
              <a:buFont typeface="Arial" panose="020B0604020202020204" pitchFamily="34" charset="0"/>
              <a:buChar char="•"/>
            </a:pPr>
            <a:r>
              <a:rPr lang="en-US" sz="1600" b="0" dirty="0"/>
              <a:t> </a:t>
            </a:r>
            <a:r>
              <a:rPr lang="en-US" sz="1600" dirty="0"/>
              <a:t>Question 3: </a:t>
            </a:r>
            <a:r>
              <a:rPr lang="en-US" sz="1600" b="0" dirty="0"/>
              <a:t>Do you have any comments on the approach we have used to assess the potential effect of our proposals on EESS? [Our full technical analysis is set out at annex 6.] </a:t>
            </a:r>
          </a:p>
          <a:p>
            <a:pPr>
              <a:buFont typeface="Arial" panose="020B0604020202020204" pitchFamily="34" charset="0"/>
              <a:buChar char="•"/>
            </a:pPr>
            <a:r>
              <a:rPr lang="en-US" sz="1600" dirty="0"/>
              <a:t>Question 4: </a:t>
            </a:r>
            <a:r>
              <a:rPr lang="en-US" sz="1600" b="0" dirty="0"/>
              <a:t>Do you have any comments on our proposals to </a:t>
            </a:r>
            <a:r>
              <a:rPr lang="en-US" sz="1600" b="0" dirty="0" err="1"/>
              <a:t>authorise</a:t>
            </a:r>
            <a:r>
              <a:rPr lang="en-US" sz="1600" b="0" dirty="0"/>
              <a:t> devices to operate on a </a:t>
            </a:r>
            <a:r>
              <a:rPr lang="en-US" sz="1600" b="0" dirty="0" err="1"/>
              <a:t>licence</a:t>
            </a:r>
            <a:r>
              <a:rPr lang="en-US" sz="1600" b="0" dirty="0"/>
              <a:t>-exempt basis in the 116-122 GHz, 174.8-182 GHz and 185-190 GHz bands?</a:t>
            </a:r>
          </a:p>
          <a:p>
            <a:pPr>
              <a:buFont typeface="Arial" panose="020B0604020202020204" pitchFamily="34" charset="0"/>
              <a:buChar char="•"/>
            </a:pPr>
            <a:r>
              <a:rPr lang="en-US" sz="1600" b="1" dirty="0"/>
              <a:t>Question 5: </a:t>
            </a:r>
            <a:r>
              <a:rPr lang="en-US" sz="1600" b="0" dirty="0"/>
              <a:t>Do you have any comments on our proposal to create a ‘Spectrum Access: EHF’ </a:t>
            </a:r>
            <a:r>
              <a:rPr lang="en-US" sz="1600" b="0" dirty="0" err="1"/>
              <a:t>licence</a:t>
            </a:r>
            <a:r>
              <a:rPr lang="en-US" sz="1600" b="0" dirty="0"/>
              <a:t> to </a:t>
            </a:r>
            <a:r>
              <a:rPr lang="en-US" sz="1600" b="0" dirty="0" err="1"/>
              <a:t>authorise</a:t>
            </a:r>
            <a:r>
              <a:rPr lang="en-US" sz="1600" b="0" dirty="0"/>
              <a:t> increased power use in the 116-122 GHz, 174.8-182 GHz and 185-190 GHz bands?</a:t>
            </a:r>
          </a:p>
          <a:p>
            <a:pPr>
              <a:buFont typeface="Arial" panose="020B0604020202020204" pitchFamily="34" charset="0"/>
              <a:buChar char="•"/>
            </a:pPr>
            <a:r>
              <a:rPr lang="en-US" sz="1600" dirty="0">
                <a:solidFill>
                  <a:srgbClr val="00B0F0"/>
                </a:solidFill>
              </a:rPr>
              <a:t>Does IEEE 802 want to send in comments?_______________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-3</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2000" b="0" dirty="0"/>
              <a:t>ACMA has recently issued a consultation asking for public opinions in adopting IEC TR 63170 into the ACMA Standard as an EME measurement method for devices operating between 6 GHz and 100 GHz.</a:t>
            </a:r>
          </a:p>
          <a:p>
            <a:pPr lvl="1">
              <a:buFont typeface="Arial" panose="020B0604020202020204" pitchFamily="34" charset="0"/>
              <a:buChar char="•"/>
            </a:pPr>
            <a:r>
              <a:rPr lang="en-US" u="sng" dirty="0">
                <a:hlinkClick r:id="rId3"/>
              </a:rPr>
              <a:t>https://www.acma.gov.au/consultations/2020-01/amendment-eme-arrangements-consultation-042020</a:t>
            </a:r>
            <a:r>
              <a:rPr lang="en-US" sz="1400" dirty="0"/>
              <a:t> </a:t>
            </a:r>
          </a:p>
          <a:p>
            <a:pPr lvl="1">
              <a:buFont typeface="Arial" panose="020B0604020202020204" pitchFamily="34" charset="0"/>
              <a:buChar char="•"/>
            </a:pPr>
            <a:r>
              <a:rPr lang="en-AU" sz="1800" dirty="0"/>
              <a:t>IEC TR 63170:2018 – </a:t>
            </a:r>
            <a:r>
              <a:rPr lang="en-US" sz="1800" dirty="0"/>
              <a:t>Measurement</a:t>
            </a:r>
            <a:r>
              <a:rPr lang="en-AU" sz="1800" dirty="0"/>
              <a:t> procedure for the evaluation of power density related to human exposure to radio frequency fields from wireless communication devices operating between 6 GHz and 100 GHz.</a:t>
            </a:r>
            <a:endParaRPr lang="en-US" sz="1800" dirty="0"/>
          </a:p>
          <a:p>
            <a:pPr>
              <a:buFont typeface="Arial" panose="020B0604020202020204" pitchFamily="34" charset="0"/>
              <a:buChar char="•"/>
            </a:pPr>
            <a:r>
              <a:rPr lang="en-AU" sz="1800" b="0" dirty="0"/>
              <a:t>The closing date for submissions is COB, Thursday 12 March 2020. </a:t>
            </a:r>
            <a:endParaRPr lang="en-US" sz="1800" b="0" dirty="0"/>
          </a:p>
          <a:p>
            <a:pPr algn="r">
              <a:buFont typeface="Arial" panose="020B0604020202020204" pitchFamily="34" charset="0"/>
              <a:buChar char="•"/>
            </a:pPr>
            <a:r>
              <a:rPr lang="en-US" sz="1800" b="0" dirty="0"/>
              <a:t>(would need .18 approval 27 Feb)</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400" dirty="0"/>
          </a:p>
          <a:p>
            <a:pPr marL="0" indent="0">
              <a:spcBef>
                <a:spcPts val="0"/>
              </a:spcBef>
            </a:pPr>
            <a:endParaRPr lang="en-US" sz="14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74663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-4</a:t>
            </a:r>
            <a:endParaRPr lang="en-US" sz="2400" dirty="0"/>
          </a:p>
        </p:txBody>
      </p:sp>
      <p:sp>
        <p:nvSpPr>
          <p:cNvPr id="3" name="Content Placeholder 2"/>
          <p:cNvSpPr>
            <a:spLocks noGrp="1"/>
          </p:cNvSpPr>
          <p:nvPr>
            <p:ph idx="1"/>
          </p:nvPr>
        </p:nvSpPr>
        <p:spPr>
          <a:xfrm>
            <a:off x="698889" y="1044649"/>
            <a:ext cx="8324341" cy="5430764"/>
          </a:xfrm>
        </p:spPr>
        <p:txBody>
          <a:bodyPr/>
          <a:lstStyle/>
          <a:p>
            <a:pPr>
              <a:buFont typeface="Arial" panose="020B0604020202020204" pitchFamily="34" charset="0"/>
              <a:buChar char="•"/>
            </a:pPr>
            <a:r>
              <a:rPr lang="en-US" sz="1800" dirty="0"/>
              <a:t>Japan MIC has started a consultation asking for public opinions in updating its rules for electronic signatures and certification services.   </a:t>
            </a:r>
            <a:r>
              <a:rPr lang="en-US" sz="1800" b="0" dirty="0"/>
              <a:t>In particular, one proposal is to remove SHA-1 from its Guidelines on Accreditation of Specific Certification Business and another is to increase the prime factor from 1024 to 2048 in its Enforcement Regulations on Electronic Signatures and Authentication Business.</a:t>
            </a:r>
          </a:p>
          <a:p>
            <a:pPr lvl="1">
              <a:buFont typeface="Arial" panose="020B0604020202020204" pitchFamily="34" charset="0"/>
              <a:buChar char="•"/>
            </a:pPr>
            <a:r>
              <a:rPr lang="en-US" sz="1800" u="sng" dirty="0">
                <a:hlinkClick r:id="rId3"/>
              </a:rPr>
              <a:t>https://www.soumu.go.jp/menu_news/s-news/01cyber01_02000001_00059.html</a:t>
            </a:r>
            <a:endParaRPr lang="en-US" sz="1800" dirty="0"/>
          </a:p>
          <a:p>
            <a:pPr lvl="1">
              <a:buFont typeface="Arial" panose="020B0604020202020204" pitchFamily="34" charset="0"/>
              <a:buChar char="•"/>
            </a:pPr>
            <a:r>
              <a:rPr lang="en-US" sz="1600" dirty="0"/>
              <a:t>In Japanese  and  Comments due 26 Feb 2020 (would need .18 approval 13 Feb) </a:t>
            </a:r>
          </a:p>
          <a:p>
            <a:pPr>
              <a:buFont typeface="Arial" panose="020B0604020202020204" pitchFamily="34" charset="0"/>
              <a:buChar char="•"/>
            </a:pPr>
            <a:r>
              <a:rPr lang="en-US" sz="1800" dirty="0"/>
              <a:t>FCC Establishing the Rural Digital Opportunity Fund</a:t>
            </a:r>
            <a:br>
              <a:rPr lang="en-US" sz="1400" dirty="0"/>
            </a:br>
            <a:r>
              <a:rPr lang="en-US" sz="1800" b="0" dirty="0"/>
              <a:t>The Commission will consider a </a:t>
            </a:r>
            <a:r>
              <a:rPr lang="en-US" sz="1800" b="0" dirty="0">
                <a:hlinkClick r:id="rId4"/>
              </a:rPr>
              <a:t>Report and Order</a:t>
            </a:r>
            <a:r>
              <a:rPr lang="en-US" sz="1800" b="0" dirty="0"/>
              <a:t> that would adopt a two-phase reverse auction framework for the Rural Digital Opportunity Fund, committing $20.4 billion in high-cost universal service support to bring high-speed broadband service to millions of unserved Americans. (WC Docket Nos. 19-126, 10-90)</a:t>
            </a:r>
            <a:r>
              <a:rPr lang="en-US" sz="1400" dirty="0"/>
              <a:t> </a:t>
            </a:r>
          </a:p>
          <a:p>
            <a:pPr lvl="1">
              <a:spcBef>
                <a:spcPts val="0"/>
              </a:spcBef>
              <a:buFont typeface="Arial" panose="020B0604020202020204" pitchFamily="34" charset="0"/>
              <a:buChar char="•"/>
            </a:pPr>
            <a:r>
              <a:rPr lang="en-US" sz="1400" dirty="0"/>
              <a:t>Great examples and </a:t>
            </a:r>
            <a:r>
              <a:rPr lang="en-US" sz="1400"/>
              <a:t>long statements </a:t>
            </a:r>
            <a:r>
              <a:rPr lang="en-US" sz="1400" dirty="0"/>
              <a:t>from </a:t>
            </a:r>
            <a:r>
              <a:rPr lang="en-US" sz="1400"/>
              <a:t>the Commissioners.  </a:t>
            </a:r>
            <a:endParaRPr lang="en-US" sz="1400" dirty="0"/>
          </a:p>
          <a:p>
            <a:pPr>
              <a:spcBef>
                <a:spcPts val="0"/>
              </a:spcBef>
              <a:buFont typeface="Arial" panose="020B0604020202020204" pitchFamily="34" charset="0"/>
              <a:buChar char="•"/>
            </a:pPr>
            <a:r>
              <a:rPr lang="en-US" sz="1800" dirty="0"/>
              <a:t>On hold: </a:t>
            </a:r>
          </a:p>
          <a:p>
            <a:pPr>
              <a:spcBef>
                <a:spcPts val="0"/>
              </a:spcBef>
              <a:buFont typeface="Arial" panose="020B0604020202020204" pitchFamily="34" charset="0"/>
              <a:buChar char="•"/>
            </a:pPr>
            <a:r>
              <a:rPr lang="en-US" sz="1400" dirty="0"/>
              <a:t>IEEE-EU spectrum position paper update:  (this activity maybe starting up again…..) </a:t>
            </a:r>
            <a:endParaRPr lang="en-US" sz="1400" b="0" dirty="0">
              <a:solidFill>
                <a:schemeClr val="tx1"/>
              </a:solidFill>
            </a:endParaRPr>
          </a:p>
          <a:p>
            <a:pPr lvl="1">
              <a:spcBef>
                <a:spcPts val="0"/>
              </a:spcBef>
              <a:buFont typeface="Arial" panose="020B0604020202020204" pitchFamily="34" charset="0"/>
              <a:buChar char="•"/>
            </a:pPr>
            <a:r>
              <a:rPr lang="en-US" sz="1200" u="sng" dirty="0">
                <a:hlinkClick r:id="rId5"/>
              </a:rPr>
              <a:t>https://mentor.ieee.org/802.18/dcn/18/18-18-0028-02-0000-draft-ieee-european-public-policy-position-statement-on-spectrum-management.docx</a:t>
            </a:r>
            <a:r>
              <a:rPr lang="en-US" sz="1200" dirty="0"/>
              <a:t> </a:t>
            </a:r>
            <a:endParaRPr lang="en-US" sz="1200" u="sng" dirty="0">
              <a:hlinkClick r:id="rId6"/>
            </a:endParaRPr>
          </a:p>
          <a:p>
            <a:pPr lvl="1">
              <a:spcBef>
                <a:spcPts val="0"/>
              </a:spcBef>
              <a:buFont typeface="Arial" panose="020B0604020202020204" pitchFamily="34" charset="0"/>
              <a:buChar char="•"/>
            </a:pPr>
            <a:r>
              <a:rPr lang="en-US" altLang="en-US" sz="1200" dirty="0"/>
              <a:t>The IEEE SA position that the RR-TAG help develop, we had requested to use in the EU, in place of theirs:  </a:t>
            </a:r>
          </a:p>
          <a:p>
            <a:pPr lvl="2">
              <a:spcBef>
                <a:spcPts val="0"/>
              </a:spcBef>
              <a:buFont typeface="Arial" panose="020B0604020202020204" pitchFamily="34" charset="0"/>
              <a:buChar char="•"/>
            </a:pPr>
            <a:r>
              <a:rPr lang="en-US" sz="1100" u="sng" dirty="0">
                <a:hlinkClick r:id="rId6"/>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58135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5.9 GHz NPRM</a:t>
            </a:r>
            <a:endParaRPr lang="en-US" altLang="en-US" sz="1800" dirty="0">
              <a:solidFill>
                <a:schemeClr val="tx1"/>
              </a:solidFill>
            </a:endParaRPr>
          </a:p>
          <a:p>
            <a:pPr marL="0" indent="0"/>
            <a:endParaRPr lang="en-US" altLang="en-US" sz="1800" dirty="0">
              <a:solidFill>
                <a:schemeClr val="tx1"/>
              </a:solidFill>
            </a:endParaRPr>
          </a:p>
          <a:p>
            <a:pPr marL="0" indent="0"/>
            <a:endParaRPr lang="en-US" altLang="en-US" sz="1800" dirty="0">
              <a:solidFill>
                <a:schemeClr val="tx1"/>
              </a:solidFill>
            </a:endParaRPr>
          </a:p>
          <a:p>
            <a:pPr marL="0" indent="0"/>
            <a:endParaRPr lang="en-US" altLang="en-US" sz="1800" dirty="0">
              <a:solidFill>
                <a:schemeClr val="tx1"/>
              </a:solidFill>
            </a:endParaRP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600" dirty="0">
                <a:solidFill>
                  <a:schemeClr val="bg1">
                    <a:lumMod val="75000"/>
                  </a:schemeClr>
                </a:solidFill>
              </a:rPr>
              <a:t>None heard</a:t>
            </a:r>
          </a:p>
          <a:p>
            <a:pPr>
              <a:buFont typeface="Arial" panose="020B0604020202020204" pitchFamily="34" charset="0"/>
              <a:buChar char="•"/>
            </a:pPr>
            <a:r>
              <a:rPr lang="en-US" sz="1600" u="sng" dirty="0"/>
              <a:t> </a:t>
            </a:r>
            <a:endParaRPr lang="en-US" sz="1800" dirty="0"/>
          </a:p>
          <a:p>
            <a:pPr lvl="1">
              <a:buFont typeface="Arial" panose="020B0604020202020204" pitchFamily="34" charset="0"/>
              <a:buChar char="•"/>
            </a:pPr>
            <a:endParaRPr lang="en-US" sz="16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06feb2020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(the new call-in started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15:______________________58</a:t>
            </a:r>
          </a:p>
          <a:p>
            <a:pPr lvl="3">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 Jan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 Jan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30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30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37</a:t>
            </a:fld>
            <a:endParaRPr lang="en-US" altLang="en-US" sz="1200" b="0" dirty="0"/>
          </a:p>
        </p:txBody>
      </p:sp>
      <p:sp>
        <p:nvSpPr>
          <p:cNvPr id="2" name="Date Placeholder 1"/>
          <p:cNvSpPr>
            <a:spLocks noGrp="1"/>
          </p:cNvSpPr>
          <p:nvPr>
            <p:ph type="dt" idx="15"/>
          </p:nvPr>
        </p:nvSpPr>
        <p:spPr/>
        <p:txBody>
          <a:bodyPr/>
          <a:lstStyle/>
          <a:p>
            <a:r>
              <a:rPr lang="en-US"/>
              <a:t>30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30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30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95000"/>
                  </a:schemeClr>
                </a:solidFill>
              </a:rPr>
              <a:t>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APAC Overview</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solidFill>
                  <a:schemeClr val="tx1"/>
                </a:solidFill>
              </a:rPr>
              <a:t>APAC Overview</a:t>
            </a:r>
          </a:p>
          <a:p>
            <a:pPr lvl="1">
              <a:spcBef>
                <a:spcPts val="0"/>
              </a:spcBef>
              <a:buFont typeface="Arial" panose="020B0604020202020204" pitchFamily="34" charset="0"/>
              <a:buChar char="•"/>
            </a:pPr>
            <a:r>
              <a:rPr lang="en-US" altLang="en-US" sz="1400" dirty="0">
                <a:solidFill>
                  <a:schemeClr val="tx1"/>
                </a:solidFill>
              </a:rPr>
              <a:t>What has happened in APAC the last 2 months.</a:t>
            </a:r>
            <a:endParaRPr lang="en-US" altLang="en-US" sz="1400" b="0" dirty="0">
              <a:solidFill>
                <a:schemeClr val="tx1"/>
              </a:solidFill>
            </a:endParaRPr>
          </a:p>
          <a:p>
            <a:pPr>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Keep going on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Ofcom consultation on  Improving spectrum access for Wi-Fi</a:t>
            </a:r>
          </a:p>
          <a:p>
            <a:pPr lvl="1">
              <a:spcBef>
                <a:spcPts val="0"/>
              </a:spcBef>
              <a:buFont typeface="Arial" panose="020B0604020202020204" pitchFamily="34" charset="0"/>
              <a:buChar char="•"/>
            </a:pPr>
            <a:r>
              <a:rPr lang="en-US" sz="1400" dirty="0"/>
              <a:t>Ofcom consultation </a:t>
            </a:r>
            <a:r>
              <a:rPr lang="en-GB" sz="1400" dirty="0"/>
              <a:t>Supporting innovation in the 100-200 GHz range</a:t>
            </a:r>
          </a:p>
          <a:p>
            <a:pPr lvl="1">
              <a:spcBef>
                <a:spcPts val="0"/>
              </a:spcBef>
              <a:buFont typeface="Arial" panose="020B0604020202020204" pitchFamily="34" charset="0"/>
              <a:buChar char="•"/>
            </a:pPr>
            <a:r>
              <a:rPr lang="en-GB" sz="1400" dirty="0"/>
              <a:t>ACMA consultation on EME measurements above 6 GHz.</a:t>
            </a:r>
            <a:endParaRPr lang="en-US" sz="1400" dirty="0"/>
          </a:p>
          <a:p>
            <a:pPr lvl="1">
              <a:spcBef>
                <a:spcPts val="0"/>
              </a:spcBef>
              <a:buFont typeface="Arial" panose="020B0604020202020204" pitchFamily="34" charset="0"/>
              <a:buChar char="•"/>
            </a:pPr>
            <a:r>
              <a:rPr lang="en-US" altLang="en-US" sz="1400" kern="0" dirty="0"/>
              <a:t>Japan consultation on signatures and certifications. </a:t>
            </a:r>
          </a:p>
          <a:p>
            <a:pPr lvl="1">
              <a:spcBef>
                <a:spcPts val="0"/>
              </a:spcBef>
              <a:buFont typeface="Arial" panose="020B0604020202020204" pitchFamily="34" charset="0"/>
              <a:buChar char="•"/>
            </a:pPr>
            <a:r>
              <a:rPr lang="en-US" sz="1400" dirty="0"/>
              <a:t>FCC Establishing the Rural Digital Opportunity Fund</a:t>
            </a:r>
            <a:br>
              <a:rPr lang="en-US" sz="1100" dirty="0"/>
            </a:b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65000"/>
                  </a:schemeClr>
                </a:solidFill>
              </a:rPr>
              <a:t>Steve. P</a:t>
            </a:r>
          </a:p>
          <a:p>
            <a:pPr>
              <a:spcBef>
                <a:spcPts val="400"/>
              </a:spcBef>
            </a:pPr>
            <a:r>
              <a:rPr lang="en-US" altLang="en-US" sz="1800" b="0" dirty="0">
                <a:solidFill>
                  <a:schemeClr val="bg1">
                    <a:lumMod val="65000"/>
                  </a:schemeClr>
                </a:solidFill>
              </a:rPr>
              <a:t>		Seconded by:  Hassan Y</a:t>
            </a:r>
          </a:p>
          <a:p>
            <a:pPr lvl="1">
              <a:spcBef>
                <a:spcPts val="400"/>
              </a:spcBef>
            </a:pPr>
            <a:r>
              <a:rPr lang="en-US" altLang="en-US" sz="1800" dirty="0">
                <a:solidFill>
                  <a:schemeClr val="bg1">
                    <a:lumMod val="65000"/>
                  </a:schemeClr>
                </a:solidFill>
              </a:rPr>
              <a:t>Discussion?  	None</a:t>
            </a:r>
          </a:p>
          <a:p>
            <a:pPr lvl="1">
              <a:spcBef>
                <a:spcPts val="400"/>
              </a:spcBef>
            </a:pPr>
            <a:r>
              <a:rPr lang="en-US" altLang="en-US" sz="18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23 Jan 2020 in document </a:t>
            </a:r>
            <a:r>
              <a:rPr lang="en-US" altLang="en-US" sz="1600" b="0" dirty="0">
                <a:hlinkClick r:id="rId2"/>
              </a:rPr>
              <a:t>https://mentor.ieee.org/802.18/dcn/20/18-20-0008-00-0000-minutes-23jan20-rrtag-teleconference.docx</a:t>
            </a:r>
            <a:r>
              <a:rPr lang="en-US" altLang="en-US" sz="1600" b="0" dirty="0"/>
              <a:t> </a:t>
            </a:r>
            <a:r>
              <a:rPr lang="en-US" sz="1600" b="0" dirty="0"/>
              <a:t>24-Jan-2020 09:38:17 ET</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65000"/>
                  </a:schemeClr>
                </a:solidFill>
              </a:rPr>
              <a:t>Tim J</a:t>
            </a:r>
          </a:p>
          <a:p>
            <a:pPr marL="0" indent="0">
              <a:spcBef>
                <a:spcPts val="400"/>
              </a:spcBef>
            </a:pPr>
            <a:r>
              <a:rPr lang="en-US" altLang="en-US" sz="1800" b="0" dirty="0">
                <a:solidFill>
                  <a:schemeClr val="bg1">
                    <a:lumMod val="65000"/>
                  </a:schemeClr>
                </a:solidFill>
              </a:rPr>
              <a:t>	Seconded by:	Steve P</a:t>
            </a:r>
          </a:p>
          <a:p>
            <a:pPr marL="0" indent="0">
              <a:spcBef>
                <a:spcPts val="400"/>
              </a:spcBef>
            </a:pPr>
            <a:r>
              <a:rPr lang="en-US" altLang="en-US" sz="1800" b="0" dirty="0">
                <a:solidFill>
                  <a:schemeClr val="bg1">
                    <a:lumMod val="65000"/>
                  </a:schemeClr>
                </a:solidFill>
              </a:rPr>
              <a:t>	Discussion?  	None</a:t>
            </a:r>
          </a:p>
          <a:p>
            <a:pPr lvl="1">
              <a:spcBef>
                <a:spcPts val="400"/>
              </a:spcBef>
            </a:pPr>
            <a:r>
              <a:rPr lang="en-US" altLang="en-US" sz="1800" dirty="0">
                <a:solidFill>
                  <a:schemeClr val="bg1">
                    <a:lumMod val="65000"/>
                  </a:schemeClr>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30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#105, </a:t>
            </a:r>
            <a:r>
              <a:rPr lang="en-US" sz="1600" dirty="0"/>
              <a:t>  23–27Mar20, Sophia-Antipolis</a:t>
            </a:r>
            <a:r>
              <a:rPr lang="en-US" b="0" dirty="0"/>
              <a:t> </a:t>
            </a:r>
          </a:p>
          <a:p>
            <a:pPr lvl="1">
              <a:spcBef>
                <a:spcPts val="0"/>
              </a:spcBef>
              <a:buFont typeface="Arial" panose="020B0604020202020204" pitchFamily="34" charset="0"/>
              <a:buChar char="•"/>
            </a:pPr>
            <a:r>
              <a:rPr lang="en-US" sz="1600" dirty="0">
                <a:solidFill>
                  <a:schemeClr val="bg1">
                    <a:lumMod val="75000"/>
                  </a:schemeClr>
                </a:solidFill>
              </a:rPr>
              <a:t>Nothing shared.</a:t>
            </a:r>
          </a:p>
          <a:p>
            <a:pPr lvl="1">
              <a:spcBef>
                <a:spcPts val="0"/>
              </a:spcBef>
              <a:buFont typeface="Arial" panose="020B0604020202020204" pitchFamily="34" charset="0"/>
              <a:buChar char="•"/>
            </a:pPr>
            <a:endParaRPr lang="en-US" sz="1600" dirty="0">
              <a:solidFill>
                <a:schemeClr val="tx1"/>
              </a:solidFill>
            </a:endParaRPr>
          </a:p>
          <a:p>
            <a:pPr marL="457200" lvl="1" indent="0">
              <a:spcBef>
                <a:spcPts val="0"/>
              </a:spcBef>
            </a:pPr>
            <a:r>
              <a:rPr lang="en-US" sz="1600" dirty="0">
                <a:solidFill>
                  <a:schemeClr val="tx1"/>
                </a:solidFill>
              </a:rPr>
              <a:t>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next meeting # ____;  on-line-27Feb20</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 FR</a:t>
            </a:r>
            <a:endParaRPr lang="en-US" sz="1600" b="0" dirty="0">
              <a:solidFill>
                <a:schemeClr val="tx1"/>
              </a:solidFill>
            </a:endParaRP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#37, 25-26Mar20, Sophia-Antipolis, FR</a:t>
            </a:r>
          </a:p>
          <a:p>
            <a:pPr lvl="1">
              <a:spcBef>
                <a:spcPts val="0"/>
              </a:spcBef>
              <a:buFont typeface="Arial" panose="020B0604020202020204" pitchFamily="34" charset="0"/>
              <a:buChar char="•"/>
            </a:pPr>
            <a:r>
              <a:rPr lang="en-US" sz="12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Jan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41876</TotalTime>
  <Words>7976</Words>
  <Application>Microsoft Office PowerPoint</Application>
  <PresentationFormat>On-screen Show (4:3)</PresentationFormat>
  <Paragraphs>812</Paragraphs>
  <Slides>40</Slides>
  <Notes>28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49"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APAC update – January 2020</vt:lpstr>
      <vt:lpstr>Chairman Pai’s statement on 5.9 GHz &amp; NPRM -background</vt:lpstr>
      <vt:lpstr>5.9 GHz &amp; NPRM - </vt:lpstr>
      <vt:lpstr>5.9 GHz &amp; NPRM - </vt:lpstr>
      <vt:lpstr>5.9 GHz &amp; NPRM –history 23jan </vt:lpstr>
      <vt:lpstr>5.9 GHz NPRM – Thursday sna</vt:lpstr>
      <vt:lpstr>5.9 GHz NPRM – Thursday sna</vt:lpstr>
      <vt:lpstr>5.9 GHz NPRM – Tuesday sna</vt:lpstr>
      <vt:lpstr>General Discussion Items -1</vt:lpstr>
      <vt:lpstr>General Discussion Items -2</vt:lpstr>
      <vt:lpstr>General Discussion Items -3</vt:lpstr>
      <vt:lpstr>General Discussion Items -4</vt:lpstr>
      <vt:lpstr>Actions Required</vt:lpstr>
      <vt:lpstr>Any Other Business</vt:lpstr>
      <vt:lpstr>Adjourn</vt:lpstr>
      <vt:lpstr>PowerPoint Presentation</vt:lpstr>
      <vt:lpstr>5.9 GHz &amp; NPRM – history 23jan </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2224</cp:revision>
  <cp:lastPrinted>1601-01-01T00:00:00Z</cp:lastPrinted>
  <dcterms:created xsi:type="dcterms:W3CDTF">2016-03-03T14:54:45Z</dcterms:created>
  <dcterms:modified xsi:type="dcterms:W3CDTF">2020-01-30T16:29:25Z</dcterms:modified>
</cp:coreProperties>
</file>