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341" r:id="rId3"/>
    <p:sldId id="329" r:id="rId4"/>
    <p:sldId id="604" r:id="rId5"/>
    <p:sldId id="624" r:id="rId6"/>
    <p:sldId id="605" r:id="rId7"/>
    <p:sldId id="516" r:id="rId8"/>
    <p:sldId id="596" r:id="rId9"/>
    <p:sldId id="638" r:id="rId10"/>
    <p:sldId id="603" r:id="rId11"/>
    <p:sldId id="641" r:id="rId12"/>
    <p:sldId id="606" r:id="rId13"/>
    <p:sldId id="608" r:id="rId14"/>
    <p:sldId id="626" r:id="rId15"/>
    <p:sldId id="633" r:id="rId16"/>
    <p:sldId id="637" r:id="rId17"/>
    <p:sldId id="636" r:id="rId18"/>
    <p:sldId id="634" r:id="rId19"/>
    <p:sldId id="632" r:id="rId20"/>
    <p:sldId id="627" r:id="rId21"/>
    <p:sldId id="630" r:id="rId22"/>
    <p:sldId id="628" r:id="rId23"/>
    <p:sldId id="618" r:id="rId24"/>
    <p:sldId id="635" r:id="rId25"/>
    <p:sldId id="547" r:id="rId26"/>
    <p:sldId id="642" r:id="rId27"/>
    <p:sldId id="535" r:id="rId28"/>
    <p:sldId id="640" r:id="rId29"/>
    <p:sldId id="643" r:id="rId30"/>
    <p:sldId id="646" r:id="rId31"/>
    <p:sldId id="639" r:id="rId32"/>
    <p:sldId id="498" r:id="rId33"/>
    <p:sldId id="402" r:id="rId34"/>
    <p:sldId id="403" r:id="rId35"/>
    <p:sldId id="462" r:id="rId36"/>
    <p:sldId id="645" r:id="rId37"/>
    <p:sldId id="644" r:id="rId38"/>
    <p:sldId id="549" r:id="rId39"/>
    <p:sldId id="425" r:id="rId40"/>
    <p:sldId id="592" r:id="rId41"/>
    <p:sldId id="599" r:id="rId4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48" autoAdjust="0"/>
    <p:restoredTop sz="95421" autoAdjust="0"/>
  </p:normalViewPr>
  <p:slideViewPr>
    <p:cSldViewPr>
      <p:cViewPr varScale="1">
        <p:scale>
          <a:sx n="113" d="100"/>
          <a:sy n="113" d="100"/>
        </p:scale>
        <p:origin x="846"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21-Jan-20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298483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75405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8570560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Vijay, jay, Mikel, Ben, Hassan,  Dorothy</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88636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Vijay, jay, Mikel, Ben, Hassan,  Dorothy</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144233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121273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35186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14-16 Jan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14-16 Jan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14-16 Jan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802.18-20/0003r02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620&amp;SubTB=620#/" TargetMode="External"/><Relationship Id="rId5" Type="http://schemas.openxmlformats.org/officeDocument/2006/relationships/hyperlink" Target="https://portal.etsi.org/tb.aspx?tbid=286&amp;SubTB=286" TargetMode="External"/><Relationship Id="rId4" Type="http://schemas.openxmlformats.org/officeDocument/2006/relationships/hyperlink" Target="https://portal.etsi.org/tb.aspx?tbid=729&amp;SubTB=729"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8/dcn/17/18-17-0073-07-0000-ieee-802-viewpoints-on-wrc-19-agenda-items.pptx" TargetMode="External"/><Relationship Id="rId13" Type="http://schemas.openxmlformats.org/officeDocument/2006/relationships/hyperlink" Target="https://www.itu.int/go/ITU-R/sg5" TargetMode="External"/><Relationship Id="rId3" Type="http://schemas.openxmlformats.org/officeDocument/2006/relationships/hyperlink" Target="http://www.ieee802.org/11/email/stds-802-11/msg04021.html" TargetMode="External"/><Relationship Id="rId7" Type="http://schemas.openxmlformats.org/officeDocument/2006/relationships/hyperlink" Target="https://www.itu.int/en/ITU-R/conferences/wrc/2019/Documents/PFA-WRC19-E.pdf"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8.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cept.org/ecc/groups/ecc/cpg/page/weekly-report-from-wrc-19/"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mentor.ieee.org/802.18/dcn/19/18-19-0152-00-0000-summary-of-the-decisions-of-selected-agenda-items-in-wrc-19.pptx"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0-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18/18-18-0028-02-0000-draft-ieee-european-public-policy-position-statement-on-spectrum-management.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entor.ieee.org/802.18/dcn/18/18-18-0010-10-0000-sa-use-of-spectrum-draft-position-orig06dec17.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11/email/stds-802-11/msg04021.html"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0/11-20-0184-01-0itu-overview-of-target-itu-recommendations-and-outline-of-required-updates.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43-00-0000-minutes-koa-plenary-10-15nov2019-rr-tag.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18/dcn/19/18-19-0165-00-0000-minutes-26dec19-rrtag-teleconference.docx"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14-16 Jan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Wireless Interim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14-16 Jan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22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799"/>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#105, </a:t>
            </a:r>
            <a:r>
              <a:rPr lang="en-US" sz="1600" dirty="0"/>
              <a:t>  23–27Mar20, Sophia-Antipolis</a:t>
            </a:r>
            <a:r>
              <a:rPr lang="en-US" b="0" dirty="0"/>
              <a:t> </a:t>
            </a:r>
            <a:endParaRPr lang="en-US" sz="1400" b="0" dirty="0"/>
          </a:p>
          <a:p>
            <a:pPr lvl="0">
              <a:spcBef>
                <a:spcPts val="1200"/>
              </a:spcBef>
              <a:buFont typeface="Arial" panose="020B0604020202020204" pitchFamily="34" charset="0"/>
              <a:buChar char="•"/>
            </a:pPr>
            <a:r>
              <a:rPr lang="en-US" sz="1400" b="0" dirty="0"/>
              <a:t>New Chairman proposed some procedural changes and also appointed 2 Vice Chairmen.</a:t>
            </a:r>
          </a:p>
          <a:p>
            <a:pPr lvl="0">
              <a:spcBef>
                <a:spcPts val="1200"/>
              </a:spcBef>
              <a:buFont typeface="Arial" panose="020B0604020202020204" pitchFamily="34" charset="0"/>
              <a:buChar char="•"/>
            </a:pPr>
            <a:r>
              <a:rPr lang="en-US" sz="1400" b="0" dirty="0"/>
              <a:t>EN 301 893 5GHz Standard:  Spectrum mask, 5.8GHz and Test Signal for Preamble Detect test were discussed. Some agreements but in general all topics will be further discussed in G2M prior to next Face to Face meeting.  Aim to finish this version of the standard at BRAN#105,  Mar 23-27. </a:t>
            </a:r>
          </a:p>
          <a:p>
            <a:pPr lvl="0">
              <a:spcBef>
                <a:spcPts val="1200"/>
              </a:spcBef>
              <a:buFont typeface="Arial" panose="020B0604020202020204" pitchFamily="34" charset="0"/>
              <a:buChar char="•"/>
            </a:pPr>
            <a:r>
              <a:rPr lang="en-US" sz="1400" b="0" dirty="0"/>
              <a:t>6GHz Standard work (draft EN 303 687 v0.0.1) discussions related to channel access mechanism.  Further discussions at future GoToMeeting. Draft will be updated to v0.0.2 after the GoToMeeting with outcome of discussions to date and January 22-24 FM57 meeting. </a:t>
            </a:r>
          </a:p>
          <a:p>
            <a:pPr lvl="0">
              <a:spcBef>
                <a:spcPts val="1200"/>
              </a:spcBef>
              <a:buFont typeface="Arial" panose="020B0604020202020204" pitchFamily="34" charset="0"/>
              <a:buChar char="•"/>
            </a:pPr>
            <a:r>
              <a:rPr lang="en-US" sz="1400" b="0" dirty="0"/>
              <a:t>EN 302 567 LS sent to HAS Consultant to advise of documents submitted for 2nd review.</a:t>
            </a:r>
          </a:p>
          <a:p>
            <a:pPr lvl="0">
              <a:spcBef>
                <a:spcPts val="1200"/>
              </a:spcBef>
              <a:buFont typeface="Arial" panose="020B0604020202020204" pitchFamily="34" charset="0"/>
              <a:buChar char="•"/>
            </a:pPr>
            <a:r>
              <a:rPr lang="en-US" sz="1400" b="0" dirty="0"/>
              <a:t>EN 303 722 Harmonized Standard increasing 60GHz band up to 71GHz. Rapporteur asked for contributions   </a:t>
            </a:r>
          </a:p>
          <a:p>
            <a:pPr lvl="0">
              <a:spcBef>
                <a:spcPts val="1200"/>
              </a:spcBef>
              <a:buFont typeface="Arial" panose="020B0604020202020204" pitchFamily="34" charset="0"/>
              <a:buChar char="•"/>
            </a:pPr>
            <a:r>
              <a:rPr lang="en-US" sz="1400" b="0" dirty="0"/>
              <a:t>TR 103 721  WAS/RLAN Mitigation techniques in the 5725 - 5850 MHz: Some concerns related to interference as products are allowed in the 5.8GHz band in UK (but could be commercialized in other member states) were highlighted at WGFM#57 and a new work item FM57_W103 was created.TC BRAN created a similar Work Item ( TC BRAN (DTR/BRAN-230023 (TR 103 721) to create this new technical report. The aim is to include mitigations techniques that will allow sharing with radars (including Fast Frequency Hopping radars), Road Tolling and smart tachograph. GoToMeeting scheduled as below to discuss further.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799"/>
            <a:ext cx="8305800" cy="5408613"/>
          </a:xfrm>
        </p:spPr>
        <p:txBody>
          <a:bodyPr/>
          <a:lstStyle/>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3"/>
              </a:rPr>
              <a:t>&lt;TG-11&gt;</a:t>
            </a:r>
            <a:r>
              <a:rPr lang="en-US" altLang="en-US" sz="1600" b="0" dirty="0"/>
              <a:t>  </a:t>
            </a:r>
            <a:r>
              <a:rPr lang="en-US" sz="1600" dirty="0">
                <a:solidFill>
                  <a:schemeClr val="tx1"/>
                </a:solidFill>
              </a:rPr>
              <a:t>meeting # ____</a:t>
            </a:r>
          </a:p>
          <a:p>
            <a:pPr lvl="1">
              <a:buFont typeface="Arial" panose="020B0604020202020204" pitchFamily="34" charset="0"/>
              <a:buChar char="•"/>
            </a:pPr>
            <a:r>
              <a:rPr lang="en-US" sz="1600" dirty="0"/>
              <a:t>19th Dec call discussed 2.4GHz SRDoc TR 103 665.</a:t>
            </a:r>
          </a:p>
          <a:p>
            <a:pPr lvl="1">
              <a:buFont typeface="Arial" panose="020B0604020202020204" pitchFamily="34" charset="0"/>
              <a:buChar char="•"/>
            </a:pPr>
            <a:r>
              <a:rPr lang="en-US" sz="1600" dirty="0"/>
              <a:t>Two further meetings scheduled on this SRDoc on 27Jan and 27Feb</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4"/>
              </a:rPr>
              <a:t>&lt;TG-UWB&gt;</a:t>
            </a:r>
            <a:r>
              <a:rPr lang="en-US" sz="1600" b="0" dirty="0">
                <a:solidFill>
                  <a:schemeClr val="tx1"/>
                </a:solidFill>
              </a:rPr>
              <a:t> </a:t>
            </a:r>
            <a:r>
              <a:rPr lang="en-US" sz="1600" dirty="0">
                <a:solidFill>
                  <a:schemeClr val="tx1"/>
                </a:solidFill>
              </a:rPr>
              <a:t>next meeting #52, 11-13Feb20, Blomberg , DE</a:t>
            </a:r>
          </a:p>
          <a:p>
            <a:pPr lvl="1">
              <a:spcBef>
                <a:spcPts val="0"/>
              </a:spcBef>
              <a:buFont typeface="Arial" panose="020B0604020202020204" pitchFamily="34" charset="0"/>
              <a:buChar char="•"/>
            </a:pPr>
            <a:r>
              <a:rPr lang="en-US" sz="1200" dirty="0">
                <a:solidFill>
                  <a:schemeClr val="tx1"/>
                </a:solidFill>
              </a:rPr>
              <a:t>Nothing shared.</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5"/>
              </a:rPr>
              <a:t>&lt;ERM&gt;</a:t>
            </a:r>
            <a:r>
              <a:rPr lang="en-US" sz="1600" b="0" dirty="0"/>
              <a:t> </a:t>
            </a:r>
            <a:r>
              <a:rPr lang="en-US" sz="1600" dirty="0">
                <a:solidFill>
                  <a:schemeClr val="tx1"/>
                </a:solidFill>
              </a:rPr>
              <a:t>next meeting #70,  17-20Mar20, </a:t>
            </a:r>
            <a:r>
              <a:rPr lang="en-US" sz="1600" dirty="0"/>
              <a:t>Sophia Antipolis</a:t>
            </a:r>
            <a:endParaRPr lang="en-US" sz="1600" b="0" dirty="0">
              <a:solidFill>
                <a:schemeClr val="tx1"/>
              </a:solidFill>
            </a:endParaRPr>
          </a:p>
          <a:p>
            <a:pPr lvl="1"/>
            <a:r>
              <a:rPr lang="en-US" sz="1600" b="0" dirty="0"/>
              <a:t>- 25/26 Nov ERM-EG 203 336  (</a:t>
            </a:r>
            <a:r>
              <a:rPr lang="en-US" sz="1600" dirty="0"/>
              <a:t>Guide for the selection of technical parameters for the production of </a:t>
            </a:r>
            <a:r>
              <a:rPr lang="en-US" sz="1600" dirty="0" err="1"/>
              <a:t>Harmonised</a:t>
            </a:r>
            <a:r>
              <a:rPr lang="en-US" sz="1600" dirty="0"/>
              <a:t> Standards covering article 3.1(b) and article 3.2 of Directive 2014/53/EU )  </a:t>
            </a:r>
            <a:r>
              <a:rPr lang="en-US" sz="1600" b="0" dirty="0"/>
              <a:t>comments resolution meeting to address further comments from Final draft Rejected at ERM#69 in October.</a:t>
            </a:r>
          </a:p>
          <a:p>
            <a:pPr lvl="1"/>
            <a:r>
              <a:rPr lang="en-US" sz="1600" b="0" dirty="0"/>
              <a:t>- 13Dec there was a 2nd resolution meeting.</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ETSI - ERM </a:t>
            </a:r>
            <a:r>
              <a:rPr lang="en-US" sz="1600" b="0" dirty="0">
                <a:hlinkClick r:id="rId6"/>
              </a:rPr>
              <a:t>&lt;TG37&gt;</a:t>
            </a:r>
            <a:r>
              <a:rPr lang="en-US" sz="1600" b="0" dirty="0"/>
              <a:t> </a:t>
            </a:r>
            <a:r>
              <a:rPr lang="en-US" sz="1600" dirty="0"/>
              <a:t> next meeting #36, 14-15Jan20, Sophia Antipolis,  this week.</a:t>
            </a:r>
          </a:p>
          <a:p>
            <a:pPr lvl="1">
              <a:spcBef>
                <a:spcPts val="0"/>
              </a:spcBef>
              <a:buFont typeface="Arial" panose="020B0604020202020204" pitchFamily="34" charset="0"/>
              <a:buChar char="•"/>
            </a:pPr>
            <a:r>
              <a:rPr lang="en-US" sz="1200" dirty="0">
                <a:solidFill>
                  <a:schemeClr val="tx1"/>
                </a:solidFill>
              </a:rPr>
              <a:t>Nothing shared.</a:t>
            </a:r>
          </a:p>
          <a:p>
            <a:pPr marL="0" indent="0">
              <a:spcBef>
                <a:spcPts val="0"/>
              </a:spcBef>
            </a:pPr>
            <a:endParaRPr lang="en-US" sz="1800" dirty="0">
              <a:solidFill>
                <a:schemeClr val="tx1"/>
              </a:solidFill>
            </a:endParaRPr>
          </a:p>
          <a:p>
            <a:pPr marL="0" indent="0">
              <a:spcBef>
                <a:spcPts val="0"/>
              </a:spcBef>
            </a:pPr>
            <a:endParaRPr lang="en-US" sz="1800" dirty="0">
              <a:solidFill>
                <a:schemeClr val="tx1"/>
              </a:solidFill>
            </a:endParaRPr>
          </a:p>
          <a:p>
            <a:pPr marL="0" indent="0">
              <a:spcBef>
                <a:spcPts val="0"/>
              </a:spcBef>
            </a:pPr>
            <a:endParaRPr lang="en-US" sz="1800" dirty="0">
              <a:solidFill>
                <a:schemeClr val="tx1"/>
              </a:solidFill>
            </a:endParaRPr>
          </a:p>
          <a:p>
            <a:pPr lvl="1">
              <a:spcBef>
                <a:spcPts val="0"/>
              </a:spcBef>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4158460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19831" y="1043247"/>
            <a:ext cx="8272226" cy="5396354"/>
          </a:xfrm>
        </p:spPr>
        <p:txBody>
          <a:bodyPr/>
          <a:lstStyle/>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 </a:t>
            </a:r>
          </a:p>
          <a:p>
            <a:pPr lvl="1">
              <a:spcBef>
                <a:spcPts val="0"/>
              </a:spcBef>
              <a:buFont typeface="Arial" panose="020B0604020202020204" pitchFamily="34" charset="0"/>
              <a:buChar char="•"/>
            </a:pPr>
            <a:r>
              <a:rPr lang="en-US" sz="1600" dirty="0">
                <a:solidFill>
                  <a:schemeClr val="bg1">
                    <a:lumMod val="85000"/>
                  </a:schemeClr>
                </a:solidFill>
              </a:rPr>
              <a:t> </a:t>
            </a:r>
            <a:r>
              <a:rPr lang="en-US" sz="1200" dirty="0">
                <a:solidFill>
                  <a:schemeClr val="tx1"/>
                </a:solidFill>
              </a:rPr>
              <a:t>Nothing shared</a:t>
            </a:r>
            <a:endParaRPr lang="en-US" sz="10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a:t>
            </a:r>
            <a:r>
              <a:rPr lang="en-US" sz="1800" dirty="0"/>
              <a:t>#10, 20-22Jan20, Prague, Czech Republic</a:t>
            </a:r>
          </a:p>
          <a:p>
            <a:pPr lvl="1">
              <a:buFont typeface="Arial" panose="020B0604020202020204" pitchFamily="34" charset="0"/>
              <a:buChar char="•"/>
            </a:pPr>
            <a:r>
              <a:rPr lang="en-US" sz="1600" dirty="0"/>
              <a:t>In 09-11Dec meeting:  Report drafted dealing with the short-term protection of fixed service point-to-point applications from WAS/RLAN indoor-only deployments as well as potential WAS/RLAN portable outdoor devices with lower power levels. (contentious) </a:t>
            </a:r>
          </a:p>
          <a:p>
            <a:pPr lvl="1">
              <a:buFont typeface="Arial" panose="020B0604020202020204" pitchFamily="34" charset="0"/>
              <a:buChar char="•"/>
            </a:pPr>
            <a:r>
              <a:rPr lang="en-US" sz="1600" dirty="0"/>
              <a:t>This is intended to complement the previous ECC report 302 output of the group in anticipation that WGSE decide that this is an appropriate deliverable. </a:t>
            </a:r>
          </a:p>
          <a:p>
            <a:pPr lvl="1">
              <a:buFont typeface="Arial" panose="020B0604020202020204" pitchFamily="34" charset="0"/>
              <a:buChar char="•"/>
            </a:pPr>
            <a:r>
              <a:rPr lang="en-US" sz="1600" dirty="0"/>
              <a:t>Further work on interference of VLP Indoor devices and site-specific studies for UK and France still to finalize in the meeting next week.</a:t>
            </a:r>
          </a:p>
          <a:p>
            <a:pPr lvl="1">
              <a:buFont typeface="Arial" panose="020B0604020202020204" pitchFamily="34" charset="0"/>
              <a:buChar char="•"/>
            </a:pPr>
            <a:r>
              <a:rPr lang="en-US" sz="1600" dirty="0">
                <a:solidFill>
                  <a:schemeClr val="tx1"/>
                </a:solidFill>
              </a:rPr>
              <a:t>This will be the last meeting of SE45 unless it is re-chartered. </a:t>
            </a:r>
          </a:p>
          <a:p>
            <a:pPr lvl="1">
              <a:buFont typeface="Arial" panose="020B0604020202020204" pitchFamily="34" charset="0"/>
              <a:buChar char="•"/>
            </a:pPr>
            <a:r>
              <a:rPr lang="en-US" sz="1600" dirty="0">
                <a:solidFill>
                  <a:schemeClr val="tx1"/>
                </a:solidFill>
              </a:rPr>
              <a:t>Many contributions are in for next week, but not from France and UK yet.</a:t>
            </a:r>
            <a:endParaRPr lang="en-US" sz="9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#9, 22-24Jan20, Prague, Czech Republic</a:t>
            </a:r>
          </a:p>
          <a:p>
            <a:pPr lvl="1">
              <a:buFont typeface="Arial" panose="020B0604020202020204" pitchFamily="34" charset="0"/>
              <a:buChar char="•"/>
            </a:pPr>
            <a:r>
              <a:rPr lang="en-US" sz="1600" dirty="0">
                <a:solidFill>
                  <a:schemeClr val="tx1"/>
                </a:solidFill>
              </a:rPr>
              <a:t>Minutes from last meeting are now posted and everything is there. </a:t>
            </a:r>
          </a:p>
          <a:p>
            <a:pPr lvl="1">
              <a:buFont typeface="Arial" panose="020B0604020202020204" pitchFamily="34" charset="0"/>
              <a:buChar char="•"/>
            </a:pPr>
            <a:r>
              <a:rPr lang="en-US" sz="1600" dirty="0">
                <a:solidFill>
                  <a:schemeClr val="tx1"/>
                </a:solidFill>
              </a:rPr>
              <a:t>The contentious discussions from the last meeting are likely to continue in the January meeting.  </a:t>
            </a:r>
          </a:p>
          <a:p>
            <a:pPr lvl="1">
              <a:buFont typeface="Arial" panose="020B0604020202020204" pitchFamily="34" charset="0"/>
              <a:buChar char="•"/>
            </a:pPr>
            <a:r>
              <a:rPr lang="en-US" sz="1600" dirty="0">
                <a:solidFill>
                  <a:schemeClr val="tx1"/>
                </a:solidFill>
              </a:rPr>
              <a:t>RLAN does have their contributions in already. </a:t>
            </a:r>
          </a:p>
          <a:p>
            <a:pPr>
              <a:buFont typeface="Arial" panose="020B0604020202020204" pitchFamily="34" charset="0"/>
              <a:buChar char="•"/>
            </a:pPr>
            <a:r>
              <a:rPr lang="en-US" sz="1400" dirty="0">
                <a:solidFill>
                  <a:schemeClr val="tx1"/>
                </a:solidFill>
              </a:rPr>
              <a:t>(SE45-specs; FM57-policies and EC decisions;  have different regulators between them)</a:t>
            </a: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800" dirty="0"/>
              <a:t> </a:t>
            </a:r>
            <a:r>
              <a:rPr lang="en-US" sz="1800" b="0" dirty="0">
                <a:solidFill>
                  <a:schemeClr val="tx1"/>
                </a:solidFill>
              </a:rPr>
              <a:t>Nothing shared.</a:t>
            </a: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endParaRPr lang="en-US" sz="1800" b="0" dirty="0"/>
          </a:p>
          <a:p>
            <a:pPr>
              <a:buFont typeface="Arial" panose="020B0604020202020204" pitchFamily="34" charset="0"/>
              <a:buChar char="•"/>
            </a:pPr>
            <a:r>
              <a:rPr lang="en-US" sz="1800" dirty="0"/>
              <a:t>Thursday, status on: </a:t>
            </a:r>
          </a:p>
          <a:p>
            <a:pPr lvl="1">
              <a:buFont typeface="Arial" panose="020B0604020202020204" pitchFamily="34" charset="0"/>
              <a:buChar char="•"/>
            </a:pPr>
            <a:r>
              <a:rPr lang="en-US" sz="1600" dirty="0"/>
              <a:t>Update needed on  ITU-R M.1450 (Characteristics of broadband RLANs) </a:t>
            </a:r>
            <a:r>
              <a:rPr lang="en-US" sz="1600" b="0" dirty="0"/>
              <a:t>(and M.1801)</a:t>
            </a:r>
          </a:p>
          <a:p>
            <a:pPr lvl="1">
              <a:spcBef>
                <a:spcPts val="0"/>
              </a:spcBef>
              <a:buFont typeface="Arial" panose="020B0604020202020204" pitchFamily="34" charset="0"/>
              <a:buChar char="•"/>
            </a:pPr>
            <a:r>
              <a:rPr lang="en-US" sz="1600" dirty="0"/>
              <a:t>See: </a:t>
            </a:r>
            <a:r>
              <a:rPr lang="en-US" sz="1600" dirty="0">
                <a:hlinkClick r:id="rId3"/>
              </a:rPr>
              <a:t>http://www.ieee802.org/11/email/stds-802-11/msg04021.html</a:t>
            </a:r>
            <a:r>
              <a:rPr lang="en-US" sz="1600" dirty="0"/>
              <a:t>  =802.11 Ad Hoc info.</a:t>
            </a:r>
          </a:p>
          <a:p>
            <a:pPr marL="457200" lvl="1" indent="0">
              <a:spcBef>
                <a:spcPts val="0"/>
              </a:spcBef>
            </a:pPr>
            <a:endParaRPr lang="en-US" sz="800" dirty="0"/>
          </a:p>
          <a:p>
            <a:pPr lvl="1">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t>WRC-23 Agenda Items </a:t>
            </a:r>
            <a:r>
              <a:rPr lang="en-US" sz="1800" b="0" dirty="0"/>
              <a:t>are at the end of 19-0152, will go through them as time permits. </a:t>
            </a:r>
          </a:p>
          <a:p>
            <a:pPr lvl="1">
              <a:spcBef>
                <a:spcPts val="0"/>
              </a:spcBef>
              <a:buFont typeface="Arial" panose="020B0604020202020204" pitchFamily="34" charset="0"/>
              <a:buChar char="•"/>
            </a:pPr>
            <a:r>
              <a:rPr lang="en-US" sz="1400" b="0" dirty="0">
                <a:hlinkClick r:id="rId4"/>
              </a:rPr>
              <a:t>https://mentor.ieee.org/802.18/dcn/19/18-19-0152-00-0000-summary-of-the-decisions-of-selected-agenda-items-in-wrc-19.pptx</a:t>
            </a:r>
            <a:r>
              <a:rPr lang="en-US" sz="1400" b="0" dirty="0"/>
              <a:t> </a:t>
            </a:r>
          </a:p>
          <a:p>
            <a:pPr>
              <a:spcBef>
                <a:spcPts val="0"/>
              </a:spcBef>
              <a:buFont typeface="Arial" panose="020B0604020202020204" pitchFamily="34" charset="0"/>
              <a:buChar char="•"/>
            </a:pPr>
            <a:r>
              <a:rPr lang="en-US" sz="1800" dirty="0"/>
              <a:t>WRC-19 is over</a:t>
            </a:r>
            <a:r>
              <a:rPr lang="en-US" sz="1800" b="0" dirty="0"/>
              <a:t>, links with updates and final acts.  (will hold on this for a bit)</a:t>
            </a:r>
            <a:endParaRPr lang="en-US" sz="1600" b="0" dirty="0"/>
          </a:p>
          <a:p>
            <a:pPr lvl="1">
              <a:spcBef>
                <a:spcPts val="0"/>
              </a:spcBef>
              <a:buFont typeface="Arial" panose="020B0604020202020204" pitchFamily="34" charset="0"/>
              <a:buChar char="•"/>
            </a:pPr>
            <a:r>
              <a:rPr lang="en-US" sz="1400" u="sng" dirty="0">
                <a:hlinkClick r:id="rId5"/>
              </a:rPr>
              <a:t>https://cept.org/ecc/groups/ecc/cpg/page/weekly-report-from-wrc-19</a:t>
            </a:r>
            <a:r>
              <a:rPr lang="en-US" sz="1400" u="sng" dirty="0">
                <a:hlinkClick r:id="rId6"/>
              </a:rPr>
              <a:t>/</a:t>
            </a:r>
            <a:r>
              <a:rPr lang="en-US" sz="1400" dirty="0"/>
              <a:t> </a:t>
            </a:r>
          </a:p>
          <a:p>
            <a:pPr lvl="1">
              <a:spcBef>
                <a:spcPts val="0"/>
              </a:spcBef>
              <a:buFont typeface="Arial" panose="020B0604020202020204" pitchFamily="34" charset="0"/>
              <a:buChar char="•"/>
            </a:pPr>
            <a:r>
              <a:rPr lang="en-US" sz="1400" u="sng" dirty="0">
                <a:hlinkClick r:id="rId7"/>
              </a:rPr>
              <a:t>https://www.itu.int/en/ITU-R/conferences/wrc/2019/Documents/PFA-WRC19-E.pdf</a:t>
            </a:r>
            <a:endParaRPr lang="en-US" sz="1400" dirty="0"/>
          </a:p>
          <a:p>
            <a:pPr lvl="1">
              <a:spcBef>
                <a:spcPts val="0"/>
              </a:spcBef>
              <a:buFont typeface="Arial" panose="020B0604020202020204" pitchFamily="34" charset="0"/>
              <a:buChar char="•"/>
            </a:pPr>
            <a:r>
              <a:rPr lang="en-US" sz="1400" dirty="0"/>
              <a:t>Our viewpoints/watch list: 1.12,   1.13,   1.15,   1.16,   9.1.5,   10   </a:t>
            </a:r>
            <a:r>
              <a:rPr lang="en-US" sz="1100" dirty="0">
                <a:hlinkClick r:id="rId8"/>
              </a:rPr>
              <a:t>&lt;click here&gt;</a:t>
            </a:r>
            <a:r>
              <a:rPr lang="en-US" sz="1100" dirty="0"/>
              <a:t> </a:t>
            </a:r>
          </a:p>
          <a:p>
            <a:pPr lvl="1">
              <a:spcBef>
                <a:spcPts val="0"/>
              </a:spcBef>
              <a:buFont typeface="Arial" panose="020B0604020202020204" pitchFamily="34" charset="0"/>
              <a:buChar char="•"/>
            </a:pPr>
            <a:r>
              <a:rPr lang="en-US" sz="1400" dirty="0"/>
              <a:t>Comparison of our last views points to WRC-19 final acts.   </a:t>
            </a:r>
            <a:r>
              <a:rPr lang="en-US" sz="1100" dirty="0">
                <a:hlinkClick r:id="rId4"/>
              </a:rPr>
              <a:t>&lt;click here&gt;</a:t>
            </a:r>
            <a:r>
              <a:rPr lang="en-US" sz="1100" dirty="0"/>
              <a:t> </a:t>
            </a:r>
          </a:p>
          <a:p>
            <a:pPr lvl="1">
              <a:spcBef>
                <a:spcPts val="0"/>
              </a:spcBef>
              <a:buFont typeface="Wingdings" panose="05000000000000000000" pitchFamily="2" charset="2"/>
              <a:buChar char="q"/>
            </a:pPr>
            <a:r>
              <a:rPr lang="en-US" sz="1400" b="1" dirty="0">
                <a:solidFill>
                  <a:srgbClr val="00B0F0"/>
                </a:solidFill>
              </a:rPr>
              <a:t>Over time will work on a summary spreadsheet on comparison</a:t>
            </a:r>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		&lt;&lt;= new   </a:t>
            </a:r>
            <a:r>
              <a:rPr lang="en-US" sz="1800" dirty="0">
                <a:solidFill>
                  <a:srgbClr val="00B050"/>
                </a:solidFill>
              </a:rPr>
              <a:t>OOBE was updated some from the draft. </a:t>
            </a:r>
          </a:p>
          <a:p>
            <a:pPr lvl="1">
              <a:buFont typeface="Arial" panose="020B0604020202020204" pitchFamily="34" charset="0"/>
              <a:buChar char="•"/>
            </a:pPr>
            <a:r>
              <a:rPr lang="en-US" sz="1600" dirty="0"/>
              <a:t>Mentor: </a:t>
            </a:r>
            <a:r>
              <a:rPr lang="en-US" sz="1600" dirty="0">
                <a:hlinkClick r:id="rId5"/>
              </a:rPr>
              <a:t>https://mentor.ieee.org/802.18/dcn/19/18-19-0163-00-0000-fcc19-138-nprm-revisiting-use-of-the-5-850-5-925-ghz-band.docx</a:t>
            </a:r>
            <a:r>
              <a:rPr lang="en-US" sz="1600" dirty="0"/>
              <a:t>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600" dirty="0">
                <a:solidFill>
                  <a:schemeClr val="tx1"/>
                </a:solidFill>
              </a:rPr>
              <a:t>Draft timeline:</a:t>
            </a:r>
          </a:p>
          <a:p>
            <a:pPr marL="800100" lvl="1">
              <a:buFont typeface="Arial" panose="020B0604020202020204" pitchFamily="34" charset="0"/>
              <a:buChar char="•"/>
            </a:pPr>
            <a:r>
              <a:rPr lang="en-US" sz="1600" b="1" i="1" u="sng" dirty="0">
                <a:solidFill>
                  <a:schemeClr val="tx1"/>
                </a:solidFill>
              </a:rPr>
              <a:t>Assume</a:t>
            </a:r>
            <a:r>
              <a:rPr lang="en-US" sz="1600" dirty="0">
                <a:solidFill>
                  <a:schemeClr val="tx1"/>
                </a:solidFill>
              </a:rPr>
              <a:t> Federal Register 4 weeks after the Open Call, 12jan  (normal 3 + 1 holiday)</a:t>
            </a:r>
          </a:p>
          <a:p>
            <a:pPr marL="1200150" lvl="2">
              <a:buFont typeface="Arial" panose="020B0604020202020204" pitchFamily="34" charset="0"/>
              <a:buChar char="•"/>
            </a:pPr>
            <a:r>
              <a:rPr lang="en-US" sz="1400" dirty="0">
                <a:solidFill>
                  <a:schemeClr val="tx1"/>
                </a:solidFill>
              </a:rPr>
              <a:t>Risk:  Chairman Pai wants to fast track this. </a:t>
            </a:r>
          </a:p>
          <a:p>
            <a:pPr marL="800100" lvl="1">
              <a:buFont typeface="Arial" panose="020B0604020202020204" pitchFamily="34" charset="0"/>
              <a:buChar char="•"/>
            </a:pPr>
            <a:r>
              <a:rPr lang="en-US" sz="1600" dirty="0">
                <a:solidFill>
                  <a:schemeClr val="tx1"/>
                </a:solidFill>
              </a:rPr>
              <a:t>They say a 30-day comment period, so 11feb. </a:t>
            </a:r>
          </a:p>
          <a:p>
            <a:pPr marL="800100" lvl="1">
              <a:buFont typeface="Arial" panose="020B0604020202020204" pitchFamily="34" charset="0"/>
              <a:buChar char="•"/>
            </a:pPr>
            <a:r>
              <a:rPr lang="en-US" sz="1600" dirty="0">
                <a:solidFill>
                  <a:schemeClr val="tx1"/>
                </a:solidFill>
              </a:rPr>
              <a:t>Back up 11 days for LMSC(EC) ballot start 31-ish </a:t>
            </a:r>
            <a:r>
              <a:rPr lang="en-US" sz="1600" dirty="0" err="1">
                <a:solidFill>
                  <a:schemeClr val="tx1"/>
                </a:solidFill>
              </a:rPr>
              <a:t>jan</a:t>
            </a:r>
            <a:r>
              <a:rPr lang="en-US" sz="1600" dirty="0">
                <a:solidFill>
                  <a:schemeClr val="tx1"/>
                </a:solidFill>
              </a:rPr>
              <a:t>,  </a:t>
            </a:r>
          </a:p>
          <a:p>
            <a:pPr marL="800100" lvl="1">
              <a:buFont typeface="Arial" panose="020B0604020202020204" pitchFamily="34" charset="0"/>
              <a:buChar char="•"/>
            </a:pPr>
            <a:r>
              <a:rPr lang="en-US" sz="1600" b="1" dirty="0">
                <a:solidFill>
                  <a:schemeClr val="tx1"/>
                </a:solidFill>
              </a:rPr>
              <a:t>So 802.18 would need to approve by 30jan (no pad)</a:t>
            </a:r>
            <a:r>
              <a:rPr lang="en-US" sz="1600" dirty="0">
                <a:solidFill>
                  <a:schemeClr val="tx1"/>
                </a:solidFill>
              </a:rPr>
              <a:t>.  (will be before March Plenary)</a:t>
            </a:r>
          </a:p>
          <a:p>
            <a:pPr marL="800100" lvl="1">
              <a:buFont typeface="Arial" panose="020B0604020202020204" pitchFamily="34" charset="0"/>
              <a:buChar char="•"/>
            </a:pPr>
            <a:r>
              <a:rPr lang="en-US" sz="1600" dirty="0">
                <a:solidFill>
                  <a:schemeClr val="tx1"/>
                </a:solidFill>
              </a:rPr>
              <a:t>They say a 60-day reply comment period, so 12mar.  .18 would need to approve  27feb</a:t>
            </a: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today (14</a:t>
            </a:r>
            <a:r>
              <a:rPr lang="en-US" sz="1200" baseline="30000" dirty="0"/>
              <a:t>th</a:t>
            </a:r>
            <a:r>
              <a:rPr lang="en-US" sz="1200" dirty="0"/>
              <a:t>)</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98561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19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14-16 Jan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290"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291"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9" y="1044649"/>
            <a:ext cx="8324341" cy="5430764"/>
          </a:xfrm>
        </p:spPr>
        <p:txBody>
          <a:bodyPr/>
          <a:lstStyle/>
          <a:p>
            <a:pPr lvl="5">
              <a:buFont typeface="Arial" panose="020B0604020202020204" pitchFamily="34" charset="0"/>
              <a:buChar char="•"/>
            </a:pPr>
            <a:endParaRPr lang="en-US" sz="600" dirty="0"/>
          </a:p>
          <a:p>
            <a:pPr>
              <a:buFont typeface="Arial" panose="020B0604020202020204" pitchFamily="34" charset="0"/>
              <a:buChar char="•"/>
            </a:pPr>
            <a:r>
              <a:rPr lang="en-US" sz="1600" b="0" dirty="0"/>
              <a:t>Ofcom consultation on </a:t>
            </a:r>
            <a:r>
              <a:rPr lang="en-GB" sz="1600" b="0" dirty="0"/>
              <a:t>changes to the licence exemption for Wireless Telegraphy Devices, LMSC ballot started 6</a:t>
            </a:r>
            <a:r>
              <a:rPr lang="en-GB" sz="1600" b="0" baseline="30000" dirty="0"/>
              <a:t>th</a:t>
            </a:r>
            <a:r>
              <a:rPr lang="en-GB" sz="1600" b="0" dirty="0"/>
              <a:t>.  Some editorial edits requested; ballot has passed with early close.</a:t>
            </a:r>
          </a:p>
          <a:p>
            <a:pPr lvl="1">
              <a:buFont typeface="Arial" panose="020B0604020202020204" pitchFamily="34" charset="0"/>
              <a:buChar char="•"/>
            </a:pPr>
            <a:r>
              <a:rPr lang="en-GB" sz="1400" dirty="0"/>
              <a:t>Plan to email this afternoon, the 14</a:t>
            </a:r>
            <a:r>
              <a:rPr lang="en-GB" sz="1400" baseline="30000" dirty="0"/>
              <a:t>th</a:t>
            </a:r>
            <a:r>
              <a:rPr lang="en-GB" sz="1400" dirty="0"/>
              <a:t> or tomorrow. </a:t>
            </a:r>
            <a:r>
              <a:rPr lang="en-GB" sz="1400" b="0" dirty="0"/>
              <a:t> </a:t>
            </a:r>
          </a:p>
          <a:p>
            <a:pPr>
              <a:buFont typeface="Arial" panose="020B0604020202020204" pitchFamily="34" charset="0"/>
              <a:buChar char="•"/>
            </a:pPr>
            <a:endParaRPr lang="en-GB" sz="1400" b="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marL="0" indent="0">
              <a:spcBef>
                <a:spcPts val="0"/>
              </a:spcBef>
            </a:pPr>
            <a:endParaRPr lang="en-US" sz="1400" dirty="0"/>
          </a:p>
          <a:p>
            <a:pPr>
              <a:spcBef>
                <a:spcPts val="0"/>
              </a:spcBef>
              <a:buFont typeface="Arial" panose="020B0604020202020204" pitchFamily="34" charset="0"/>
              <a:buChar char="•"/>
            </a:pPr>
            <a:r>
              <a:rPr lang="en-US" sz="1800" dirty="0"/>
              <a:t>On hold: </a:t>
            </a:r>
          </a:p>
          <a:p>
            <a:pPr>
              <a:buFont typeface="Arial" panose="020B0604020202020204" pitchFamily="34" charset="0"/>
              <a:buChar char="•"/>
            </a:pPr>
            <a:r>
              <a:rPr lang="en-US" sz="1400" dirty="0"/>
              <a:t>IEEE-EU spectrum position paper update:  (this activity maybe starting up again…..) </a:t>
            </a:r>
            <a:endParaRPr lang="en-US" sz="1400" b="0" dirty="0">
              <a:solidFill>
                <a:schemeClr val="tx1"/>
              </a:solidFill>
            </a:endParaRPr>
          </a:p>
          <a:p>
            <a:pPr lvl="1">
              <a:buFont typeface="Arial" panose="020B0604020202020204" pitchFamily="34" charset="0"/>
              <a:buChar char="•"/>
            </a:pPr>
            <a:r>
              <a:rPr lang="en-US" sz="1200" u="sng" dirty="0">
                <a:hlinkClick r:id="rId3"/>
              </a:rPr>
              <a:t>https://mentor.ieee.org/802.18/dcn/18/18-18-0028-02-0000-draft-ieee-european-public-policy-position-statement-on-spectrum-management.docx</a:t>
            </a:r>
            <a:r>
              <a:rPr lang="en-US" sz="1200" dirty="0"/>
              <a:t> </a:t>
            </a:r>
            <a:endParaRPr lang="en-US" sz="1200" u="sng" dirty="0">
              <a:hlinkClick r:id="rId4"/>
            </a:endParaRPr>
          </a:p>
          <a:p>
            <a:pPr lvl="1">
              <a:buFont typeface="Arial" panose="020B0604020202020204" pitchFamily="34" charset="0"/>
              <a:buChar char="•"/>
            </a:pPr>
            <a:r>
              <a:rPr lang="en-US" altLang="en-US" sz="1200" dirty="0"/>
              <a:t>The IEEE SA position that the RR-TAG help develop, we had requested to use in the EU, in place of theirs:  </a:t>
            </a:r>
          </a:p>
          <a:p>
            <a:pPr lvl="2">
              <a:buFont typeface="Arial" panose="020B0604020202020204" pitchFamily="34" charset="0"/>
              <a:buChar char="•"/>
            </a:pPr>
            <a:r>
              <a:rPr lang="en-US" sz="1100" u="sng" dirty="0">
                <a:hlinkClick r:id="rId4"/>
              </a:rPr>
              <a:t>https://mentor.ieee.org/802.18/dcn/18/18-18-0010-10-0000-sa-use-of-spectrum-draft-position-orig06dec17.docx</a:t>
            </a:r>
            <a:r>
              <a:rPr lang="en-US" sz="1100" dirty="0"/>
              <a:t> </a:t>
            </a:r>
            <a:endParaRPr lang="en-US" sz="1200" dirty="0"/>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-2</a:t>
            </a:r>
            <a:endParaRPr lang="en-US" sz="2400" dirty="0"/>
          </a:p>
        </p:txBody>
      </p:sp>
      <p:sp>
        <p:nvSpPr>
          <p:cNvPr id="3" name="Content Placeholder 2"/>
          <p:cNvSpPr>
            <a:spLocks noGrp="1"/>
          </p:cNvSpPr>
          <p:nvPr>
            <p:ph idx="1"/>
          </p:nvPr>
        </p:nvSpPr>
        <p:spPr>
          <a:xfrm>
            <a:off x="698889" y="1044649"/>
            <a:ext cx="8324341" cy="5430764"/>
          </a:xfrm>
        </p:spPr>
        <p:txBody>
          <a:bodyPr/>
          <a:lstStyle/>
          <a:p>
            <a:pPr lvl="5">
              <a:buFont typeface="Arial" panose="020B0604020202020204" pitchFamily="34" charset="0"/>
              <a:buChar char="•"/>
            </a:pPr>
            <a:endParaRPr lang="en-US" sz="600" dirty="0"/>
          </a:p>
          <a:p>
            <a:pPr>
              <a:buFont typeface="Arial" panose="020B0604020202020204" pitchFamily="34" charset="0"/>
              <a:buChar char="•"/>
            </a:pPr>
            <a:r>
              <a:rPr lang="en-US" sz="1800" dirty="0"/>
              <a:t>National Body adoption of IEEE standards.</a:t>
            </a:r>
          </a:p>
          <a:p>
            <a:pPr>
              <a:buFont typeface="Arial" panose="020B0604020202020204" pitchFamily="34" charset="0"/>
              <a:buChar char="•"/>
            </a:pPr>
            <a:r>
              <a:rPr lang="en-US" sz="1800" b="0" dirty="0"/>
              <a:t>IEEE SA has created a new program that will be implemented in the first quarter of 2020.  The program will be a more streamlined process for National Body adoption of IEEE standards. The non-editable template agreement will permit country-specific changes and translations. Countries would be able to adopt IEEE standards as national body standards, and include changes they would like to make that, for example, might include changes due to geography, infrastructure, regulatory requirements, etc. In order to determine which standards will be available under this program, IEEE SA will need your input on whether there are standards developed under your Standards Committee where country-specific changes could substantially impact the standard's implementation worldwide (e.g., functionality or interoperability). Please inform your Program Manager by 24 January 2020 of  any relevant standards.</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b="0" dirty="0"/>
              <a:t>At this point LMSC members responding are not for this and we are heading to not participate.</a:t>
            </a:r>
          </a:p>
          <a:p>
            <a:pPr>
              <a:spcBef>
                <a:spcPts val="0"/>
              </a:spcBef>
              <a:buFont typeface="Arial" panose="020B0604020202020204" pitchFamily="34" charset="0"/>
              <a:buChar char="•"/>
            </a:pPr>
            <a:r>
              <a:rPr lang="en-US" sz="1800" b="0" dirty="0"/>
              <a:t>General feedback from 802.18 teleconference attendees is the some, not to participate  </a:t>
            </a:r>
          </a:p>
          <a:p>
            <a:pPr>
              <a:spcBef>
                <a:spcPts val="0"/>
              </a:spcBef>
              <a:buFont typeface="Arial" panose="020B0604020202020204" pitchFamily="34" charset="0"/>
              <a:buChar char="•"/>
            </a:pPr>
            <a:endParaRPr lang="en-US" sz="1400" dirty="0"/>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7781014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US" altLang="en-US" sz="2400" dirty="0"/>
              <a:t>General Discussion Items </a:t>
            </a:r>
            <a:r>
              <a:rPr lang="en-US" altLang="en-US" sz="1200" dirty="0"/>
              <a:t>-3</a:t>
            </a:r>
            <a:endParaRPr lang="en-US" sz="24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sz="2000" dirty="0"/>
              <a:t>Topics covered in Teleconferences since Nov. </a:t>
            </a:r>
            <a:endParaRPr lang="en-US" sz="1800" dirty="0"/>
          </a:p>
          <a:p>
            <a:pPr marL="800100" lvl="1" indent="-342900">
              <a:buFont typeface="Arial" panose="020B0604020202020204" pitchFamily="34" charset="0"/>
              <a:buChar char="•"/>
            </a:pPr>
            <a:r>
              <a:rPr lang="en-US" sz="1800" dirty="0"/>
              <a:t>Have had 2 approvals  </a:t>
            </a:r>
            <a:endParaRPr lang="en-US" sz="1400" dirty="0"/>
          </a:p>
          <a:p>
            <a:pPr marL="1200150" lvl="2" indent="-285750">
              <a:buFont typeface="Arial" panose="020B0604020202020204" pitchFamily="34" charset="0"/>
              <a:buChar char="•"/>
            </a:pPr>
            <a:r>
              <a:rPr lang="en-US" sz="1600" dirty="0"/>
              <a:t>ACMA compliance priorities 20-21</a:t>
            </a:r>
            <a:endParaRPr lang="en-US" sz="1200" dirty="0"/>
          </a:p>
          <a:p>
            <a:pPr marL="1200150" lvl="2" indent="-285750">
              <a:buFont typeface="Arial" panose="020B0604020202020204" pitchFamily="34" charset="0"/>
              <a:buChar char="•"/>
            </a:pPr>
            <a:r>
              <a:rPr lang="en-US" sz="1600" dirty="0"/>
              <a:t>Ofcom changes to license exempt </a:t>
            </a:r>
            <a:endParaRPr lang="en-US" sz="1200" dirty="0"/>
          </a:p>
          <a:p>
            <a:pPr marL="800100" lvl="1" indent="-342900">
              <a:buFont typeface="Arial" panose="020B0604020202020204" pitchFamily="34" charset="0"/>
              <a:buChar char="•"/>
            </a:pPr>
            <a:r>
              <a:rPr lang="en-US" sz="1800" dirty="0"/>
              <a:t>EU happenings in general, BRAN, SE45 and FM57 the focus. </a:t>
            </a:r>
            <a:endParaRPr lang="en-US" sz="1400" dirty="0"/>
          </a:p>
          <a:p>
            <a:pPr marL="800100" lvl="1" indent="-342900">
              <a:buFont typeface="Arial" panose="020B0604020202020204" pitchFamily="34" charset="0"/>
              <a:buChar char="•"/>
            </a:pPr>
            <a:r>
              <a:rPr lang="en-US" sz="1800" dirty="0"/>
              <a:t>WRC-19 wrapped up, didn’t get all we were hoping for, a detailed summary is available, would like to do a high-level summary table, but 5.9GHz NPRM has taking priority. </a:t>
            </a:r>
            <a:endParaRPr lang="en-US" sz="1400" dirty="0"/>
          </a:p>
          <a:p>
            <a:pPr marL="800100" lvl="1" indent="-342900">
              <a:buFont typeface="Arial" panose="020B0604020202020204" pitchFamily="34" charset="0"/>
              <a:buChar char="•"/>
            </a:pPr>
            <a:r>
              <a:rPr lang="en-US" sz="1800" dirty="0"/>
              <a:t>WRC-23 AIs are there and want to get to them after the 5.9GHz issue. </a:t>
            </a:r>
            <a:endParaRPr lang="en-US" sz="1400" dirty="0"/>
          </a:p>
          <a:p>
            <a:pPr marL="800100" lvl="1" indent="-342900">
              <a:buFont typeface="Arial" panose="020B0604020202020204" pitchFamily="34" charset="0"/>
              <a:buChar char="•"/>
            </a:pPr>
            <a:r>
              <a:rPr lang="en-US" sz="1800" dirty="0"/>
              <a:t>FCC 6GHz proceeding lots of filings, looking like March open meeting now, better stated it won’t be January and not looking like February. </a:t>
            </a:r>
            <a:endParaRPr lang="en-US" sz="1400" dirty="0"/>
          </a:p>
          <a:p>
            <a:pPr marL="800100" lvl="1" indent="-342900">
              <a:buFont typeface="Arial" panose="020B0604020202020204" pitchFamily="34" charset="0"/>
              <a:buChar char="•"/>
            </a:pPr>
            <a:r>
              <a:rPr lang="en-US" sz="1800" dirty="0"/>
              <a:t>FCC general activities, 3.7GHz, fixed mobile service, 2.5GHz, digital divide low income, </a:t>
            </a:r>
            <a:endParaRPr lang="en-US" sz="1400" dirty="0"/>
          </a:p>
          <a:p>
            <a:pPr marL="800100" lvl="1" indent="-342900">
              <a:buFont typeface="Arial" panose="020B0604020202020204" pitchFamily="34" charset="0"/>
              <a:buChar char="•"/>
            </a:pPr>
            <a:r>
              <a:rPr lang="en-US" sz="1800" dirty="0"/>
              <a:t>ISED published update to RSS-210</a:t>
            </a:r>
            <a:endParaRPr lang="en-US" sz="1400" dirty="0"/>
          </a:p>
          <a:p>
            <a:pPr marL="800100" lvl="1" indent="-342900">
              <a:buFont typeface="Arial" panose="020B0604020202020204" pitchFamily="34" charset="0"/>
              <a:buChar char="•"/>
            </a:pPr>
            <a:r>
              <a:rPr lang="en-US" sz="1800" dirty="0"/>
              <a:t>Japan MIC survey &lt;1GHz</a:t>
            </a:r>
            <a:endParaRPr lang="en-US" sz="1400" dirty="0"/>
          </a:p>
          <a:p>
            <a:pPr marL="800100" lvl="1" indent="-342900">
              <a:buFont typeface="Arial" panose="020B0604020202020204" pitchFamily="34" charset="0"/>
              <a:buChar char="•"/>
            </a:pPr>
            <a:r>
              <a:rPr lang="en-US" sz="1800" dirty="0"/>
              <a:t>IEEE-EU spectrum position paper may come back </a:t>
            </a:r>
            <a:r>
              <a:rPr lang="en-US" dirty="0"/>
              <a:t>to review</a:t>
            </a:r>
            <a:endParaRPr lang="en-US" sz="1600" dirty="0"/>
          </a:p>
          <a:p>
            <a:r>
              <a:rPr lang="en-US" dirty="0"/>
              <a:t> </a:t>
            </a:r>
            <a:endParaRPr lang="en-US" sz="1800" dirty="0"/>
          </a:p>
          <a:p>
            <a:pPr>
              <a:buFont typeface="Arial" panose="020B0604020202020204" pitchFamily="34" charset="0"/>
              <a:buChar char="•"/>
            </a:pP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12-14 Nov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883423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altLang="en-US" sz="2000" dirty="0"/>
              <a:t>Actions required: </a:t>
            </a:r>
          </a:p>
          <a:p>
            <a:pPr lvl="1">
              <a:buFont typeface="Wingdings" panose="05000000000000000000" pitchFamily="2" charset="2"/>
              <a:buChar char="q"/>
            </a:pPr>
            <a:r>
              <a:rPr lang="en-US" sz="1800" b="1" dirty="0">
                <a:solidFill>
                  <a:srgbClr val="00B0F0"/>
                </a:solidFill>
              </a:rPr>
              <a:t> </a:t>
            </a:r>
            <a:r>
              <a:rPr lang="en-US" sz="1600" b="1" dirty="0">
                <a:solidFill>
                  <a:srgbClr val="00B0F0"/>
                </a:solidFill>
              </a:rPr>
              <a:t>5.9 GHz NPRM contributions and inputs on (.11bd) draft. </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Agenda for Thursday</a:t>
            </a:r>
          </a:p>
          <a:p>
            <a:pPr lvl="1">
              <a:buFont typeface="Arial" panose="020B0604020202020204" pitchFamily="34" charset="0"/>
              <a:buChar char="•"/>
            </a:pPr>
            <a:r>
              <a:rPr lang="en-US" altLang="en-US" sz="1600" dirty="0"/>
              <a:t>ITU-R M.1450/M.1801 update status</a:t>
            </a:r>
          </a:p>
          <a:p>
            <a:pPr lvl="1">
              <a:buFont typeface="Arial" panose="020B0604020202020204" pitchFamily="34" charset="0"/>
              <a:buChar char="•"/>
            </a:pPr>
            <a:r>
              <a:rPr lang="en-US" altLang="en-US" sz="1600" dirty="0"/>
              <a:t>5.9 GHz NPRM working draft comments.</a:t>
            </a:r>
          </a:p>
          <a:p>
            <a:pPr lvl="1">
              <a:buFont typeface="Arial" panose="020B0604020202020204" pitchFamily="34" charset="0"/>
              <a:buChar char="•"/>
            </a:pPr>
            <a:r>
              <a:rPr lang="en-US" altLang="en-US" sz="1600" dirty="0"/>
              <a:t>(Depending on time start to look at WRC-23 AIs? ) </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AOB before recess to Thursday AM1.</a:t>
            </a:r>
          </a:p>
          <a:p>
            <a:pPr lvl="1">
              <a:buFont typeface="Arial" panose="020B0604020202020204" pitchFamily="34" charset="0"/>
              <a:buChar char="•"/>
            </a:pPr>
            <a:r>
              <a:rPr lang="en-US" altLang="en-US" dirty="0"/>
              <a:t>None heard</a:t>
            </a:r>
            <a:endParaRPr lang="en-US" altLang="en-US" sz="2000" dirty="0">
              <a:solidFill>
                <a:schemeClr val="tx1"/>
              </a:solidFill>
            </a:endParaRPr>
          </a:p>
          <a:p>
            <a:pPr>
              <a:buFont typeface="Arial" panose="020B0604020202020204" pitchFamily="34" charset="0"/>
              <a:buChar char="•"/>
            </a:pPr>
            <a:endParaRPr lang="en-US" altLang="en-US" sz="2000" dirty="0">
              <a:solidFill>
                <a:schemeClr val="tx1"/>
              </a:solidFill>
            </a:endParaRPr>
          </a:p>
          <a:p>
            <a:pPr>
              <a:buFont typeface="Arial" panose="020B0604020202020204" pitchFamily="34" charset="0"/>
              <a:buChar char="•"/>
            </a:pPr>
            <a:r>
              <a:rPr lang="en-US" altLang="en-US" sz="2000" dirty="0">
                <a:solidFill>
                  <a:schemeClr val="tx1"/>
                </a:solidFill>
              </a:rPr>
              <a:t>Recessed until Thursday AM1(8:30 local), at 12:08 local</a:t>
            </a: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12-14 Nov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896989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Thursday Agenda</a:t>
            </a:r>
            <a:endParaRPr lang="en-US" sz="2400" dirty="0"/>
          </a:p>
        </p:txBody>
      </p:sp>
      <p:sp>
        <p:nvSpPr>
          <p:cNvPr id="3" name="Content Placeholder 2"/>
          <p:cNvSpPr>
            <a:spLocks noGrp="1"/>
          </p:cNvSpPr>
          <p:nvPr>
            <p:ph idx="1"/>
          </p:nvPr>
        </p:nvSpPr>
        <p:spPr>
          <a:xfrm>
            <a:off x="685800" y="1066799"/>
            <a:ext cx="8458200" cy="5408613"/>
          </a:xfrm>
        </p:spPr>
        <p:txBody>
          <a:bodyPr/>
          <a:lstStyle/>
          <a:p>
            <a:pPr>
              <a:buFont typeface="Arial" panose="020B0604020202020204" pitchFamily="34" charset="0"/>
              <a:buChar char="•"/>
            </a:pPr>
            <a:r>
              <a:rPr lang="en-US" altLang="en-US" sz="1800" dirty="0"/>
              <a:t>Reminder we are still under all IEEE policies as shown on Tuesday.</a:t>
            </a:r>
          </a:p>
          <a:p>
            <a:pPr lvl="1">
              <a:buFont typeface="Arial" panose="020B0604020202020204" pitchFamily="34" charset="0"/>
              <a:buChar char="•"/>
            </a:pPr>
            <a:r>
              <a:rPr lang="en-US" altLang="en-US" sz="1800" dirty="0"/>
              <a:t>Attendance server is open.</a:t>
            </a:r>
          </a:p>
          <a:p>
            <a:pPr lvl="1">
              <a:buFont typeface="Arial" panose="020B0604020202020204" pitchFamily="34" charset="0"/>
              <a:buChar char="•"/>
            </a:pPr>
            <a:r>
              <a:rPr lang="en-US" altLang="en-US" sz="1600" b="1" dirty="0"/>
              <a:t>Remember to state your name, affiliation, employer and/or clients first time you speak.</a:t>
            </a:r>
          </a:p>
          <a:p>
            <a:pPr lvl="1">
              <a:buFont typeface="Arial" panose="020B0604020202020204" pitchFamily="34" charset="0"/>
              <a:buChar char="•"/>
            </a:pPr>
            <a:r>
              <a:rPr lang="en-US" altLang="en-US" sz="1800" dirty="0"/>
              <a:t>Someone to take a few notes:  Hassan Y.</a:t>
            </a:r>
            <a:endParaRPr lang="en-US" altLang="en-US" sz="1800" dirty="0">
              <a:solidFill>
                <a:schemeClr val="bg1">
                  <a:lumMod val="65000"/>
                </a:schemeClr>
              </a:solidFill>
            </a:endParaRPr>
          </a:p>
          <a:p>
            <a:pPr lvl="1">
              <a:buFont typeface="Arial" panose="020B0604020202020204" pitchFamily="34" charset="0"/>
              <a:buChar char="•"/>
            </a:pPr>
            <a:r>
              <a:rPr lang="en-US" altLang="en-US" sz="1800" dirty="0">
                <a:solidFill>
                  <a:schemeClr val="tx1"/>
                </a:solidFill>
              </a:rPr>
              <a:t>Reminder there is no 802.18 reciprocal credit from other WGs. </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Items from Tuesday or new</a:t>
            </a:r>
          </a:p>
          <a:p>
            <a:pPr lvl="1">
              <a:spcBef>
                <a:spcPts val="0"/>
              </a:spcBef>
              <a:buFont typeface="Arial" panose="020B0604020202020204" pitchFamily="34" charset="0"/>
              <a:buChar char="•"/>
            </a:pPr>
            <a:r>
              <a:rPr lang="en-US" sz="1800" dirty="0">
                <a:solidFill>
                  <a:schemeClr val="tx1"/>
                </a:solidFill>
              </a:rPr>
              <a:t>ITU-R M.1450/M.1801 status</a:t>
            </a:r>
          </a:p>
          <a:p>
            <a:pPr lvl="1">
              <a:spcBef>
                <a:spcPts val="0"/>
              </a:spcBef>
              <a:buFont typeface="Arial" panose="020B0604020202020204" pitchFamily="34" charset="0"/>
              <a:buChar char="•"/>
            </a:pPr>
            <a:r>
              <a:rPr lang="en-US" sz="1800" dirty="0">
                <a:solidFill>
                  <a:schemeClr val="tx1"/>
                </a:solidFill>
              </a:rPr>
              <a:t>5.9 GHz NPRM  </a:t>
            </a:r>
          </a:p>
          <a:p>
            <a:pPr lvl="1">
              <a:spcBef>
                <a:spcPts val="0"/>
              </a:spcBef>
              <a:buFont typeface="Arial" panose="020B0604020202020204" pitchFamily="34" charset="0"/>
              <a:buChar char="•"/>
            </a:pPr>
            <a:endParaRPr lang="en-US" altLang="en-US" sz="1800" dirty="0">
              <a:solidFill>
                <a:schemeClr val="tx1"/>
              </a:solidFill>
            </a:endParaRPr>
          </a:p>
          <a:p>
            <a:pPr lvl="1">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r>
              <a:rPr lang="en-US" altLang="en-US" sz="1800" b="0" dirty="0"/>
              <a:t>Any updates to the agenda? _none heard_</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Actions Required</a:t>
            </a:r>
          </a:p>
          <a:p>
            <a:pPr>
              <a:spcBef>
                <a:spcPts val="0"/>
              </a:spcBef>
              <a:buFont typeface="Arial" panose="020B0604020202020204" pitchFamily="34" charset="0"/>
              <a:buChar char="•"/>
            </a:pPr>
            <a:r>
              <a:rPr lang="en-US" altLang="en-US" sz="1800" dirty="0"/>
              <a:t>AOB</a:t>
            </a:r>
          </a:p>
          <a:p>
            <a:pPr>
              <a:spcBef>
                <a:spcPts val="0"/>
              </a:spcBef>
              <a:buFont typeface="Arial" panose="020B0604020202020204" pitchFamily="34" charset="0"/>
              <a:buChar char="•"/>
            </a:pPr>
            <a:r>
              <a:rPr lang="en-US" altLang="en-US" sz="1800" dirty="0"/>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12-14 Nov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ITU-R  M.1450/M.1801 status </a:t>
            </a: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2000" dirty="0"/>
              <a:t>Update needed on  ITU-R M.1450 (Characteristics of broadband RLANs) (and M.1801)</a:t>
            </a:r>
          </a:p>
          <a:p>
            <a:pPr>
              <a:spcBef>
                <a:spcPts val="0"/>
              </a:spcBef>
              <a:buFont typeface="Arial" panose="020B0604020202020204" pitchFamily="34" charset="0"/>
              <a:buChar char="•"/>
            </a:pPr>
            <a:r>
              <a:rPr lang="en-US" sz="1800" b="0" dirty="0"/>
              <a:t>802.11 Ad Hoc is meeting this week. </a:t>
            </a:r>
          </a:p>
          <a:p>
            <a:pPr lvl="1">
              <a:spcBef>
                <a:spcPts val="0"/>
              </a:spcBef>
              <a:buFont typeface="Arial" panose="020B0604020202020204" pitchFamily="34" charset="0"/>
              <a:buChar char="•"/>
            </a:pPr>
            <a:r>
              <a:rPr lang="en-US" sz="1800" b="0" dirty="0"/>
              <a:t>See: </a:t>
            </a:r>
            <a:r>
              <a:rPr lang="en-US" sz="1800" b="0" dirty="0">
                <a:hlinkClick r:id="rId3"/>
              </a:rPr>
              <a:t>http://www.ieee802.org/11/email/stds-802-11/msg04021.html</a:t>
            </a:r>
            <a:r>
              <a:rPr lang="en-US" sz="1800" b="0" dirty="0"/>
              <a:t>  for 802.11 Ad Hoc info.</a:t>
            </a:r>
          </a:p>
          <a:p>
            <a:pPr marL="400050">
              <a:buFont typeface="Arial" panose="020B0604020202020204" pitchFamily="34" charset="0"/>
              <a:buChar char="•"/>
            </a:pPr>
            <a:r>
              <a:rPr lang="en-US" sz="1800" dirty="0">
                <a:solidFill>
                  <a:schemeClr val="tx1"/>
                </a:solidFill>
              </a:rPr>
              <a:t>And see for the information for this week, with  summary: </a:t>
            </a:r>
          </a:p>
          <a:p>
            <a:pPr marL="800100" lvl="1">
              <a:buFont typeface="Arial" panose="020B0604020202020204" pitchFamily="34" charset="0"/>
              <a:buChar char="•"/>
            </a:pPr>
            <a:r>
              <a:rPr lang="en-US" sz="1800" dirty="0">
                <a:solidFill>
                  <a:schemeClr val="tx1"/>
                </a:solidFill>
                <a:hlinkClick r:id="rId4"/>
              </a:rPr>
              <a:t>https://mentor.ieee.org/802.11/dcn/20/11-20-0184-01-0itu-overview-of-target-itu-recommendations-and-outline-of-required-updates.pptx</a:t>
            </a:r>
            <a:r>
              <a:rPr lang="en-US" sz="18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49255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today</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14-16 Jan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today</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a:solidFill>
                  <a:srgbClr val="00B0F0"/>
                </a:solidFill>
              </a:rPr>
              <a:t>Comment contributions </a:t>
            </a:r>
            <a:r>
              <a:rPr lang="en-US" altLang="en-US" sz="1800" dirty="0">
                <a:solidFill>
                  <a:srgbClr val="00B0F0"/>
                </a:solidFill>
              </a:rPr>
              <a:t>for 5.9 GHz NPRM. </a:t>
            </a:r>
          </a:p>
          <a:p>
            <a:pPr marL="285750" indent="-285750">
              <a:buFont typeface="Wingdings" panose="05000000000000000000" pitchFamily="2" charset="2"/>
              <a:buChar char="q"/>
            </a:pPr>
            <a:r>
              <a:rPr lang="en-US" altLang="en-US" sz="1800" dirty="0">
                <a:solidFill>
                  <a:srgbClr val="00B0F0"/>
                </a:solidFill>
              </a:rPr>
              <a:t> </a:t>
            </a:r>
          </a:p>
          <a:p>
            <a:pPr marL="0" indent="0"/>
            <a:endParaRPr lang="en-US" altLang="en-US" sz="1800" dirty="0">
              <a:solidFill>
                <a:schemeClr val="tx1"/>
              </a:solidFill>
            </a:endParaRPr>
          </a:p>
          <a:p>
            <a:pPr marL="0" indent="0"/>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a:buFont typeface="Arial" panose="020B0604020202020204" pitchFamily="34" charset="0"/>
              <a:buChar char="•"/>
            </a:pPr>
            <a:endParaRPr lang="en-US" sz="1600" b="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VNI 2018-2022 networking trends, updated 21Feb19 (annually). </a:t>
            </a:r>
          </a:p>
          <a:p>
            <a:pPr marL="857250" lvl="2" indent="0">
              <a:spcBef>
                <a:spcPts val="0"/>
              </a:spcBef>
            </a:pPr>
            <a:r>
              <a:rPr lang="en-US" sz="1200" u="sng" dirty="0">
                <a:hlinkClick r:id="rId2"/>
              </a:rPr>
              <a:t>https://www.cisco.com/c/en/us/solutions/collateral/service-provider/visual-networking-index-vni/white-paper-c11-738429.pdf</a:t>
            </a:r>
            <a:r>
              <a:rPr lang="en-US" sz="1200" u="sng" dirty="0"/>
              <a:t> </a:t>
            </a:r>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dirty="0"/>
          </a:p>
          <a:p>
            <a:pPr marL="85725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091286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600" dirty="0"/>
              <a:t>March plenary/Atlanta registration is open, elections and 40</a:t>
            </a:r>
            <a:r>
              <a:rPr lang="en-US" sz="1600" baseline="30000" dirty="0"/>
              <a:t>th</a:t>
            </a:r>
            <a:r>
              <a:rPr lang="en-US" sz="1600" dirty="0"/>
              <a:t> anniversary.</a:t>
            </a: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 </a:t>
            </a:r>
          </a:p>
          <a:p>
            <a:pPr>
              <a:buFont typeface="Arial" panose="020B0604020202020204" pitchFamily="34" charset="0"/>
              <a:buChar char="•"/>
            </a:pPr>
            <a:r>
              <a:rPr lang="en-US" altLang="en-US" sz="1600" dirty="0">
                <a:solidFill>
                  <a:schemeClr val="tx1"/>
                </a:solidFill>
              </a:rPr>
              <a:t> </a:t>
            </a:r>
          </a:p>
          <a:p>
            <a:pPr>
              <a:buFont typeface="Arial" panose="020B0604020202020204" pitchFamily="34" charset="0"/>
              <a:buChar char="•"/>
            </a:pPr>
            <a:r>
              <a:rPr lang="en-US" altLang="en-US" sz="1600" dirty="0">
                <a:solidFill>
                  <a:schemeClr val="tx1"/>
                </a:solidFill>
              </a:rPr>
              <a:t> </a:t>
            </a:r>
          </a:p>
          <a:p>
            <a:pPr>
              <a:buFont typeface="Arial" panose="020B0604020202020204" pitchFamily="34" charset="0"/>
              <a:buChar char="•"/>
            </a:pPr>
            <a:r>
              <a:rPr lang="en-US" altLang="en-US" sz="1600" dirty="0">
                <a:solidFill>
                  <a:schemeClr val="tx1"/>
                </a:solidFill>
              </a:rPr>
              <a:t> </a:t>
            </a:r>
          </a:p>
          <a:p>
            <a:pPr>
              <a:buFont typeface="Arial" panose="020B0604020202020204" pitchFamily="34" charset="0"/>
              <a:buChar char="•"/>
            </a:pPr>
            <a:r>
              <a:rPr lang="en-US" altLang="en-US" sz="1600" dirty="0">
                <a:solidFill>
                  <a:schemeClr val="tx1"/>
                </a:solidFill>
              </a:rPr>
              <a:t>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sz="1600" dirty="0"/>
              <a:t>Straw Polls</a:t>
            </a:r>
          </a:p>
          <a:p>
            <a:pPr>
              <a:buFont typeface="Arial" panose="020B0604020202020204" pitchFamily="34" charset="0"/>
              <a:buChar char="•"/>
            </a:pPr>
            <a:r>
              <a:rPr lang="en-US" sz="1600" dirty="0"/>
              <a:t>How many people would like to come back to this venue? </a:t>
            </a:r>
          </a:p>
          <a:p>
            <a:pPr lvl="2"/>
            <a:r>
              <a:rPr lang="en-US" sz="1600" dirty="0"/>
              <a:t>Yes - 12</a:t>
            </a:r>
          </a:p>
          <a:p>
            <a:pPr lvl="2"/>
            <a:r>
              <a:rPr lang="en-US" sz="1600" dirty="0"/>
              <a:t>No -  3</a:t>
            </a:r>
          </a:p>
          <a:p>
            <a:pPr lvl="1"/>
            <a:r>
              <a:rPr lang="en-US" sz="1600" dirty="0"/>
              <a:t>Liked the Social – 10  				</a:t>
            </a:r>
          </a:p>
          <a:p>
            <a:pPr lvl="1"/>
            <a:r>
              <a:rPr lang="en-US" sz="1600" dirty="0"/>
              <a:t>Disliked the Social – 2	 			</a:t>
            </a:r>
          </a:p>
          <a:p>
            <a:pPr lvl="1"/>
            <a:r>
              <a:rPr lang="en-US" sz="1600" dirty="0"/>
              <a:t>Did not go to Social – 8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14-16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23Jan2020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(the new call-in started 09Jan)</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09:59  Local</a:t>
            </a:r>
          </a:p>
          <a:p>
            <a:pPr lvl="3">
              <a:buFont typeface="Arial" panose="020B0604020202020204" pitchFamily="34" charset="0"/>
              <a:buChar char="•"/>
            </a:pPr>
            <a:endParaRPr lang="en-US" sz="1000" b="0" dirty="0"/>
          </a:p>
          <a:p>
            <a:pPr>
              <a:buFont typeface="Arial" panose="020B0604020202020204" pitchFamily="34" charset="0"/>
              <a:buChar char="•"/>
            </a:pPr>
            <a:r>
              <a:rPr lang="en-US" sz="1800" u="sng" dirty="0"/>
              <a:t>Next Plenary: </a:t>
            </a:r>
          </a:p>
          <a:p>
            <a:pPr>
              <a:buFont typeface="Arial" panose="020B0604020202020204" pitchFamily="34" charset="0"/>
              <a:buChar char="•"/>
            </a:pPr>
            <a:r>
              <a:rPr lang="en-US" sz="1800" dirty="0"/>
              <a:t>The next face to face meeting (after next week) of the 802.18 RR-TAG will be at the IEEE 802, 15-20 March 2020 Plenary in Hilton Atlanta, Atlanta, GA, USA</a:t>
            </a:r>
          </a:p>
          <a:p>
            <a:pPr>
              <a:buFont typeface="Arial" panose="020B0604020202020204" pitchFamily="34" charset="0"/>
              <a:buChar char="•"/>
            </a:pPr>
            <a:r>
              <a:rPr lang="en-US" sz="1600" b="0" dirty="0"/>
              <a:t>Normal time slots, Tuesday AM2 and Thursday AM1 (8:30 start)</a:t>
            </a:r>
            <a:r>
              <a:rPr lang="en-US" sz="1600" dirty="0">
                <a:solidFill>
                  <a:schemeClr val="accent6">
                    <a:lumMod val="20000"/>
                    <a:lumOff val="80000"/>
                  </a:schemeClr>
                </a:solidFill>
              </a:rPr>
              <a:t>–</a:t>
            </a:r>
            <a:r>
              <a:rPr lang="en-US" sz="1000" dirty="0">
                <a:solidFill>
                  <a:schemeClr val="accent6">
                    <a:lumMod val="20000"/>
                    <a:lumOff val="80000"/>
                  </a:schemeClr>
                </a:solidFill>
              </a:rPr>
              <a:t>remember no reciprocal from other WGs </a:t>
            </a:r>
            <a:endParaRPr lang="en-US" sz="1400" dirty="0">
              <a:solidFill>
                <a:schemeClr val="accent6">
                  <a:lumMod val="20000"/>
                  <a:lumOff val="8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 and Safe Travels</a:t>
            </a: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14-16 Jan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pPr>
            <a:r>
              <a:rPr lang="en-US" sz="1600" dirty="0"/>
              <a:t>3.4.1 Chair</a:t>
            </a:r>
          </a:p>
          <a:p>
            <a:pPr>
              <a:spcBef>
                <a:spcPts val="0"/>
              </a:spcBef>
            </a:pPr>
            <a:r>
              <a:rPr lang="en-US" sz="1600" b="0" dirty="0"/>
              <a:t>The responsibilities of the Chair or his or her designee shall include</a:t>
            </a:r>
          </a:p>
          <a:p>
            <a:pPr>
              <a:spcBef>
                <a:spcPts val="0"/>
              </a:spcBef>
            </a:pPr>
            <a:r>
              <a:rPr lang="en-US" sz="1600" b="0" dirty="0"/>
              <a:t>a) Leading the activity according to all of the relevant Policies and Procedures.</a:t>
            </a:r>
          </a:p>
          <a:p>
            <a:pPr>
              <a:spcBef>
                <a:spcPts val="0"/>
              </a:spcBef>
            </a:pPr>
            <a:r>
              <a:rPr lang="en-US" sz="1600" b="0" dirty="0"/>
              <a:t>b) Being objective.</a:t>
            </a:r>
          </a:p>
          <a:p>
            <a:pPr>
              <a:spcBef>
                <a:spcPts val="0"/>
              </a:spcBef>
            </a:pPr>
            <a:r>
              <a:rPr lang="en-US" sz="1600" b="0" dirty="0"/>
              <a:t>c) Entertaining motions, but not making motions.</a:t>
            </a:r>
          </a:p>
          <a:p>
            <a:pPr>
              <a:spcBef>
                <a:spcPts val="0"/>
              </a:spcBef>
            </a:pPr>
            <a:r>
              <a:rPr lang="en-US" sz="1600" b="0" dirty="0"/>
              <a:t>d) Not biasing discussions.</a:t>
            </a:r>
          </a:p>
          <a:p>
            <a:pPr>
              <a:spcBef>
                <a:spcPts val="0"/>
              </a:spcBef>
            </a:pPr>
            <a:r>
              <a:rPr lang="en-US" sz="1600" b="0" dirty="0"/>
              <a:t>e) Delegating necessary functions.</a:t>
            </a:r>
          </a:p>
          <a:p>
            <a:pPr>
              <a:spcBef>
                <a:spcPts val="0"/>
              </a:spcBef>
            </a:pPr>
            <a:r>
              <a:rPr lang="en-US" sz="1600" b="0" dirty="0"/>
              <a:t>f) Ensuring that all parties have the opportunity to express their views.</a:t>
            </a:r>
          </a:p>
          <a:p>
            <a:pPr>
              <a:spcBef>
                <a:spcPts val="0"/>
              </a:spcBef>
            </a:pPr>
            <a:r>
              <a:rPr lang="en-US" sz="1600" b="0" dirty="0"/>
              <a:t>g) Setting goals and deadlines and adhere to them.</a:t>
            </a:r>
          </a:p>
          <a:p>
            <a:pPr>
              <a:spcBef>
                <a:spcPts val="0"/>
              </a:spcBef>
            </a:pPr>
            <a:r>
              <a:rPr lang="en-US" sz="1600" b="0" dirty="0"/>
              <a:t>h) Being knowledgeable in IEEE standards processes and parliamentary procedures and ensuring that the processes and procedures are followed.</a:t>
            </a:r>
          </a:p>
          <a:p>
            <a:pPr>
              <a:spcBef>
                <a:spcPts val="0"/>
              </a:spcBef>
            </a:pPr>
            <a:r>
              <a:rPr lang="en-US" sz="1600" b="0" dirty="0" err="1"/>
              <a:t>i</a:t>
            </a:r>
            <a:r>
              <a:rPr lang="en-US" sz="1600" b="0" dirty="0"/>
              <a:t>) Seeking consensus as a means of resolving issues.</a:t>
            </a:r>
          </a:p>
          <a:p>
            <a:pPr>
              <a:spcBef>
                <a:spcPts val="0"/>
              </a:spcBef>
            </a:pPr>
            <a:r>
              <a:rPr lang="en-US" sz="1600" b="0" dirty="0"/>
              <a:t>j) Prioritizing work to best serve the group and its goals.</a:t>
            </a:r>
          </a:p>
          <a:p>
            <a:pPr>
              <a:spcBef>
                <a:spcPts val="0"/>
              </a:spcBef>
            </a:pPr>
            <a:r>
              <a:rPr lang="en-US" sz="1600" b="0" dirty="0"/>
              <a:t>k) Complying with the IEEE-SA Intellectual Property Policies, including but not limited to IEEE-SA Patent Policy (see </a:t>
            </a:r>
            <a:r>
              <a:rPr lang="en-US" sz="1600" b="0" i="1" dirty="0"/>
              <a:t>IEEE-SA Standards Board Operations Manual </a:t>
            </a:r>
            <a:r>
              <a:rPr lang="en-US" sz="1600" b="0" dirty="0"/>
              <a:t>6.3.2, http://standards.ieee.org/board/pat/index.html) and IEEE-SA Copyright Policy (see </a:t>
            </a:r>
            <a:r>
              <a:rPr lang="en-US" sz="1600" b="0" i="1" dirty="0"/>
              <a:t>IEEE-SA Standards Board Bylaws </a:t>
            </a:r>
            <a:r>
              <a:rPr lang="en-US" sz="1600" b="0" dirty="0"/>
              <a:t>7, http://standards.ieee.org/guides/bylaws/sect6-7.html#7).</a:t>
            </a:r>
          </a:p>
          <a:p>
            <a:pPr>
              <a:spcBef>
                <a:spcPts val="0"/>
              </a:spcBef>
            </a:pPr>
            <a:r>
              <a:rPr lang="en-US" sz="1600" b="0" dirty="0"/>
              <a:t>l) Fulfilling any financial reporting requirements of the IEEE, in the absence of a Treasurer.</a:t>
            </a:r>
          </a:p>
          <a:p>
            <a:pPr>
              <a:spcBef>
                <a:spcPts val="0"/>
              </a:spcBef>
            </a:pPr>
            <a:r>
              <a:rPr lang="en-US" sz="16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0"/>
              </a:spcBef>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14-16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Chair-1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pPr>
            <a:r>
              <a:rPr lang="en-US" sz="1400" dirty="0"/>
              <a:t>3.4.1 Chair, continued</a:t>
            </a:r>
          </a:p>
          <a:p>
            <a:pPr>
              <a:spcBef>
                <a:spcPts val="0"/>
              </a:spcBef>
            </a:pPr>
            <a:r>
              <a:rPr lang="en-US" sz="1400" b="0" dirty="0"/>
              <a:t>The responsibilities of the Chair or his or her designee shall include</a:t>
            </a:r>
          </a:p>
          <a:p>
            <a:pPr>
              <a:spcBef>
                <a:spcPts val="0"/>
              </a:spcBef>
            </a:pPr>
            <a:r>
              <a:rPr lang="en-US" sz="1400" b="0" dirty="0"/>
              <a:t>n) Being familiar with training materials available through IEEE Standards Development Online.</a:t>
            </a:r>
          </a:p>
          <a:p>
            <a:pPr>
              <a:spcBef>
                <a:spcPts val="0"/>
              </a:spcBef>
            </a:pPr>
            <a:r>
              <a:rPr lang="en-US" sz="1400" b="0" dirty="0"/>
              <a:t>o) Call meetings and issue a notice for each meeting at least 30 calendar days prior to the meeting</a:t>
            </a:r>
          </a:p>
          <a:p>
            <a:pPr>
              <a:spcBef>
                <a:spcPts val="0"/>
              </a:spcBef>
            </a:pPr>
            <a:r>
              <a:rPr lang="en-US" sz="1400" b="0" dirty="0"/>
              <a:t>p) Ensure agendas are published at least 14 calendar days before a meeting</a:t>
            </a:r>
          </a:p>
          <a:p>
            <a:pPr>
              <a:spcBef>
                <a:spcPts val="0"/>
              </a:spcBef>
            </a:pPr>
            <a:r>
              <a:rPr lang="en-US" sz="1400" b="0" dirty="0"/>
              <a:t>q) Ensure important requested documents are issued to members of the Working Group, the Sponsor, and liaison groups.</a:t>
            </a:r>
          </a:p>
          <a:p>
            <a:pPr>
              <a:spcBef>
                <a:spcPts val="0"/>
              </a:spcBef>
            </a:pPr>
            <a:r>
              <a:rPr lang="en-US" sz="1400" b="0" dirty="0"/>
              <a:t>r) Ensure a membership roster is created and maintained</a:t>
            </a:r>
          </a:p>
          <a:p>
            <a:pPr>
              <a:spcBef>
                <a:spcPts val="0"/>
              </a:spcBef>
            </a:pPr>
            <a:r>
              <a:rPr lang="en-US" sz="1400" b="0" dirty="0"/>
              <a:t>s) Ensure participant attendance is recorded at each meeting</a:t>
            </a:r>
          </a:p>
          <a:p>
            <a:pPr>
              <a:spcBef>
                <a:spcPts val="0"/>
              </a:spcBef>
            </a:pPr>
            <a:r>
              <a:rPr lang="en-US" sz="14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0"/>
              </a:spcBef>
            </a:pPr>
            <a:r>
              <a:rPr lang="en-US" sz="1400" b="0" dirty="0"/>
              <a:t>u) Maintain liaison with other organizations at the direction of the Sponsor or at the discretion of the Working Group Chair with the approval of the Sponsor</a:t>
            </a:r>
          </a:p>
          <a:p>
            <a:pPr>
              <a:spcBef>
                <a:spcPts val="0"/>
              </a:spcBef>
            </a:pPr>
            <a:r>
              <a:rPr lang="en-US" sz="1400" b="0" dirty="0"/>
              <a:t>v) Ensure that any financial operations of the Working Group comply with the requirements of the IEEE 802 LMSC Operations Manual</a:t>
            </a:r>
          </a:p>
          <a:p>
            <a:pPr>
              <a:spcBef>
                <a:spcPts val="0"/>
              </a:spcBef>
            </a:pPr>
            <a:r>
              <a:rPr lang="en-US" sz="1400" b="0" dirty="0"/>
              <a:t>w) Assign/unassign subtasks and task leaders (e.g., secretary, subgroup chair, etc.)</a:t>
            </a:r>
          </a:p>
          <a:p>
            <a:pPr>
              <a:spcBef>
                <a:spcPts val="0"/>
              </a:spcBef>
            </a:pPr>
            <a:r>
              <a:rPr lang="en-US" sz="1400" b="0" dirty="0"/>
              <a:t>x) Determine if the Working Group is dominated by an organization and, if so, treat that organizations’ vote as one (with the approval of the Sponsor)</a:t>
            </a:r>
          </a:p>
          <a:p>
            <a:pPr>
              <a:spcBef>
                <a:spcPts val="0"/>
              </a:spcBef>
            </a:pPr>
            <a:r>
              <a:rPr lang="en-US" sz="1400" b="0" dirty="0"/>
              <a:t>y) Manage balloting of projects</a:t>
            </a:r>
          </a:p>
          <a:p>
            <a:pPr>
              <a:spcBef>
                <a:spcPts val="0"/>
              </a:spcBef>
            </a:pPr>
            <a:r>
              <a:rPr lang="en-US" sz="1400" b="0" dirty="0"/>
              <a:t>z) Decide which matters are procedural and which matters are technical</a:t>
            </a:r>
          </a:p>
          <a:p>
            <a:pPr>
              <a:spcBef>
                <a:spcPts val="0"/>
              </a:spcBef>
            </a:pPr>
            <a:r>
              <a:rPr lang="en-US" sz="1400" b="0" dirty="0"/>
              <a:t>aa) Decide procedural matters or defer them to a vote by the Working Group</a:t>
            </a:r>
          </a:p>
          <a:p>
            <a:pPr>
              <a:spcBef>
                <a:spcPts val="0"/>
              </a:spcBef>
            </a:pPr>
            <a:r>
              <a:rPr lang="en-US" sz="1400" b="0" dirty="0"/>
              <a:t>bb) Place issues to a vote by Working Group members</a:t>
            </a:r>
          </a:p>
          <a:p>
            <a:pPr>
              <a:spcBef>
                <a:spcPts val="0"/>
              </a:spcBef>
            </a:pPr>
            <a:r>
              <a:rPr lang="en-US" sz="1400" b="0" dirty="0"/>
              <a:t>cc) Preside over Working Group meetings and activities of the Working Group according to all of the relevant policies and procedures</a:t>
            </a:r>
            <a:endParaRPr lang="en-US" sz="1050" dirty="0"/>
          </a:p>
          <a:p>
            <a:pPr>
              <a:spcBef>
                <a:spcPts val="0"/>
              </a:spcBef>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14-16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Chair-2</a:t>
            </a:r>
            <a:endParaRPr lang="en-US" altLang="en-US" sz="2400" dirty="0"/>
          </a:p>
        </p:txBody>
      </p:sp>
    </p:spTree>
    <p:extLst>
      <p:ext uri="{BB962C8B-B14F-4D97-AF65-F5344CB8AC3E}">
        <p14:creationId xmlns:p14="http://schemas.microsoft.com/office/powerpoint/2010/main" val="38571768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14-16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35005773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38</a:t>
            </a:fld>
            <a:endParaRPr lang="en-US" altLang="en-US" sz="1200" b="0" dirty="0"/>
          </a:p>
        </p:txBody>
      </p:sp>
      <p:sp>
        <p:nvSpPr>
          <p:cNvPr id="2" name="Date Placeholder 1"/>
          <p:cNvSpPr>
            <a:spLocks noGrp="1"/>
          </p:cNvSpPr>
          <p:nvPr>
            <p:ph type="dt" idx="15"/>
          </p:nvPr>
        </p:nvSpPr>
        <p:spPr/>
        <p:txBody>
          <a:bodyPr/>
          <a:lstStyle/>
          <a:p>
            <a:r>
              <a:rPr lang="en-US"/>
              <a:t>14-16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14-16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14-16 Jan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39698"/>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tx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p>
          <a:p>
            <a:pPr lvl="1">
              <a:buFont typeface="Arial" panose="020B0604020202020204" pitchFamily="34" charset="0"/>
              <a:buChar char="•"/>
            </a:pPr>
            <a:r>
              <a:rPr lang="en-US" altLang="en-US" sz="1400" dirty="0">
                <a:solidFill>
                  <a:schemeClr val="tx1"/>
                </a:solidFill>
              </a:rPr>
              <a:t>Elections in March </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5.9 GHz NPRM</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Agenda for Thursday</a:t>
            </a:r>
          </a:p>
          <a:p>
            <a:pPr lvl="1">
              <a:buFont typeface="Arial" panose="020B0604020202020204" pitchFamily="34" charset="0"/>
              <a:buChar char="•"/>
            </a:pPr>
            <a:r>
              <a:rPr lang="en-US" altLang="en-US" sz="1400" dirty="0">
                <a:solidFill>
                  <a:schemeClr val="tx1"/>
                </a:solidFill>
              </a:rPr>
              <a:t>ITU-R M.1450 Ad Hoc status</a:t>
            </a:r>
          </a:p>
          <a:p>
            <a:pPr lvl="1">
              <a:buFont typeface="Arial" panose="020B0604020202020204" pitchFamily="34" charset="0"/>
              <a:buChar char="•"/>
            </a:pPr>
            <a:r>
              <a:rPr lang="en-US" altLang="en-US" sz="1400" dirty="0">
                <a:solidFill>
                  <a:schemeClr val="tx1"/>
                </a:solidFill>
              </a:rPr>
              <a:t>FCC 5.9 GHz FCC’s NPRM</a:t>
            </a: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74401" y="929820"/>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WRC-23 Agenda Items, if time permits </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dirty="0">
                <a:solidFill>
                  <a:schemeClr val="tx1"/>
                </a:solidFill>
              </a:rPr>
              <a:t>FCC 5.9 GHz FCC’s draft NPRM</a:t>
            </a:r>
          </a:p>
          <a:p>
            <a:pPr lvl="1">
              <a:spcBef>
                <a:spcPts val="0"/>
              </a:spcBef>
              <a:buFont typeface="Arial" panose="020B0604020202020204" pitchFamily="34" charset="0"/>
              <a:buChar char="•"/>
            </a:pPr>
            <a:r>
              <a:rPr lang="en-US" altLang="en-US" sz="1400" kern="0" dirty="0"/>
              <a:t>How to do what comments, etc. </a:t>
            </a:r>
          </a:p>
          <a:p>
            <a:pPr marL="342900" lvl="1" indent="-342900">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marL="742950" lvl="2" indent="-342900">
              <a:spcBef>
                <a:spcPts val="0"/>
              </a:spcBef>
              <a:buFont typeface="Arial" panose="020B0604020202020204" pitchFamily="34" charset="0"/>
              <a:buChar char="•"/>
            </a:pPr>
            <a:r>
              <a:rPr lang="en-US" altLang="en-US" sz="1400" kern="0" dirty="0"/>
              <a:t>Ofcom consultation license exempt, status </a:t>
            </a:r>
          </a:p>
          <a:p>
            <a:pPr marL="742950" lvl="2" indent="-342900">
              <a:spcBef>
                <a:spcPts val="0"/>
              </a:spcBef>
              <a:buFont typeface="Arial" panose="020B0604020202020204" pitchFamily="34" charset="0"/>
              <a:buChar char="•"/>
            </a:pPr>
            <a:r>
              <a:rPr lang="en-US" sz="1400" dirty="0"/>
              <a:t>National Body adoption of IEEE standards</a:t>
            </a:r>
            <a:r>
              <a:rPr lang="en-US" altLang="en-US" sz="1400" kern="0" dirty="0"/>
              <a:t>   </a:t>
            </a:r>
          </a:p>
          <a:p>
            <a:pPr marL="457200" lvl="1" indent="0">
              <a:spcBef>
                <a:spcPts val="0"/>
              </a:spcBef>
            </a:pPr>
            <a:r>
              <a:rPr lang="en-US" altLang="en-US" sz="1400" kern="0" dirty="0"/>
              <a:t> </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Thursday </a:t>
            </a:r>
          </a:p>
          <a:p>
            <a:pPr lvl="1">
              <a:spcBef>
                <a:spcPts val="0"/>
              </a:spcBef>
              <a:buFont typeface="Arial" panose="020B0604020202020204" pitchFamily="34" charset="0"/>
              <a:buChar char="•"/>
            </a:pPr>
            <a:r>
              <a:rPr lang="en-US" altLang="en-US" sz="1400" dirty="0">
                <a:solidFill>
                  <a:schemeClr val="tx1"/>
                </a:solidFill>
              </a:rPr>
              <a:t>ITU-R M.1450 Ad Hoc status</a:t>
            </a:r>
          </a:p>
          <a:p>
            <a:pPr lvl="2">
              <a:spcBef>
                <a:spcPts val="0"/>
              </a:spcBef>
              <a:buFont typeface="Arial" panose="020B0604020202020204" pitchFamily="34" charset="0"/>
              <a:buChar char="•"/>
            </a:pPr>
            <a:r>
              <a:rPr lang="en-US" altLang="en-US" sz="1400" dirty="0">
                <a:solidFill>
                  <a:schemeClr val="tx1"/>
                </a:solidFill>
              </a:rPr>
              <a:t>802.11 Ad Hoc is meeting this week.</a:t>
            </a:r>
          </a:p>
          <a:p>
            <a:pPr lvl="1">
              <a:spcBef>
                <a:spcPts val="0"/>
              </a:spcBef>
              <a:buFont typeface="Arial" panose="020B0604020202020204" pitchFamily="34" charset="0"/>
              <a:buChar char="•"/>
            </a:pPr>
            <a:r>
              <a:rPr lang="en-US" altLang="en-US" sz="1400" dirty="0">
                <a:solidFill>
                  <a:schemeClr val="tx1"/>
                </a:solidFill>
              </a:rPr>
              <a:t>FCC 5.9 GHz FCC’s draft NPRM</a:t>
            </a:r>
          </a:p>
          <a:p>
            <a:pPr lvl="2">
              <a:spcBef>
                <a:spcPts val="0"/>
              </a:spcBef>
              <a:buFont typeface="Arial" panose="020B0604020202020204" pitchFamily="34" charset="0"/>
              <a:buChar char="•"/>
            </a:pPr>
            <a:r>
              <a:rPr lang="en-US" altLang="en-US" sz="1400" kern="0" dirty="0"/>
              <a:t>Any contributions to start draft comments, how to get there?</a:t>
            </a:r>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marL="1828800" lvl="4" indent="0"/>
            <a:endParaRPr lang="en-US" altLang="en-US" sz="6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b="0" dirty="0">
                <a:solidFill>
                  <a:schemeClr val="tx1"/>
                </a:solidFill>
              </a:rPr>
              <a:t>Moved by: 	Stuart K </a:t>
            </a:r>
          </a:p>
          <a:p>
            <a:pPr>
              <a:spcBef>
                <a:spcPts val="400"/>
              </a:spcBef>
            </a:pPr>
            <a:r>
              <a:rPr lang="en-US" altLang="en-US" sz="1600" b="0" dirty="0">
                <a:solidFill>
                  <a:schemeClr val="tx1"/>
                </a:solidFill>
              </a:rPr>
              <a:t>		Seconded by:  	Mike L</a:t>
            </a:r>
          </a:p>
          <a:p>
            <a:pPr lvl="1">
              <a:spcBef>
                <a:spcPts val="400"/>
              </a:spcBef>
            </a:pPr>
            <a:r>
              <a:rPr lang="en-US" altLang="en-US" sz="1600" dirty="0">
                <a:solidFill>
                  <a:schemeClr val="tx1"/>
                </a:solidFill>
              </a:rPr>
              <a:t>Discussion?  	None</a:t>
            </a:r>
          </a:p>
          <a:p>
            <a:pPr lvl="1">
              <a:spcBef>
                <a:spcPts val="400"/>
              </a:spcBef>
            </a:pPr>
            <a:r>
              <a:rPr lang="en-US" altLang="en-US" sz="1600" dirty="0">
                <a:solidFill>
                  <a:schemeClr val="tx1"/>
                </a:solidFill>
              </a:rPr>
              <a:t>Vote:  Approved by unanimous consent</a:t>
            </a:r>
          </a:p>
          <a:p>
            <a:pPr lvl="4">
              <a:buFont typeface="Arial" panose="020B0604020202020204" pitchFamily="34" charset="0"/>
              <a:buChar char="•"/>
            </a:pPr>
            <a:endParaRPr lang="en-US" altLang="en-US" sz="800" u="sng" dirty="0"/>
          </a:p>
          <a:p>
            <a:pPr>
              <a:spcBef>
                <a:spcPts val="400"/>
              </a:spcBef>
              <a:buFont typeface="Arial" panose="020B0604020202020204" pitchFamily="34" charset="0"/>
              <a:buChar char="•"/>
            </a:pPr>
            <a:r>
              <a:rPr lang="en-US" altLang="en-US" sz="1600" u="sng" dirty="0"/>
              <a:t>Motion:</a:t>
            </a:r>
            <a:r>
              <a:rPr lang="en-US" altLang="en-US" sz="1600" dirty="0"/>
              <a:t> </a:t>
            </a:r>
            <a:r>
              <a:rPr lang="en-US" altLang="en-US" sz="1600" b="0" dirty="0"/>
              <a:t>To approve the minutes from the IEEE 802.18 Plenary 12-14 Nov 2019 in document: </a:t>
            </a:r>
            <a:r>
              <a:rPr lang="en-US" altLang="en-US" sz="1600" b="0" dirty="0">
                <a:hlinkClick r:id="rId3"/>
              </a:rPr>
              <a:t>https://mentor.ieee.org/802.18/dcn/19/18-19-0143-00-0000-minutes-koa-plenary-10-15nov2019-rr-tag.docx</a:t>
            </a:r>
            <a:r>
              <a:rPr lang="en-US" altLang="en-US" sz="1600" b="0" dirty="0"/>
              <a:t> </a:t>
            </a:r>
            <a:r>
              <a:rPr lang="en-US" sz="1600" b="0" dirty="0"/>
              <a:t>Posted: 16-Nov-2019 09:07:07 ET </a:t>
            </a:r>
          </a:p>
          <a:p>
            <a:pPr marL="0" indent="0">
              <a:spcBef>
                <a:spcPts val="400"/>
              </a:spcBef>
            </a:pPr>
            <a:r>
              <a:rPr lang="en-US" altLang="en-US" sz="1600" b="0" dirty="0">
                <a:solidFill>
                  <a:schemeClr val="tx1"/>
                </a:solidFill>
              </a:rPr>
              <a:t>	</a:t>
            </a:r>
            <a:r>
              <a:rPr lang="en-US" altLang="en-US" sz="1600" dirty="0">
                <a:solidFill>
                  <a:schemeClr val="tx1"/>
                </a:solidFill>
              </a:rPr>
              <a:t>Moved by:  	</a:t>
            </a:r>
            <a:r>
              <a:rPr lang="en-US" altLang="en-US" sz="1600" b="0" dirty="0">
                <a:solidFill>
                  <a:schemeClr val="tx1"/>
                </a:solidFill>
              </a:rPr>
              <a:t>Stuart  K</a:t>
            </a:r>
          </a:p>
          <a:p>
            <a:pPr marL="0" indent="0">
              <a:spcBef>
                <a:spcPts val="400"/>
              </a:spcBef>
            </a:pPr>
            <a:r>
              <a:rPr lang="en-US" altLang="en-US" sz="1600" b="0" dirty="0">
                <a:solidFill>
                  <a:schemeClr val="tx1"/>
                </a:solidFill>
              </a:rPr>
              <a:t>	Seconded by:	Steve P</a:t>
            </a:r>
          </a:p>
          <a:p>
            <a:pPr>
              <a:spcBef>
                <a:spcPts val="400"/>
              </a:spcBef>
            </a:pPr>
            <a:r>
              <a:rPr lang="en-US" altLang="en-US" sz="1600" b="0" dirty="0">
                <a:solidFill>
                  <a:schemeClr val="tx1"/>
                </a:solidFill>
              </a:rPr>
              <a:t>		Discussion?  	None</a:t>
            </a:r>
          </a:p>
          <a:p>
            <a:pPr>
              <a:spcBef>
                <a:spcPts val="400"/>
              </a:spcBef>
            </a:pPr>
            <a:r>
              <a:rPr lang="en-US" altLang="en-US" sz="1600" b="0" dirty="0">
                <a:solidFill>
                  <a:schemeClr val="tx1"/>
                </a:solidFill>
              </a:rPr>
              <a:t>		Vote:  Approved by unanimous consent</a:t>
            </a:r>
          </a:p>
          <a:p>
            <a:pPr lvl="4">
              <a:buFont typeface="Arial" panose="020B0604020202020204" pitchFamily="34" charset="0"/>
              <a:buChar char="•"/>
            </a:pPr>
            <a:endParaRPr lang="en-US" altLang="en-US" sz="800" u="sng" dirty="0"/>
          </a:p>
          <a:p>
            <a:pPr>
              <a:spcBef>
                <a:spcPts val="400"/>
              </a:spcBef>
              <a:buFont typeface="Arial" panose="020B0604020202020204" pitchFamily="34" charset="0"/>
              <a:buChar char="•"/>
            </a:pPr>
            <a:r>
              <a:rPr lang="en-US" altLang="en-US" sz="1600" u="sng" dirty="0"/>
              <a:t>Motion:</a:t>
            </a:r>
            <a:r>
              <a:rPr lang="en-US" altLang="en-US" sz="1600" dirty="0"/>
              <a:t> </a:t>
            </a:r>
            <a:r>
              <a:rPr lang="en-US" altLang="en-US" sz="1400" b="0" dirty="0"/>
              <a:t>To approve the minutes from the IEEE 802.18 Teleconference 02 Jan 2020 in document </a:t>
            </a:r>
            <a:r>
              <a:rPr lang="en-US" altLang="en-US" sz="1400" b="0" dirty="0">
                <a:hlinkClick r:id="rId4"/>
              </a:rPr>
              <a:t>https://mentor.ieee.org/802.18/dcn/19/18-19-0167-00-0000-minutes-02jan20-rrtag-teleconference.docx </a:t>
            </a:r>
            <a:r>
              <a:rPr lang="en-US" altLang="en-US" sz="1400" b="0" dirty="0"/>
              <a:t>Posted: </a:t>
            </a:r>
            <a:r>
              <a:rPr lang="en-US" sz="1400" b="0" dirty="0"/>
              <a:t>03-Jan-2020 15:17:33 ET </a:t>
            </a:r>
            <a:r>
              <a:rPr lang="en-US" altLang="en-US" sz="1400" b="0" dirty="0">
                <a:solidFill>
                  <a:schemeClr val="tx1"/>
                </a:solidFill>
              </a:rPr>
              <a:t>	</a:t>
            </a:r>
          </a:p>
          <a:p>
            <a:pPr marL="0" indent="0">
              <a:spcBef>
                <a:spcPts val="400"/>
              </a:spcBef>
            </a:pPr>
            <a:r>
              <a:rPr lang="en-US" altLang="en-US" sz="1600" b="0" dirty="0">
                <a:solidFill>
                  <a:schemeClr val="tx1"/>
                </a:solidFill>
              </a:rPr>
              <a:t>	Moved by:  	Peter E						</a:t>
            </a:r>
          </a:p>
          <a:p>
            <a:pPr marL="0" indent="0">
              <a:spcBef>
                <a:spcPts val="400"/>
              </a:spcBef>
            </a:pPr>
            <a:r>
              <a:rPr lang="en-US" altLang="en-US" sz="1600" b="0" dirty="0">
                <a:solidFill>
                  <a:schemeClr val="tx1"/>
                </a:solidFill>
              </a:rPr>
              <a:t>	Seconded by:	Mike L </a:t>
            </a:r>
          </a:p>
          <a:p>
            <a:pPr marL="0" indent="0">
              <a:spcBef>
                <a:spcPts val="40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14-16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707014"/>
            <a:ext cx="8305801" cy="5858886"/>
          </a:xfrm>
        </p:spPr>
        <p:txBody>
          <a:bodyPr/>
          <a:lstStyle/>
          <a:p>
            <a:pPr marL="1828800" lvl="4" indent="0"/>
            <a:r>
              <a:rPr lang="en-US" altLang="en-US" sz="600" u="sng" dirty="0"/>
              <a:t> -2</a:t>
            </a:r>
          </a:p>
          <a:p>
            <a:pPr lvl="5">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400" dirty="0">
                <a:solidFill>
                  <a:schemeClr val="tx1"/>
                </a:solidFill>
              </a:rPr>
              <a:t>Is anyone able to help as the 802.18 Vice-Chair?  No one spoke up.</a:t>
            </a:r>
          </a:p>
          <a:p>
            <a:pPr lvl="1">
              <a:buFont typeface="Arial" panose="020B0604020202020204" pitchFamily="34" charset="0"/>
              <a:buChar char="•"/>
            </a:pPr>
            <a:r>
              <a:rPr lang="en-US" altLang="en-US" sz="1200" dirty="0">
                <a:solidFill>
                  <a:schemeClr val="tx1"/>
                </a:solidFill>
              </a:rPr>
              <a:t>Needs to be a member of the IEEE and also the SA, needs a declaration of term commitment and affiliation letters to the EC. </a:t>
            </a:r>
            <a:r>
              <a:rPr lang="en-US" altLang="en-US" sz="900" dirty="0">
                <a:solidFill>
                  <a:schemeClr val="bg1"/>
                </a:solidFill>
              </a:rPr>
              <a:t>O</a:t>
            </a:r>
          </a:p>
          <a:p>
            <a:pPr>
              <a:buFont typeface="Arial" panose="020B0604020202020204" pitchFamily="34" charset="0"/>
              <a:buChar char="•"/>
            </a:pPr>
            <a:r>
              <a:rPr lang="en-US" altLang="en-US" sz="1400" dirty="0">
                <a:solidFill>
                  <a:schemeClr val="tx1"/>
                </a:solidFill>
              </a:rPr>
              <a:t>Is anyone able to help as the 802.18 Secretary?  No one spoke up. </a:t>
            </a:r>
          </a:p>
          <a:p>
            <a:pPr lvl="1">
              <a:buFont typeface="Arial" panose="020B0604020202020204" pitchFamily="34" charset="0"/>
              <a:buChar char="•"/>
            </a:pPr>
            <a:r>
              <a:rPr lang="en-US" altLang="en-US" sz="1200" dirty="0">
                <a:solidFill>
                  <a:schemeClr val="tx1"/>
                </a:solidFill>
              </a:rPr>
              <a:t>Secretary must be IEEE SA member, though letters are not needed. </a:t>
            </a:r>
          </a:p>
          <a:p>
            <a:pPr lvl="5">
              <a:buFont typeface="Arial" panose="020B0604020202020204" pitchFamily="34" charset="0"/>
              <a:buChar char="•"/>
            </a:pPr>
            <a:endParaRPr lang="en-US" sz="800" dirty="0"/>
          </a:p>
          <a:p>
            <a:pPr>
              <a:buFont typeface="Arial" panose="020B0604020202020204" pitchFamily="34" charset="0"/>
              <a:buChar char="•"/>
            </a:pPr>
            <a:r>
              <a:rPr lang="en-US" sz="1800" dirty="0"/>
              <a:t>LMSC P&amp;P sections 3.1 and 4.0: 802 EC election/appointments</a:t>
            </a:r>
          </a:p>
          <a:p>
            <a:pPr lvl="1">
              <a:buFont typeface="Arial" panose="020B0604020202020204" pitchFamily="34" charset="0"/>
              <a:buChar char="•"/>
            </a:pPr>
            <a:r>
              <a:rPr lang="en-US" sz="1600" dirty="0"/>
              <a:t>all 802 executive committee members are elected or appointed and confirmed at the first Plenary session of each even numbered year. </a:t>
            </a:r>
          </a:p>
          <a:p>
            <a:pPr lvl="1">
              <a:buFont typeface="Arial" panose="020B0604020202020204" pitchFamily="34" charset="0"/>
              <a:buChar char="•"/>
            </a:pPr>
            <a:r>
              <a:rPr lang="en-US" sz="1800" b="1" i="1" u="sng" dirty="0"/>
              <a:t>Election/appointments shall occur at the March 2020 Plenary session in ATL. </a:t>
            </a:r>
          </a:p>
          <a:p>
            <a:pPr>
              <a:buFont typeface="Arial" panose="020B0604020202020204" pitchFamily="34" charset="0"/>
              <a:buChar char="•"/>
            </a:pPr>
            <a:r>
              <a:rPr lang="en-US" sz="1800" dirty="0"/>
              <a:t>If anyone wishes to be considered for the 802.18 Chair, Vice Chair  or the appointed positions</a:t>
            </a:r>
          </a:p>
          <a:p>
            <a:pPr lvl="1">
              <a:buFont typeface="Arial" panose="020B0604020202020204" pitchFamily="34" charset="0"/>
              <a:buChar char="•"/>
            </a:pPr>
            <a:r>
              <a:rPr lang="en-US" sz="1600" dirty="0"/>
              <a:t>Please send nominations to the Chair before Friday 13 March end of day ET. </a:t>
            </a:r>
          </a:p>
          <a:p>
            <a:pPr lvl="1">
              <a:buFont typeface="Arial" panose="020B0604020202020204" pitchFamily="34" charset="0"/>
              <a:buChar char="•"/>
            </a:pPr>
            <a:r>
              <a:rPr lang="en-US" sz="1600" dirty="0"/>
              <a:t>802.18 elections will be at the Tuesday meeting.</a:t>
            </a:r>
          </a:p>
          <a:p>
            <a:pPr>
              <a:buFont typeface="Arial" panose="020B0604020202020204" pitchFamily="34" charset="0"/>
              <a:buChar char="•"/>
            </a:pPr>
            <a:r>
              <a:rPr lang="en-US" sz="1800" dirty="0"/>
              <a:t>All potential EC members, Chair and Vice Chairs</a:t>
            </a:r>
          </a:p>
          <a:p>
            <a:pPr lvl="1">
              <a:buFont typeface="Arial" panose="020B0604020202020204" pitchFamily="34" charset="0"/>
              <a:buChar char="•"/>
            </a:pPr>
            <a:r>
              <a:rPr lang="en-US" sz="1600" dirty="0"/>
              <a:t>Please remember to submit your letter of endorsement and disclosure of affiliation to the IEEE 802 Recording Secretary, John </a:t>
            </a:r>
            <a:r>
              <a:rPr lang="en-US" sz="1600" dirty="0" err="1"/>
              <a:t>D’Ambrosia</a:t>
            </a:r>
            <a:r>
              <a:rPr lang="en-US" sz="1600" dirty="0"/>
              <a:t>, as soon as possible, but no later than the call to order of the March 2020 opening EC meeting. </a:t>
            </a:r>
          </a:p>
          <a:p>
            <a:pPr>
              <a:buFont typeface="Arial" panose="020B0604020202020204" pitchFamily="34" charset="0"/>
              <a:buChar char="•"/>
            </a:pPr>
            <a:r>
              <a:rPr lang="en-US" sz="1800" dirty="0"/>
              <a:t>For Chair, Vice Chair and Secretary, you need to be a member of the IEEE SA</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endParaRPr lang="en-US" altLang="en-US" sz="1600" u="sng" dirty="0"/>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14-16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8734260"/>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42166</TotalTime>
  <Words>8726</Words>
  <Application>Microsoft Office PowerPoint</Application>
  <PresentationFormat>On-screen Show (4:3)</PresentationFormat>
  <Paragraphs>858</Paragraphs>
  <Slides>41</Slides>
  <Notes>26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41</vt:i4>
      </vt:variant>
    </vt:vector>
  </HeadingPairs>
  <TitlesOfParts>
    <vt:vector size="50" baseType="lpstr">
      <vt:lpstr>Arial</vt:lpstr>
      <vt:lpstr>Calibri</vt:lpstr>
      <vt:lpstr>Helvetica</vt:lpstr>
      <vt:lpstr>Monotype Sorts</vt:lpstr>
      <vt:lpstr>Times New Roman</vt:lpstr>
      <vt:lpstr>Wingdings</vt:lpstr>
      <vt:lpstr>Office Theme</vt:lpstr>
      <vt:lpstr>Document</vt:lpstr>
      <vt:lpstr>Packager Shell Object</vt:lpstr>
      <vt:lpstr>IEEE 802.18 RR-TAG Wireless Interim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Motions and more</vt:lpstr>
      <vt:lpstr>EU items to share -1</vt:lpstr>
      <vt:lpstr>EU items to share -1</vt:lpstr>
      <vt:lpstr>EU items to share -2 </vt:lpstr>
      <vt:lpstr>ITU-R items to share</vt:lpstr>
      <vt:lpstr>Chairman Pai’s statement on 5.9 GHz &amp; NPRM -background</vt:lpstr>
      <vt:lpstr>5.9 GHz NPRM – today (14th)</vt:lpstr>
      <vt:lpstr>5.9 GHz NPRM - history of possible areas to comment on</vt:lpstr>
      <vt:lpstr>5.9 GHz NPRM - history of possible areas to comment on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General Discussion Items -1</vt:lpstr>
      <vt:lpstr>General Discussion Items -2</vt:lpstr>
      <vt:lpstr>General Discussion Items -3</vt:lpstr>
      <vt:lpstr>Actions / AOB / Recess</vt:lpstr>
      <vt:lpstr>Thursday Agenda</vt:lpstr>
      <vt:lpstr>ITU-R  M.1450/M.1801 status </vt:lpstr>
      <vt:lpstr>5.9 GHz NPRM - today</vt:lpstr>
      <vt:lpstr>5.9 GHz NPRM - today</vt:lpstr>
      <vt:lpstr>Actions Required</vt:lpstr>
      <vt:lpstr>Any Other Business</vt:lpstr>
      <vt:lpstr>Adjourn</vt:lpstr>
      <vt:lpstr>PowerPoint Presentation</vt:lpstr>
      <vt:lpstr>Responsibilities of WG Chair-1</vt:lpstr>
      <vt:lpstr>Responsibilities of WG Chair-2</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2247</cp:revision>
  <cp:lastPrinted>1601-01-01T00:00:00Z</cp:lastPrinted>
  <dcterms:created xsi:type="dcterms:W3CDTF">2016-03-03T14:54:45Z</dcterms:created>
  <dcterms:modified xsi:type="dcterms:W3CDTF">2020-01-21T15:46:27Z</dcterms:modified>
</cp:coreProperties>
</file>