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41" r:id="rId3"/>
    <p:sldId id="329" r:id="rId4"/>
    <p:sldId id="604" r:id="rId5"/>
    <p:sldId id="624" r:id="rId6"/>
    <p:sldId id="605" r:id="rId7"/>
    <p:sldId id="516" r:id="rId8"/>
    <p:sldId id="596" r:id="rId9"/>
    <p:sldId id="638" r:id="rId10"/>
    <p:sldId id="603" r:id="rId11"/>
    <p:sldId id="641" r:id="rId12"/>
    <p:sldId id="606" r:id="rId13"/>
    <p:sldId id="608" r:id="rId14"/>
    <p:sldId id="626" r:id="rId15"/>
    <p:sldId id="633" r:id="rId16"/>
    <p:sldId id="637" r:id="rId17"/>
    <p:sldId id="636" r:id="rId18"/>
    <p:sldId id="634" r:id="rId19"/>
    <p:sldId id="632" r:id="rId20"/>
    <p:sldId id="627" r:id="rId21"/>
    <p:sldId id="630" r:id="rId22"/>
    <p:sldId id="628" r:id="rId23"/>
    <p:sldId id="618" r:id="rId24"/>
    <p:sldId id="635" r:id="rId25"/>
    <p:sldId id="547" r:id="rId26"/>
    <p:sldId id="642" r:id="rId27"/>
    <p:sldId id="535" r:id="rId28"/>
    <p:sldId id="640" r:id="rId29"/>
    <p:sldId id="643" r:id="rId30"/>
    <p:sldId id="639" r:id="rId31"/>
    <p:sldId id="498" r:id="rId32"/>
    <p:sldId id="402" r:id="rId33"/>
    <p:sldId id="403" r:id="rId34"/>
    <p:sldId id="462" r:id="rId35"/>
    <p:sldId id="549" r:id="rId36"/>
    <p:sldId id="425" r:id="rId37"/>
    <p:sldId id="592" r:id="rId38"/>
    <p:sldId id="599"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65" autoAdjust="0"/>
  </p:normalViewPr>
  <p:slideViewPr>
    <p:cSldViewPr>
      <p:cViewPr varScale="1">
        <p:scale>
          <a:sx n="108" d="100"/>
          <a:sy n="108" d="100"/>
        </p:scale>
        <p:origin x="816"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13-Jan-20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29848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75405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8570560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Vijay, jay, Mikel, Ben, Hassan,  Dorothy</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88636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Vijay, jay, Mikel, Ben, Hassan,  Dorothy</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144233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21273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14-16 Jan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14-16 Jan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14-16 Jan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802.18-20/0003r00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portal.etsi.org/tb.aspx?tbid=729&amp;SubTB=729"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24/client/introduction/" TargetMode="External"/><Relationship Id="rId5" Type="http://schemas.openxmlformats.org/officeDocument/2006/relationships/hyperlink" Target="https://portal.etsi.org/tb.aspx?tbid=620&amp;SubTB=620#/" TargetMode="External"/><Relationship Id="rId4" Type="http://schemas.openxmlformats.org/officeDocument/2006/relationships/hyperlink" Target="https://portal.etsi.org/tb.aspx?tbid=286&amp;SubTB=286"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8.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8/dcn/18/18-18-0010-10-0000-sa-use-of-spectrum-draft-position-orig06dec17.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9/18-19-0146-00-0000-acma-ifc-36-2019-compliance-priorities-20-21.doc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1/email/stds-802-11/msg04021.html"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43-00-0000-minutes-koa-plenary-10-15nov2019-rr-tag.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9/18-19-0165-00-0000-minutes-26dec19-rrtag-teleconference.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14-16 Jan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14-16 Jan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712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(19Dec19 &amp; 16Jan20,  online, 2.4 GHz SRDoc)</a:t>
            </a:r>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200" dirty="0">
                <a:solidFill>
                  <a:schemeClr val="bg1">
                    <a:lumMod val="75000"/>
                  </a:schemeClr>
                </a:solidFill>
              </a:rPr>
              <a:t>Nothing shared</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3"/>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solidFill>
                  <a:schemeClr val="bg1">
                    <a:lumMod val="75000"/>
                  </a:schemeClr>
                </a:solidFill>
              </a:rPr>
              <a:t>Nothing shared.</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4"/>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shared.</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ETSI - ERM </a:t>
            </a:r>
            <a:r>
              <a:rPr lang="en-US" sz="1600" b="0" dirty="0">
                <a:hlinkClick r:id="rId5"/>
              </a:rPr>
              <a:t>&lt;TG37&gt;</a:t>
            </a:r>
            <a:r>
              <a:rPr lang="en-US" sz="1600" b="0" dirty="0"/>
              <a:t> </a:t>
            </a:r>
            <a:r>
              <a:rPr lang="en-US" sz="1600" dirty="0"/>
              <a:t> next meeting #36, 14-15Jan20, Sophia Antipolis,  this week.</a:t>
            </a:r>
          </a:p>
          <a:p>
            <a:pPr lvl="1">
              <a:spcBef>
                <a:spcPts val="0"/>
              </a:spcBef>
              <a:buFont typeface="Arial" panose="020B0604020202020204" pitchFamily="34" charset="0"/>
              <a:buChar char="•"/>
            </a:pPr>
            <a:r>
              <a:rPr lang="en-US" sz="1200" dirty="0">
                <a:solidFill>
                  <a:schemeClr val="bg1">
                    <a:lumMod val="75000"/>
                  </a:schemeClr>
                </a:solidFill>
              </a:rPr>
              <a:t>Nothing shared.</a:t>
            </a:r>
          </a:p>
          <a:p>
            <a:pPr marL="0" indent="0">
              <a:spcBef>
                <a:spcPts val="0"/>
              </a:spcBef>
            </a:pPr>
            <a:endParaRPr lang="en-US" sz="1800" dirty="0">
              <a:solidFill>
                <a:schemeClr val="tx1"/>
              </a:solidFill>
            </a:endParaRPr>
          </a:p>
          <a:p>
            <a:pPr marL="0" indent="0">
              <a:spcBef>
                <a:spcPts val="0"/>
              </a:spcBef>
            </a:pPr>
            <a:endParaRPr lang="en-US" sz="1800" dirty="0">
              <a:solidFill>
                <a:schemeClr val="tx1"/>
              </a:solidFill>
            </a:endParaRPr>
          </a:p>
          <a:p>
            <a:pPr marL="0" indent="0">
              <a:spcBef>
                <a:spcPts val="0"/>
              </a:spcBef>
            </a:pPr>
            <a:endParaRPr lang="en-US" sz="18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6"/>
              </a:rPr>
              <a:t>&lt;SE24&gt;</a:t>
            </a:r>
            <a:r>
              <a:rPr lang="en-US" sz="1600" b="0" dirty="0">
                <a:solidFill>
                  <a:schemeClr val="tx1"/>
                </a:solidFill>
              </a:rPr>
              <a:t> </a:t>
            </a:r>
            <a:r>
              <a:rPr lang="en-US" sz="1600" dirty="0">
                <a:solidFill>
                  <a:schemeClr val="tx1"/>
                </a:solidFill>
              </a:rPr>
              <a:t>next meeting </a:t>
            </a:r>
          </a:p>
          <a:p>
            <a:pPr lvl="1">
              <a:spcBef>
                <a:spcPts val="0"/>
              </a:spcBef>
              <a:buFont typeface="Arial" panose="020B0604020202020204" pitchFamily="34" charset="0"/>
              <a:buChar char="•"/>
            </a:pPr>
            <a:r>
              <a:rPr lang="en-US" sz="1600" dirty="0">
                <a:solidFill>
                  <a:schemeClr val="bg1">
                    <a:lumMod val="85000"/>
                  </a:schemeClr>
                </a:solidFill>
              </a:rPr>
              <a:t> </a:t>
            </a:r>
            <a:r>
              <a:rPr lang="en-US" sz="1200" dirty="0">
                <a:solidFill>
                  <a:schemeClr val="bg1">
                    <a:lumMod val="75000"/>
                  </a:schemeClr>
                </a:solidFill>
              </a:rPr>
              <a:t>Nothing shared.</a:t>
            </a:r>
            <a:endParaRPr lang="en-US" sz="1800" dirty="0">
              <a:solidFill>
                <a:schemeClr val="bg1">
                  <a:lumMod val="75000"/>
                </a:schemeClr>
              </a:solidFill>
            </a:endParaRPr>
          </a:p>
          <a:p>
            <a:pPr lvl="1">
              <a:spcBef>
                <a:spcPts val="0"/>
              </a:spcBef>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4158460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altLang="en-US" sz="1800" dirty="0"/>
              <a:t>next meeting  </a:t>
            </a:r>
            <a:r>
              <a:rPr lang="en-US" sz="1800" dirty="0"/>
              <a:t>#10, 20-22Jan20, Prague, Czech Republic</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bg1">
                    <a:lumMod val="75000"/>
                  </a:schemeClr>
                </a:solidFill>
              </a:rPr>
              <a:t>Monday is deadline for submissions for #10, RLAN simulations will be submitted. </a:t>
            </a:r>
          </a:p>
          <a:p>
            <a:pPr lvl="1">
              <a:buFont typeface="Arial" panose="020B0604020202020204" pitchFamily="34" charset="0"/>
              <a:buChar char="•"/>
            </a:pPr>
            <a:r>
              <a:rPr lang="en-US" sz="1400" dirty="0">
                <a:solidFill>
                  <a:schemeClr val="bg1">
                    <a:lumMod val="75000"/>
                  </a:schemeClr>
                </a:solidFill>
              </a:rPr>
              <a:t>Likely simulations from country bodies will also submitted. </a:t>
            </a:r>
          </a:p>
          <a:p>
            <a:pPr lvl="1">
              <a:buFont typeface="Arial" panose="020B0604020202020204" pitchFamily="34" charset="0"/>
              <a:buChar char="•"/>
            </a:pPr>
            <a:r>
              <a:rPr lang="en-US" sz="1400" dirty="0">
                <a:solidFill>
                  <a:schemeClr val="bg1">
                    <a:lumMod val="75000"/>
                  </a:schemeClr>
                </a:solidFill>
              </a:rPr>
              <a:t>This will be the last meeting for SE45 unless re-charted.  So could be an important meeting and challenging discussions. </a:t>
            </a:r>
          </a:p>
          <a:p>
            <a:pPr lvl="1">
              <a:buFont typeface="Arial" panose="020B0604020202020204" pitchFamily="34" charset="0"/>
              <a:buChar char="•"/>
            </a:pPr>
            <a:r>
              <a:rPr lang="en-US" sz="1400" dirty="0">
                <a:solidFill>
                  <a:schemeClr val="bg1">
                    <a:lumMod val="75000"/>
                  </a:schemeClr>
                </a:solidFill>
              </a:rPr>
              <a:t>A study to do is for  indoors &lt;250mW and Very Low Power (VLP) 14dBm </a:t>
            </a:r>
            <a:r>
              <a:rPr lang="en-US" sz="1400" dirty="0" err="1">
                <a:solidFill>
                  <a:schemeClr val="bg1">
                    <a:lumMod val="75000"/>
                  </a:schemeClr>
                </a:solidFill>
              </a:rPr>
              <a:t>eirp</a:t>
            </a:r>
            <a:r>
              <a:rPr lang="en-US" sz="1400" dirty="0">
                <a:solidFill>
                  <a:schemeClr val="bg1">
                    <a:lumMod val="75000"/>
                  </a:schemeClr>
                </a:solidFill>
              </a:rPr>
              <a:t> at any locations, e.g. outdoor.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 #9, 22-24Jan20, Prague, Czech Republic</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bg1">
                    <a:lumMod val="75000"/>
                  </a:schemeClr>
                </a:solidFill>
              </a:rPr>
              <a:t>Minutes from last meeting are now posted and everything is there. </a:t>
            </a:r>
          </a:p>
          <a:p>
            <a:pPr lvl="1">
              <a:buFont typeface="Arial" panose="020B0604020202020204" pitchFamily="34" charset="0"/>
              <a:buChar char="•"/>
            </a:pPr>
            <a:r>
              <a:rPr lang="en-US" sz="1400" dirty="0">
                <a:solidFill>
                  <a:schemeClr val="bg1">
                    <a:lumMod val="75000"/>
                  </a:schemeClr>
                </a:solidFill>
              </a:rPr>
              <a:t>The contentious discussions from the last meeting are likely to continue in the January meeting</a:t>
            </a:r>
            <a:r>
              <a:rPr lang="en-US" sz="1400" dirty="0">
                <a:solidFill>
                  <a:schemeClr val="tx1"/>
                </a:solidFill>
              </a:rPr>
              <a:t>.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t> </a:t>
            </a:r>
            <a:r>
              <a:rPr lang="en-US" sz="1800" b="0" dirty="0">
                <a:solidFill>
                  <a:schemeClr val="bg1">
                    <a:lumMod val="75000"/>
                  </a:schemeClr>
                </a:solidFill>
              </a:rPr>
              <a:t>Nothing shared.</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t> </a:t>
            </a:r>
          </a:p>
          <a:p>
            <a:pPr>
              <a:buFont typeface="Arial" panose="020B0604020202020204" pitchFamily="34" charset="0"/>
              <a:buChar char="•"/>
            </a:pPr>
            <a:r>
              <a:rPr lang="en-US" sz="1600" dirty="0"/>
              <a:t>Thursday, status on: </a:t>
            </a:r>
          </a:p>
          <a:p>
            <a:pPr lvl="1">
              <a:buFont typeface="Arial" panose="020B0604020202020204" pitchFamily="34" charset="0"/>
              <a:buChar char="•"/>
            </a:pPr>
            <a:r>
              <a:rPr lang="en-US" sz="1600" dirty="0"/>
              <a:t>Update needed on  ITU-R M.1450 (Characteristics of broadband RLANs) </a:t>
            </a:r>
            <a:r>
              <a:rPr lang="en-US" sz="1600" b="0" dirty="0"/>
              <a:t>(and M.1801)</a:t>
            </a:r>
          </a:p>
          <a:p>
            <a:pPr lvl="1">
              <a:spcBef>
                <a:spcPts val="0"/>
              </a:spcBef>
              <a:buFont typeface="Arial" panose="020B0604020202020204" pitchFamily="34" charset="0"/>
              <a:buChar char="•"/>
            </a:pPr>
            <a:r>
              <a:rPr lang="en-US" sz="1400" dirty="0"/>
              <a:t>802.11 Ad Hoc is meeting this week. </a:t>
            </a:r>
          </a:p>
          <a:p>
            <a:pPr lvl="1">
              <a:spcBef>
                <a:spcPts val="0"/>
              </a:spcBef>
              <a:buFont typeface="Arial" panose="020B0604020202020204" pitchFamily="34" charset="0"/>
              <a:buChar char="•"/>
            </a:pPr>
            <a:r>
              <a:rPr lang="en-US" sz="1400" dirty="0"/>
              <a:t>See: </a:t>
            </a:r>
            <a:r>
              <a:rPr lang="en-US" sz="1400" dirty="0">
                <a:hlinkClick r:id="rId3"/>
              </a:rPr>
              <a:t>http://www.ieee802.org/11/email/stds-802-11/msg04021.html</a:t>
            </a:r>
            <a:r>
              <a:rPr lang="en-US" sz="1400" dirty="0"/>
              <a:t>  for 802.11 Ad Hoc info.</a:t>
            </a:r>
          </a:p>
          <a:p>
            <a:pPr marL="457200" lvl="1" indent="0">
              <a:spcBef>
                <a:spcPts val="0"/>
              </a:spcBef>
            </a:pPr>
            <a:endParaRPr lang="en-US" sz="800" dirty="0"/>
          </a:p>
          <a:p>
            <a:pPr lvl="1">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b="0" dirty="0"/>
              <a:t>WRC-19 is over, links with updates and final acts.  (will hold on this for a bit)</a:t>
            </a:r>
            <a:endParaRPr lang="en-US" sz="1600" b="0" dirty="0"/>
          </a:p>
          <a:p>
            <a:pPr lvl="1">
              <a:spcBef>
                <a:spcPts val="0"/>
              </a:spcBef>
              <a:buFont typeface="Arial" panose="020B0604020202020204" pitchFamily="34" charset="0"/>
              <a:buChar char="•"/>
            </a:pPr>
            <a:r>
              <a:rPr lang="en-US" sz="1400" u="sng" dirty="0">
                <a:hlinkClick r:id="rId4"/>
              </a:rPr>
              <a:t>https://cept.org/ecc/groups/ecc/cpg/page/weekly-report-from-wrc-19</a:t>
            </a:r>
            <a:r>
              <a:rPr lang="en-US" sz="1400" u="sng" dirty="0">
                <a:hlinkClick r:id="rId5"/>
              </a:rPr>
              <a:t>/</a:t>
            </a:r>
            <a:r>
              <a:rPr lang="en-US" sz="1400" dirty="0"/>
              <a:t> </a:t>
            </a:r>
          </a:p>
          <a:p>
            <a:pPr lvl="1">
              <a:spcBef>
                <a:spcPts val="0"/>
              </a:spcBef>
              <a:buFont typeface="Arial" panose="020B0604020202020204" pitchFamily="34" charset="0"/>
              <a:buChar char="•"/>
            </a:pPr>
            <a:r>
              <a:rPr lang="en-US" sz="1400" u="sng" dirty="0">
                <a:hlinkClick r:id="rId6"/>
              </a:rPr>
              <a:t>https://www.itu.int/en/ITU-R/conferences/wrc/2019/Documents/PFA-WRC19-E.pdf</a:t>
            </a:r>
            <a:endParaRPr lang="en-US" sz="1400" dirty="0"/>
          </a:p>
          <a:p>
            <a:pPr lvl="1">
              <a:spcBef>
                <a:spcPts val="0"/>
              </a:spcBef>
              <a:buFont typeface="Arial" panose="020B0604020202020204" pitchFamily="34" charset="0"/>
              <a:buChar char="•"/>
            </a:pPr>
            <a:r>
              <a:rPr lang="en-US" sz="1400" dirty="0"/>
              <a:t>Our viewpoints/watch list: 1.12,   1.13,   1.15,   1.16,   9.1.5,   10   </a:t>
            </a:r>
            <a:r>
              <a:rPr lang="en-US" sz="1100" dirty="0">
                <a:hlinkClick r:id="rId7"/>
              </a:rPr>
              <a:t>&lt;click here&gt;</a:t>
            </a:r>
            <a:r>
              <a:rPr lang="en-US" sz="1100" dirty="0"/>
              <a:t> </a:t>
            </a:r>
          </a:p>
          <a:p>
            <a:pPr lvl="1">
              <a:spcBef>
                <a:spcPts val="0"/>
              </a:spcBef>
              <a:buFont typeface="Arial" panose="020B0604020202020204" pitchFamily="34" charset="0"/>
              <a:buChar char="•"/>
            </a:pPr>
            <a:r>
              <a:rPr lang="en-US" sz="1400" dirty="0"/>
              <a:t>Comparison of our last views points to WRC-19 final acts.   </a:t>
            </a:r>
            <a:r>
              <a:rPr lang="en-US" sz="1100" dirty="0">
                <a:hlinkClick r:id="rId8"/>
              </a:rPr>
              <a:t>&lt;click here&gt;</a:t>
            </a:r>
            <a:r>
              <a:rPr lang="en-US" sz="1100" dirty="0"/>
              <a:t> </a:t>
            </a:r>
          </a:p>
          <a:p>
            <a:pPr lvl="1">
              <a:spcBef>
                <a:spcPts val="0"/>
              </a:spcBef>
              <a:buFont typeface="Wingdings" panose="05000000000000000000" pitchFamily="2" charset="2"/>
              <a:buChar char="q"/>
            </a:pPr>
            <a:r>
              <a:rPr lang="en-US" sz="14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lvl="4">
              <a:spcBef>
                <a:spcPts val="0"/>
              </a:spcBef>
              <a:buFont typeface="Arial" panose="020B0604020202020204" pitchFamily="34" charset="0"/>
              <a:buChar char="•"/>
            </a:pPr>
            <a:endParaRPr lang="en-US" sz="6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marL="1371600" lvl="3" indent="0">
              <a:spcBef>
                <a:spcPts val="0"/>
              </a:spcBef>
            </a:pPr>
            <a:endParaRPr lang="en-US" sz="400" dirty="0"/>
          </a:p>
          <a:p>
            <a:pPr marL="1371600" lvl="3" indent="0">
              <a:spcBef>
                <a:spcPts val="0"/>
              </a:spcBef>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B05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98561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14-16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19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19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600" b="0" dirty="0"/>
              <a:t>Ofcom consultation on </a:t>
            </a:r>
            <a:r>
              <a:rPr lang="en-GB" sz="1600" b="0" dirty="0"/>
              <a:t>changes to the licence exemption for Wireless Telegraphy Devices, LMSC ballot started 6</a:t>
            </a:r>
            <a:r>
              <a:rPr lang="en-GB" sz="1600" b="0" baseline="30000" dirty="0"/>
              <a:t>th</a:t>
            </a:r>
            <a:r>
              <a:rPr lang="en-GB" sz="1600" b="0" dirty="0"/>
              <a:t>.  Some editorial edits requested.</a:t>
            </a:r>
          </a:p>
          <a:p>
            <a:pPr>
              <a:buFont typeface="Arial" panose="020B0604020202020204" pitchFamily="34" charset="0"/>
              <a:buChar char="•"/>
            </a:pPr>
            <a:endParaRPr lang="en-GB" sz="1400" b="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marL="0" indent="0">
              <a:spcBef>
                <a:spcPts val="0"/>
              </a:spcBef>
            </a:pPr>
            <a:endParaRPr lang="en-US" sz="1400" dirty="0"/>
          </a:p>
          <a:p>
            <a:pPr>
              <a:spcBef>
                <a:spcPts val="0"/>
              </a:spcBef>
              <a:buFont typeface="Arial" panose="020B0604020202020204" pitchFamily="34" charset="0"/>
              <a:buChar char="•"/>
            </a:pPr>
            <a:r>
              <a:rPr lang="en-US" sz="1800" dirty="0"/>
              <a:t>On hold: </a:t>
            </a:r>
          </a:p>
          <a:p>
            <a:pPr>
              <a:buFont typeface="Arial" panose="020B0604020202020204" pitchFamily="34" charset="0"/>
              <a:buChar char="•"/>
            </a:pPr>
            <a:r>
              <a:rPr lang="en-US" sz="1400" dirty="0"/>
              <a:t>IEEE-EU spectrum position paper update:  (this activity maybe starting up again…..) </a:t>
            </a:r>
            <a:endParaRPr lang="en-US" sz="1400" b="0" dirty="0">
              <a:solidFill>
                <a:schemeClr val="tx1"/>
              </a:solidFill>
            </a:endParaRPr>
          </a:p>
          <a:p>
            <a:pPr lvl="1">
              <a:buFont typeface="Arial" panose="020B0604020202020204" pitchFamily="34" charset="0"/>
              <a:buChar char="•"/>
            </a:pPr>
            <a:r>
              <a:rPr lang="en-US" sz="1200" u="sng" dirty="0">
                <a:hlinkClick r:id="rId3"/>
              </a:rPr>
              <a:t>https://mentor.ieee.org/802.18/dcn/18/18-18-0028-02-0000-draft-ieee-european-public-policy-position-statement-on-spectrum-management.docx</a:t>
            </a:r>
            <a:r>
              <a:rPr lang="en-US" sz="1200" dirty="0"/>
              <a:t> </a:t>
            </a:r>
            <a:endParaRPr lang="en-US" sz="1200" u="sng" dirty="0">
              <a:hlinkClick r:id="rId4"/>
            </a:endParaRPr>
          </a:p>
          <a:p>
            <a:pPr lvl="1">
              <a:buFont typeface="Arial" panose="020B0604020202020204" pitchFamily="34" charset="0"/>
              <a:buChar char="•"/>
            </a:pPr>
            <a:r>
              <a:rPr lang="en-US" altLang="en-US" sz="1200" dirty="0"/>
              <a:t>The IEEE SA position that the RR-TAG help develop, we had requested to use in the EU, in place of theirs:  </a:t>
            </a:r>
          </a:p>
          <a:p>
            <a:pPr lvl="2">
              <a:buFont typeface="Arial" panose="020B0604020202020204" pitchFamily="34" charset="0"/>
              <a:buChar char="•"/>
            </a:pPr>
            <a:r>
              <a:rPr lang="en-US" sz="1100" u="sng" dirty="0">
                <a:hlinkClick r:id="rId4"/>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800" dirty="0"/>
              <a:t>National Body adoption of IEEE standards.</a:t>
            </a:r>
          </a:p>
          <a:p>
            <a:pPr>
              <a:buFont typeface="Arial" panose="020B0604020202020204" pitchFamily="34" charset="0"/>
              <a:buChar char="•"/>
            </a:pPr>
            <a:r>
              <a:rPr lang="en-US" sz="1800" b="0" dirty="0"/>
              <a:t>IEEE SA has created a new program that will be implemented in the first quarter of 2020.  The program will be a more streamlined process for National Body adoption of IEEE standards. The non-editable template agreement will permit country-specific changes and translations. Countries would be able to adopt IEEE standards as national body standards, and include changes they would like to make that, for example, might include changes due to geography, infrastructure, regulatory requirements, etc. In order to determine which standards will be available under this program, IEEE SA will need your input on whether there are standards developed under your Standards Committee where country-specific changes could substantially impact the standard's implementation worldwide (e.g., functionality or interoperability). Please inform your Program Manager by 24 January 2020 of  any relevant standards.</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At this point LMSC members responding are not for this and we are heading to not participate.</a:t>
            </a:r>
          </a:p>
          <a:p>
            <a:pPr>
              <a:spcBef>
                <a:spcPts val="0"/>
              </a:spcBef>
              <a:buFont typeface="Arial" panose="020B0604020202020204" pitchFamily="34" charset="0"/>
              <a:buChar char="•"/>
            </a:pPr>
            <a:r>
              <a:rPr lang="en-US" sz="1800" b="0" dirty="0"/>
              <a:t>General feedback from 802.18 teleconference attendees is the some, not to participate  </a:t>
            </a:r>
          </a:p>
          <a:p>
            <a:pPr>
              <a:spcBef>
                <a:spcPts val="0"/>
              </a:spcBef>
              <a:buFont typeface="Arial" panose="020B0604020202020204" pitchFamily="34" charset="0"/>
              <a:buChar char="•"/>
            </a:pPr>
            <a:endParaRPr lang="en-US" sz="14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78101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US" altLang="en-US" sz="2400" dirty="0"/>
              <a:t>General Discussion Items </a:t>
            </a:r>
            <a:r>
              <a:rPr lang="en-US" altLang="en-US" sz="1200" dirty="0"/>
              <a:t>-3</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2000" dirty="0"/>
              <a:t>Topics covered in Teleconferences since Nov. </a:t>
            </a:r>
            <a:endParaRPr lang="en-US" sz="1800" dirty="0"/>
          </a:p>
          <a:p>
            <a:pPr marL="800100" lvl="1" indent="-342900">
              <a:buFont typeface="Arial" panose="020B0604020202020204" pitchFamily="34" charset="0"/>
              <a:buChar char="•"/>
            </a:pPr>
            <a:r>
              <a:rPr lang="en-US" sz="1800" dirty="0"/>
              <a:t>Have had 2 approvals  </a:t>
            </a:r>
            <a:endParaRPr lang="en-US" sz="1400" dirty="0"/>
          </a:p>
          <a:p>
            <a:pPr marL="1200150" lvl="2" indent="-285750">
              <a:buFont typeface="Arial" panose="020B0604020202020204" pitchFamily="34" charset="0"/>
              <a:buChar char="•"/>
            </a:pPr>
            <a:r>
              <a:rPr lang="en-US" sz="1600" dirty="0"/>
              <a:t>ACMA compliance priorities 20-21</a:t>
            </a:r>
            <a:endParaRPr lang="en-US" sz="1200" dirty="0"/>
          </a:p>
          <a:p>
            <a:pPr marL="1200150" lvl="2" indent="-285750">
              <a:buFont typeface="Arial" panose="020B0604020202020204" pitchFamily="34" charset="0"/>
              <a:buChar char="•"/>
            </a:pPr>
            <a:r>
              <a:rPr lang="en-US" sz="1600" dirty="0"/>
              <a:t>Ofcom changes to license exempt </a:t>
            </a:r>
            <a:endParaRPr lang="en-US" sz="1200" dirty="0"/>
          </a:p>
          <a:p>
            <a:pPr marL="800100" lvl="1" indent="-342900">
              <a:buFont typeface="Arial" panose="020B0604020202020204" pitchFamily="34" charset="0"/>
              <a:buChar char="•"/>
            </a:pPr>
            <a:r>
              <a:rPr lang="en-US" sz="1800" dirty="0"/>
              <a:t>EU happenings in general, BRAN, SE45 and FM57 the focus. </a:t>
            </a:r>
            <a:endParaRPr lang="en-US" sz="1400" dirty="0"/>
          </a:p>
          <a:p>
            <a:pPr marL="800100" lvl="1" indent="-342900">
              <a:buFont typeface="Arial" panose="020B0604020202020204" pitchFamily="34" charset="0"/>
              <a:buChar char="•"/>
            </a:pPr>
            <a:r>
              <a:rPr lang="en-US" sz="1800" dirty="0"/>
              <a:t>WRC-19 wrapped up, didn’t get all we were hoping for, a detailed summary is available, would like to do a high-level summary table, but 5.9GHz NPRM has taking priority. </a:t>
            </a:r>
            <a:endParaRPr lang="en-US" sz="1400" dirty="0"/>
          </a:p>
          <a:p>
            <a:pPr marL="800100" lvl="1" indent="-342900">
              <a:buFont typeface="Arial" panose="020B0604020202020204" pitchFamily="34" charset="0"/>
              <a:buChar char="•"/>
            </a:pPr>
            <a:r>
              <a:rPr lang="en-US" sz="1800" dirty="0"/>
              <a:t>WRC-23 AIs are there and want to get to them after the 5.9GHz issue. </a:t>
            </a:r>
            <a:endParaRPr lang="en-US" sz="1400" dirty="0"/>
          </a:p>
          <a:p>
            <a:pPr marL="800100" lvl="1" indent="-342900">
              <a:buFont typeface="Arial" panose="020B0604020202020204" pitchFamily="34" charset="0"/>
              <a:buChar char="•"/>
            </a:pPr>
            <a:r>
              <a:rPr lang="en-US" sz="1800" dirty="0"/>
              <a:t>FCC 6GHz proceeding lots of filings, looking like March open meeting now. </a:t>
            </a:r>
            <a:endParaRPr lang="en-US" sz="1400" dirty="0"/>
          </a:p>
          <a:p>
            <a:pPr marL="800100" lvl="1" indent="-342900">
              <a:buFont typeface="Arial" panose="020B0604020202020204" pitchFamily="34" charset="0"/>
              <a:buChar char="•"/>
            </a:pPr>
            <a:r>
              <a:rPr lang="en-US" sz="1800" dirty="0"/>
              <a:t>FCC general activities, 3.7GHz, fixed mobile service, 2.5GHz, digital divide low income, </a:t>
            </a:r>
            <a:endParaRPr lang="en-US" sz="1400" dirty="0"/>
          </a:p>
          <a:p>
            <a:pPr marL="800100" lvl="1" indent="-342900">
              <a:buFont typeface="Arial" panose="020B0604020202020204" pitchFamily="34" charset="0"/>
              <a:buChar char="•"/>
            </a:pPr>
            <a:r>
              <a:rPr lang="en-US" sz="1800" dirty="0"/>
              <a:t>ISED published update to RSS-210</a:t>
            </a:r>
            <a:endParaRPr lang="en-US" sz="1400" dirty="0"/>
          </a:p>
          <a:p>
            <a:pPr marL="800100" lvl="1" indent="-342900">
              <a:buFont typeface="Arial" panose="020B0604020202020204" pitchFamily="34" charset="0"/>
              <a:buChar char="•"/>
            </a:pPr>
            <a:r>
              <a:rPr lang="en-US" sz="1800" dirty="0"/>
              <a:t>Japan MIC survey &lt;1GHz</a:t>
            </a:r>
            <a:endParaRPr lang="en-US" sz="1400" dirty="0"/>
          </a:p>
          <a:p>
            <a:pPr marL="800100" lvl="1" indent="-342900">
              <a:buFont typeface="Arial" panose="020B0604020202020204" pitchFamily="34" charset="0"/>
              <a:buChar char="•"/>
            </a:pPr>
            <a:r>
              <a:rPr lang="en-US" sz="1800" dirty="0"/>
              <a:t>IEEE-EU spectrum position paper may come back </a:t>
            </a:r>
            <a:r>
              <a:rPr lang="en-US" dirty="0"/>
              <a:t>to review</a:t>
            </a:r>
            <a:endParaRPr lang="en-US" sz="1600" dirty="0"/>
          </a:p>
          <a:p>
            <a:r>
              <a:rPr lang="en-US" dirty="0"/>
              <a:t> </a:t>
            </a:r>
            <a:endParaRPr lang="en-US" sz="1800" dirty="0"/>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Wingdings" panose="05000000000000000000" pitchFamily="2" charset="2"/>
              <a:buChar char="q"/>
            </a:pPr>
            <a:r>
              <a:rPr lang="en-US" sz="1800" dirty="0">
                <a:solidFill>
                  <a:srgbClr val="00B0F0"/>
                </a:solidFill>
                <a:hlinkClick r:id="rId2"/>
              </a:rPr>
              <a:t> </a:t>
            </a:r>
            <a:r>
              <a:rPr lang="en-US" sz="1800" dirty="0">
                <a:solidFill>
                  <a:srgbClr val="00B0F0"/>
                </a:solidFill>
              </a:rPr>
              <a:t> </a:t>
            </a:r>
            <a:r>
              <a:rPr lang="en-US" sz="1600" dirty="0"/>
              <a:t>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Agenda for Thursday</a:t>
            </a:r>
          </a:p>
          <a:p>
            <a:pPr lvl="1">
              <a:buFont typeface="Arial" panose="020B0604020202020204" pitchFamily="34" charset="0"/>
              <a:buChar char="•"/>
            </a:pPr>
            <a:r>
              <a:rPr lang="en-US" altLang="en-US" sz="1600" dirty="0"/>
              <a:t>ITU-R M.1450 update status</a:t>
            </a:r>
          </a:p>
          <a:p>
            <a:pPr lvl="1">
              <a:buFont typeface="Arial" panose="020B0604020202020204" pitchFamily="34" charset="0"/>
              <a:buChar char="•"/>
            </a:pPr>
            <a:r>
              <a:rPr lang="en-US" altLang="en-US" sz="1600" dirty="0"/>
              <a:t>5.9 GHz NPRM</a:t>
            </a:r>
          </a:p>
          <a:p>
            <a:pPr lvl="1">
              <a:buFont typeface="Arial" panose="020B0604020202020204" pitchFamily="34" charset="0"/>
              <a:buChar char="•"/>
            </a:pPr>
            <a:r>
              <a:rPr lang="en-US" altLang="en-US" sz="1600" dirty="0"/>
              <a:t>(Do we start to look at WRC-23 AIs? ) </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Thursday AM1.</a:t>
            </a:r>
          </a:p>
          <a:p>
            <a:pPr lvl="2">
              <a:buFont typeface="Arial" panose="020B0604020202020204" pitchFamily="34" charset="0"/>
              <a:buChar char="•"/>
            </a:pPr>
            <a:endParaRPr lang="en-US" altLang="en-US" dirty="0"/>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r>
              <a:rPr lang="en-US" altLang="en-US" sz="2000" dirty="0">
                <a:solidFill>
                  <a:schemeClr val="tx1"/>
                </a:solidFill>
              </a:rPr>
              <a:t>Recessed until Thursday AM1(8:30 local ), at 11:_______30 local</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9698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on Tuesday.</a:t>
            </a:r>
          </a:p>
          <a:p>
            <a:pPr lvl="1">
              <a:buFont typeface="Arial" panose="020B0604020202020204" pitchFamily="34" charset="0"/>
              <a:buChar char="•"/>
            </a:pPr>
            <a:r>
              <a:rPr lang="en-US" altLang="en-US" sz="1800" dirty="0"/>
              <a:t>Attendance server is open.</a:t>
            </a:r>
          </a:p>
          <a:p>
            <a:pPr lvl="1">
              <a:buFont typeface="Arial" panose="020B0604020202020204" pitchFamily="34" charset="0"/>
              <a:buChar char="•"/>
            </a:pPr>
            <a:r>
              <a:rPr lang="en-US" altLang="en-US" sz="1600" b="1" dirty="0"/>
              <a:t>Remember to state your name, affiliation, employer and/or clients first time you speak.</a:t>
            </a:r>
          </a:p>
          <a:p>
            <a:pPr lvl="1">
              <a:buFont typeface="Arial" panose="020B0604020202020204" pitchFamily="34" charset="0"/>
              <a:buChar char="•"/>
            </a:pPr>
            <a:r>
              <a:rPr lang="en-US" altLang="en-US" sz="1800" dirty="0"/>
              <a:t>Someone to take a few notes:  ________</a:t>
            </a:r>
            <a:endParaRPr lang="en-US" altLang="en-US" sz="1800" dirty="0">
              <a:solidFill>
                <a:schemeClr val="bg1">
                  <a:lumMod val="65000"/>
                </a:schemeClr>
              </a:solidFill>
            </a:endParaRPr>
          </a:p>
          <a:p>
            <a:pPr lvl="1">
              <a:buFont typeface="Arial" panose="020B0604020202020204" pitchFamily="34" charset="0"/>
              <a:buChar char="•"/>
            </a:pPr>
            <a:r>
              <a:rPr lang="en-US" altLang="en-US" sz="1800" dirty="0">
                <a:solidFill>
                  <a:schemeClr val="tx1"/>
                </a:solidFill>
              </a:rPr>
              <a:t>Reminder 802.18 reciprocal credit from other WGs has been turned off.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Items from Tuesday or new</a:t>
            </a:r>
          </a:p>
          <a:p>
            <a:pPr lvl="1">
              <a:spcBef>
                <a:spcPts val="0"/>
              </a:spcBef>
              <a:buFont typeface="Arial" panose="020B0604020202020204" pitchFamily="34" charset="0"/>
              <a:buChar char="•"/>
            </a:pPr>
            <a:r>
              <a:rPr lang="en-US" sz="1800" dirty="0">
                <a:solidFill>
                  <a:schemeClr val="tx1"/>
                </a:solidFill>
              </a:rPr>
              <a:t>ITU-R M.1450 status</a:t>
            </a:r>
          </a:p>
          <a:p>
            <a:pPr lvl="1">
              <a:spcBef>
                <a:spcPts val="0"/>
              </a:spcBef>
              <a:buFont typeface="Arial" panose="020B0604020202020204" pitchFamily="34" charset="0"/>
              <a:buChar char="•"/>
            </a:pPr>
            <a:r>
              <a:rPr lang="en-US" sz="1800" dirty="0">
                <a:solidFill>
                  <a:schemeClr val="tx1"/>
                </a:solidFill>
              </a:rPr>
              <a:t>5.9 GHz NPRM  </a:t>
            </a: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endParaRPr lang="en-US" altLang="en-US" dirty="0">
              <a:solidFill>
                <a:schemeClr val="tx1"/>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Actions Required</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ITU-R  M.1450 status </a:t>
            </a: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2000" dirty="0"/>
              <a:t>Update needed on  ITU-R M.1450 (Characteristics of broadband RLANs) (and M.1801)</a:t>
            </a:r>
          </a:p>
          <a:p>
            <a:pPr>
              <a:spcBef>
                <a:spcPts val="0"/>
              </a:spcBef>
              <a:buFont typeface="Arial" panose="020B0604020202020204" pitchFamily="34" charset="0"/>
              <a:buChar char="•"/>
            </a:pPr>
            <a:r>
              <a:rPr lang="en-US" sz="1800" b="0" dirty="0"/>
              <a:t>802.11 Ad Hoc is meeting this week. </a:t>
            </a:r>
          </a:p>
          <a:p>
            <a:pPr>
              <a:spcBef>
                <a:spcPts val="0"/>
              </a:spcBef>
              <a:buFont typeface="Arial" panose="020B0604020202020204" pitchFamily="34" charset="0"/>
              <a:buChar char="•"/>
            </a:pPr>
            <a:r>
              <a:rPr lang="en-US" sz="1800" b="0" dirty="0"/>
              <a:t>See: </a:t>
            </a:r>
            <a:r>
              <a:rPr lang="en-US" sz="1800" b="0" dirty="0">
                <a:hlinkClick r:id="rId3"/>
              </a:rPr>
              <a:t>http://www.ieee802.org/11/email/stds-802-11/msg04021.html</a:t>
            </a:r>
            <a:r>
              <a:rPr lang="en-US" sz="1800" b="0" dirty="0"/>
              <a:t>  for 802.11 Ad Hoc info.</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49255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14-16 Jan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5.9 GHz NPRM, maybe go through the Seek Comments and which ones to draft up a contribution on. </a:t>
            </a:r>
          </a:p>
          <a:p>
            <a:pPr marL="285750" indent="-285750">
              <a:buFont typeface="Wingdings" panose="05000000000000000000" pitchFamily="2" charset="2"/>
              <a:buChar char="q"/>
            </a:pPr>
            <a:r>
              <a:rPr lang="en-US" altLang="en-US" sz="1800" dirty="0">
                <a:solidFill>
                  <a:srgbClr val="00B0F0"/>
                </a:solidFill>
              </a:rPr>
              <a:t> </a:t>
            </a:r>
          </a:p>
          <a:p>
            <a:pPr marL="0" indent="0"/>
            <a:endParaRPr lang="en-US" altLang="en-US" sz="1800" dirty="0">
              <a:solidFill>
                <a:schemeClr val="tx1"/>
              </a:solidFill>
            </a:endParaRP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09128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600" u="sng" dirty="0"/>
              <a:t> </a:t>
            </a:r>
            <a:r>
              <a:rPr lang="en-US" altLang="en-US" sz="1600" dirty="0">
                <a:solidFill>
                  <a:schemeClr val="bg1">
                    <a:lumMod val="75000"/>
                  </a:schemeClr>
                </a:solidFill>
              </a:rPr>
              <a:t>Nothing brought up.</a:t>
            </a: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sz="1600" dirty="0"/>
              <a:t>Straw Polls</a:t>
            </a:r>
          </a:p>
          <a:p>
            <a:pPr>
              <a:buFont typeface="Arial" panose="020B0604020202020204" pitchFamily="34" charset="0"/>
              <a:buChar char="•"/>
            </a:pPr>
            <a:r>
              <a:rPr lang="en-US" sz="1600" dirty="0"/>
              <a:t>How many people would like to come back to this venue? </a:t>
            </a:r>
          </a:p>
          <a:p>
            <a:pPr lvl="2"/>
            <a:r>
              <a:rPr lang="en-US" sz="1600" dirty="0"/>
              <a:t>Yes - </a:t>
            </a:r>
          </a:p>
          <a:p>
            <a:pPr lvl="2"/>
            <a:r>
              <a:rPr lang="en-US" sz="1600" dirty="0"/>
              <a:t>No -  </a:t>
            </a:r>
          </a:p>
          <a:p>
            <a:pPr lvl="1"/>
            <a:r>
              <a:rPr lang="en-US" sz="1600" dirty="0"/>
              <a:t>Liked the Social –  				</a:t>
            </a:r>
          </a:p>
          <a:p>
            <a:pPr lvl="1"/>
            <a:r>
              <a:rPr lang="en-US" sz="1600" dirty="0"/>
              <a:t>Disliked the Social – 	 			</a:t>
            </a:r>
          </a:p>
          <a:p>
            <a:pPr lvl="1"/>
            <a:r>
              <a:rPr lang="en-US" sz="1600" dirty="0"/>
              <a:t>Did not go to Social –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23Jan2020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15:_____________________55  Local</a:t>
            </a:r>
          </a:p>
          <a:p>
            <a:pPr lvl="3">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dirty="0"/>
              <a:t>The next face to face meeting (after next week)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20000"/>
                    <a:lumOff val="80000"/>
                  </a:schemeClr>
                </a:solidFill>
              </a:rPr>
              <a:t>–</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and Safe Travels</a:t>
            </a: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14-16 Jan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35</a:t>
            </a:fld>
            <a:endParaRPr lang="en-US" altLang="en-US" sz="1200" b="0" dirty="0"/>
          </a:p>
        </p:txBody>
      </p:sp>
      <p:sp>
        <p:nvSpPr>
          <p:cNvPr id="2" name="Date Placeholder 1"/>
          <p:cNvSpPr>
            <a:spLocks noGrp="1"/>
          </p:cNvSpPr>
          <p:nvPr>
            <p:ph type="dt" idx="15"/>
          </p:nvPr>
        </p:nvSpPr>
        <p:spPr/>
        <p:txBody>
          <a:bodyPr/>
          <a:lstStyle/>
          <a:p>
            <a:r>
              <a:rPr lang="en-US"/>
              <a:t>14-16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14-16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85000"/>
                  </a:schemeClr>
                </a:solidFill>
              </a:rPr>
              <a:t>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Agenda for Thursday</a:t>
            </a:r>
          </a:p>
          <a:p>
            <a:pPr lvl="1">
              <a:buFont typeface="Arial" panose="020B0604020202020204" pitchFamily="34" charset="0"/>
              <a:buChar char="•"/>
            </a:pPr>
            <a:r>
              <a:rPr lang="en-US" altLang="en-US" sz="1400" dirty="0">
                <a:solidFill>
                  <a:schemeClr val="tx1"/>
                </a:solidFill>
              </a:rPr>
              <a:t>ITU-R M.1450 status</a:t>
            </a:r>
          </a:p>
          <a:p>
            <a:pPr lvl="1">
              <a:buFont typeface="Arial" panose="020B0604020202020204" pitchFamily="34" charset="0"/>
              <a:buChar char="•"/>
            </a:pPr>
            <a:r>
              <a:rPr lang="en-US" altLang="en-US" sz="1400" dirty="0">
                <a:solidFill>
                  <a:schemeClr val="tx1"/>
                </a:solidFill>
              </a:rPr>
              <a:t>FCC 5.9 GHz FCC’s NPRM</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How to do what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US" altLang="en-US" sz="1400" kern="0" dirty="0"/>
              <a:t>Ofcom consultation license exempt, status </a:t>
            </a:r>
          </a:p>
          <a:p>
            <a:pPr marL="742950" lvl="2" indent="-342900">
              <a:spcBef>
                <a:spcPts val="0"/>
              </a:spcBef>
              <a:buFont typeface="Arial" panose="020B0604020202020204" pitchFamily="34" charset="0"/>
              <a:buChar char="•"/>
            </a:pPr>
            <a:r>
              <a:rPr lang="en-US" sz="1400" dirty="0"/>
              <a:t>National Body adoption of IEEE standards</a:t>
            </a:r>
            <a:r>
              <a:rPr lang="en-US" altLang="en-US" sz="1400" kern="0" dirty="0"/>
              <a:t>   </a:t>
            </a:r>
          </a:p>
          <a:p>
            <a:pPr marL="457200" lvl="1" indent="0">
              <a:spcBef>
                <a:spcPts val="0"/>
              </a:spcBef>
            </a:pPr>
            <a:r>
              <a:rPr lang="en-US" altLang="en-US" sz="1400" kern="0" dirty="0"/>
              <a:t> </a:t>
            </a:r>
          </a:p>
          <a:p>
            <a:pPr>
              <a:spcBef>
                <a:spcPts val="0"/>
              </a:spcBef>
              <a:buFont typeface="Arial" panose="020B0604020202020204" pitchFamily="34" charset="0"/>
              <a:buChar char="•"/>
            </a:pPr>
            <a:r>
              <a:rPr lang="en-US" altLang="en-US" sz="1400" b="0" kern="0" dirty="0"/>
              <a:t>Thursday </a:t>
            </a:r>
          </a:p>
          <a:p>
            <a:pPr lvl="1">
              <a:spcBef>
                <a:spcPts val="0"/>
              </a:spcBef>
              <a:buFont typeface="Arial" panose="020B0604020202020204" pitchFamily="34" charset="0"/>
              <a:buChar char="•"/>
            </a:pPr>
            <a:r>
              <a:rPr lang="en-US" altLang="en-US" sz="1400" dirty="0">
                <a:solidFill>
                  <a:schemeClr val="tx1"/>
                </a:solidFill>
              </a:rPr>
              <a:t>FCC 5.9 GHz FCC’s draft NPRM</a:t>
            </a:r>
          </a:p>
          <a:p>
            <a:pPr lvl="1">
              <a:spcBef>
                <a:spcPts val="0"/>
              </a:spcBef>
              <a:buFont typeface="Arial" panose="020B0604020202020204" pitchFamily="34" charset="0"/>
              <a:buChar char="•"/>
            </a:pPr>
            <a:r>
              <a:rPr lang="en-US" altLang="en-US" sz="1400" kern="0" dirty="0"/>
              <a:t> </a:t>
            </a:r>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marL="1828800" lvl="4" indent="0"/>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James L. </a:t>
            </a:r>
          </a:p>
          <a:p>
            <a:pPr>
              <a:spcBef>
                <a:spcPts val="400"/>
              </a:spcBef>
            </a:pPr>
            <a:r>
              <a:rPr lang="en-US" altLang="en-US" sz="1600" b="0" dirty="0">
                <a:solidFill>
                  <a:schemeClr val="bg1">
                    <a:lumMod val="75000"/>
                  </a:schemeClr>
                </a:solidFill>
              </a:rPr>
              <a:t>		Seconded by:  Tim H.</a:t>
            </a:r>
          </a:p>
          <a:p>
            <a:pPr lvl="1">
              <a:spcBef>
                <a:spcPts val="400"/>
              </a:spcBef>
            </a:pPr>
            <a:r>
              <a:rPr lang="en-US" altLang="en-US" sz="1600" dirty="0">
                <a:solidFill>
                  <a:schemeClr val="bg1">
                    <a:lumMod val="75000"/>
                  </a:schemeClr>
                </a:solidFill>
              </a:rPr>
              <a:t>Discussion?  	None</a:t>
            </a:r>
          </a:p>
          <a:p>
            <a:pPr lvl="1">
              <a:spcBef>
                <a:spcPts val="400"/>
              </a:spcBef>
            </a:pPr>
            <a:r>
              <a:rPr lang="en-US" altLang="en-US" sz="1600" dirty="0">
                <a:solidFill>
                  <a:schemeClr val="bg1">
                    <a:lumMod val="75000"/>
                  </a:schemeClr>
                </a:solidFill>
              </a:rPr>
              <a:t>Vote:  Approved by unanimous consent</a:t>
            </a:r>
          </a:p>
          <a:p>
            <a:pPr lvl="4">
              <a:buFont typeface="Arial" panose="020B0604020202020204" pitchFamily="34" charset="0"/>
              <a:buChar char="•"/>
            </a:pPr>
            <a:endParaRPr lang="en-US" altLang="en-US" sz="800" u="sng" dirty="0"/>
          </a:p>
          <a:p>
            <a:pPr>
              <a:spcBef>
                <a:spcPts val="400"/>
              </a:spcBef>
              <a:buFont typeface="Arial" panose="020B0604020202020204" pitchFamily="34" charset="0"/>
              <a:buChar char="•"/>
            </a:pPr>
            <a:r>
              <a:rPr lang="en-US" altLang="en-US" sz="1600" u="sng" dirty="0"/>
              <a:t>Motion:</a:t>
            </a:r>
            <a:r>
              <a:rPr lang="en-US" altLang="en-US" sz="1600" dirty="0"/>
              <a:t> To approve the minutes from the IEEE 802.18 Plenary 12-14 Nov 2019 in document: </a:t>
            </a:r>
            <a:r>
              <a:rPr lang="en-US" altLang="en-US" sz="1600" dirty="0">
                <a:hlinkClick r:id="rId3"/>
              </a:rPr>
              <a:t>https://mentor.ieee.org/802.18/dcn/19/18-19-0143-00-0000-minutes-koa-plenary-10-15nov2019-rr-tag.docx</a:t>
            </a:r>
            <a:r>
              <a:rPr lang="en-US" altLang="en-US" sz="1600" dirty="0"/>
              <a:t> </a:t>
            </a:r>
            <a:r>
              <a:rPr lang="en-US" sz="1600" dirty="0"/>
              <a:t>Posted: 16-Nov-2019 09:07:07 ET </a:t>
            </a:r>
          </a:p>
          <a:p>
            <a:pPr marL="0" indent="0">
              <a:spcBef>
                <a:spcPts val="400"/>
              </a:spcBef>
            </a:pP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Ben </a:t>
            </a:r>
          </a:p>
          <a:p>
            <a:pPr marL="0" indent="0">
              <a:spcBef>
                <a:spcPts val="400"/>
              </a:spcBef>
            </a:pPr>
            <a:r>
              <a:rPr lang="en-US" altLang="en-US" sz="1600" dirty="0">
                <a:solidFill>
                  <a:schemeClr val="bg1">
                    <a:lumMod val="75000"/>
                  </a:schemeClr>
                </a:solidFill>
              </a:rPr>
              <a:t>	Seconded by:	Steve P</a:t>
            </a:r>
          </a:p>
          <a:p>
            <a:pPr>
              <a:spcBef>
                <a:spcPts val="400"/>
              </a:spcBef>
            </a:pPr>
            <a:r>
              <a:rPr lang="en-US" altLang="en-US" sz="1600" dirty="0">
                <a:solidFill>
                  <a:schemeClr val="bg1">
                    <a:lumMod val="75000"/>
                  </a:schemeClr>
                </a:solidFill>
              </a:rPr>
              <a:t>		Discussion?  	None</a:t>
            </a:r>
          </a:p>
          <a:p>
            <a:pPr>
              <a:spcBef>
                <a:spcPts val="400"/>
              </a:spcBef>
            </a:pPr>
            <a:r>
              <a:rPr lang="en-US" altLang="en-US" sz="1600" dirty="0">
                <a:solidFill>
                  <a:schemeClr val="bg1">
                    <a:lumMod val="75000"/>
                  </a:schemeClr>
                </a:solidFill>
              </a:rPr>
              <a:t>		Vote:  Unanimous consent</a:t>
            </a:r>
          </a:p>
          <a:p>
            <a:pPr lvl="4">
              <a:buFont typeface="Arial" panose="020B0604020202020204" pitchFamily="34" charset="0"/>
              <a:buChar char="•"/>
            </a:pPr>
            <a:endParaRPr lang="en-US" altLang="en-US" sz="800" u="sng" dirty="0"/>
          </a:p>
          <a:p>
            <a:pPr>
              <a:spcBef>
                <a:spcPts val="400"/>
              </a:spcBef>
              <a:buFont typeface="Arial" panose="020B0604020202020204" pitchFamily="34" charset="0"/>
              <a:buChar char="•"/>
            </a:pPr>
            <a:r>
              <a:rPr lang="en-US" altLang="en-US" sz="1600" u="sng" dirty="0"/>
              <a:t>Motion:</a:t>
            </a:r>
            <a:r>
              <a:rPr lang="en-US" altLang="en-US" sz="1600" dirty="0"/>
              <a:t> </a:t>
            </a:r>
            <a:r>
              <a:rPr lang="en-US" altLang="en-US" sz="1400" b="0" dirty="0"/>
              <a:t>To approve the minutes from the IEEE 802.18 Teleconference 02 Jan 2020 in document </a:t>
            </a:r>
            <a:r>
              <a:rPr lang="en-US" altLang="en-US" sz="1400" b="0" dirty="0">
                <a:hlinkClick r:id="rId4"/>
              </a:rPr>
              <a:t>https://mentor.ieee.org/802.18/dcn/19/18-19-0167-00-0000-minutes-02jan20-rrtag-teleconference.docx </a:t>
            </a:r>
            <a:r>
              <a:rPr lang="en-US" altLang="en-US" sz="1400" b="0" dirty="0"/>
              <a:t>Posted: </a:t>
            </a:r>
            <a:r>
              <a:rPr lang="en-US" sz="1400" b="0" dirty="0"/>
              <a:t>03-Jan-2020 15:17:33 ET </a:t>
            </a:r>
            <a:r>
              <a:rPr lang="en-US" altLang="en-US" sz="1400" b="0" dirty="0">
                <a:solidFill>
                  <a:schemeClr val="tx1"/>
                </a:solidFill>
              </a:rPr>
              <a:t>	</a:t>
            </a:r>
          </a:p>
          <a:p>
            <a:pPr marL="0" indent="0">
              <a:spcBef>
                <a:spcPts val="400"/>
              </a:spcBef>
            </a:pPr>
            <a:r>
              <a:rPr lang="en-US" altLang="en-US" sz="1600" b="0" dirty="0">
                <a:solidFill>
                  <a:schemeClr val="tx1"/>
                </a:solidFill>
              </a:rPr>
              <a:t>	Moved by:  	________							</a:t>
            </a:r>
            <a:endParaRPr lang="en-US" altLang="en-US" sz="1600" b="0" dirty="0">
              <a:solidFill>
                <a:schemeClr val="bg1">
                  <a:lumMod val="75000"/>
                </a:schemeClr>
              </a:solidFill>
            </a:endParaRPr>
          </a:p>
          <a:p>
            <a:pPr marL="0" indent="0">
              <a:spcBef>
                <a:spcPts val="400"/>
              </a:spcBef>
            </a:pPr>
            <a:r>
              <a:rPr lang="en-US" altLang="en-US" sz="1600" b="0" dirty="0">
                <a:solidFill>
                  <a:schemeClr val="bg1">
                    <a:lumMod val="75000"/>
                  </a:schemeClr>
                </a:solidFill>
              </a:rPr>
              <a:t>	Seconded by:	</a:t>
            </a:r>
          </a:p>
          <a:p>
            <a:pPr marL="0" indent="0">
              <a:spcBef>
                <a:spcPts val="400"/>
              </a:spcBef>
            </a:pPr>
            <a:r>
              <a:rPr lang="en-US" altLang="en-US" sz="1600" b="0" dirty="0">
                <a:solidFill>
                  <a:schemeClr val="bg1">
                    <a:lumMod val="75000"/>
                  </a:schemeClr>
                </a:solidFill>
              </a:rPr>
              <a:t>	Discussion?  	None</a:t>
            </a:r>
          </a:p>
          <a:p>
            <a:pPr lvl="1">
              <a:spcBef>
                <a:spcPts val="400"/>
              </a:spcBef>
            </a:pPr>
            <a:r>
              <a:rPr lang="en-US" altLang="en-US" sz="1600" dirty="0">
                <a:solidFill>
                  <a:schemeClr val="bg1">
                    <a:lumMod val="75000"/>
                  </a:schemeClr>
                </a:solidFill>
              </a:rPr>
              <a:t>Vote:  Approved by unanimous consent</a:t>
            </a: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14-16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marL="1828800" lvl="4" indent="0"/>
            <a:r>
              <a:rPr lang="en-US" altLang="en-US" sz="600" u="sng" dirty="0"/>
              <a:t> -2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Is anyone able to help as the 802.18 Vice-Chair?  </a:t>
            </a:r>
            <a:r>
              <a:rPr lang="en-US" altLang="en-US" sz="1600" dirty="0">
                <a:solidFill>
                  <a:schemeClr val="bg1">
                    <a:lumMod val="75000"/>
                  </a:schemeClr>
                </a:solidFill>
              </a:rPr>
              <a:t>No one spoke up.</a:t>
            </a:r>
          </a:p>
          <a:p>
            <a:pPr lvl="1">
              <a:buFont typeface="Arial" panose="020B0604020202020204" pitchFamily="34" charset="0"/>
              <a:buChar char="•"/>
            </a:pPr>
            <a:r>
              <a:rPr lang="en-US" altLang="en-US" sz="1400" dirty="0">
                <a:solidFill>
                  <a:schemeClr val="tx1"/>
                </a:solidFill>
              </a:rPr>
              <a:t>Needs to be a member of the IEEE and also the SA, needs a declaration of term commitment and affiliation letters to the EC. </a:t>
            </a:r>
            <a:r>
              <a:rPr lang="en-US" altLang="en-US" sz="1000" dirty="0">
                <a:solidFill>
                  <a:schemeClr val="bg1"/>
                </a:solidFill>
              </a:rPr>
              <a:t>O</a:t>
            </a:r>
          </a:p>
          <a:p>
            <a:pPr>
              <a:buFont typeface="Arial" panose="020B0604020202020204" pitchFamily="34" charset="0"/>
              <a:buChar char="•"/>
            </a:pPr>
            <a:r>
              <a:rPr lang="en-US" altLang="en-US" sz="1600" dirty="0">
                <a:solidFill>
                  <a:schemeClr val="tx1"/>
                </a:solidFill>
              </a:rPr>
              <a:t>Is anyone able to help as the 802.18 Secretary?  </a:t>
            </a:r>
            <a:r>
              <a:rPr lang="en-US" altLang="en-US" sz="1600" dirty="0">
                <a:solidFill>
                  <a:schemeClr val="bg1">
                    <a:lumMod val="75000"/>
                  </a:schemeClr>
                </a:solidFill>
              </a:rPr>
              <a:t>No one spoke up. </a:t>
            </a:r>
          </a:p>
          <a:p>
            <a:pPr lvl="1">
              <a:buFont typeface="Arial" panose="020B0604020202020204" pitchFamily="34" charset="0"/>
              <a:buChar char="•"/>
            </a:pPr>
            <a:r>
              <a:rPr lang="en-US" altLang="en-US" sz="1400" dirty="0">
                <a:solidFill>
                  <a:schemeClr val="tx1"/>
                </a:solidFill>
              </a:rPr>
              <a:t>Secretary must be IEEE SA member, though letters are not needed. </a:t>
            </a:r>
          </a:p>
          <a:p>
            <a:pPr>
              <a:buFont typeface="Arial" panose="020B0604020202020204" pitchFamily="34" charset="0"/>
              <a:buChar char="•"/>
            </a:pPr>
            <a:endParaRPr lang="en-US" sz="1600" dirty="0"/>
          </a:p>
          <a:p>
            <a:pPr>
              <a:buFont typeface="Arial" panose="020B0604020202020204" pitchFamily="34" charset="0"/>
              <a:buChar char="•"/>
            </a:pPr>
            <a:r>
              <a:rPr lang="en-US" sz="1600" dirty="0"/>
              <a:t>LMSC P&amp;P sections 3.1 and 4.0: 802 EC election/appointments</a:t>
            </a:r>
          </a:p>
          <a:p>
            <a:pPr lvl="1">
              <a:buFont typeface="Arial" panose="020B0604020202020204" pitchFamily="34" charset="0"/>
              <a:buChar char="•"/>
            </a:pPr>
            <a:r>
              <a:rPr lang="en-US" sz="1400" dirty="0"/>
              <a:t>all 802 executive committee members are elected or appointed and confirmed at the first Plenary session of each even numbered year. Election/appointments shall occur at the March 2020 Plenary session. </a:t>
            </a:r>
          </a:p>
          <a:p>
            <a:pPr>
              <a:buFont typeface="Arial" panose="020B0604020202020204" pitchFamily="34" charset="0"/>
              <a:buChar char="•"/>
            </a:pPr>
            <a:r>
              <a:rPr lang="en-US" sz="1600" dirty="0"/>
              <a:t>If anyone wishes to be considered for the 802.18 Chair, Vice Chair  or the appointed positions</a:t>
            </a:r>
          </a:p>
          <a:p>
            <a:pPr lvl="1">
              <a:buFont typeface="Arial" panose="020B0604020202020204" pitchFamily="34" charset="0"/>
              <a:buChar char="•"/>
            </a:pPr>
            <a:r>
              <a:rPr lang="en-US" sz="1400" dirty="0"/>
              <a:t>Please contact the Chair as soon as possible.</a:t>
            </a:r>
          </a:p>
          <a:p>
            <a:pPr>
              <a:buFont typeface="Arial" panose="020B0604020202020204" pitchFamily="34" charset="0"/>
              <a:buChar char="•"/>
            </a:pPr>
            <a:r>
              <a:rPr lang="en-US" sz="1600" dirty="0"/>
              <a:t>All potential EC members, Chair and Vice Chairs</a:t>
            </a:r>
          </a:p>
          <a:p>
            <a:pPr lvl="1">
              <a:buFont typeface="Arial" panose="020B0604020202020204" pitchFamily="34" charset="0"/>
              <a:buChar char="•"/>
            </a:pPr>
            <a:r>
              <a:rPr lang="en-US" sz="1400" dirty="0"/>
              <a:t>Please remember to submit your letter of endorsement and disclosure of affiliation to the IEEE 802 Recording Secretary, John </a:t>
            </a:r>
            <a:r>
              <a:rPr lang="en-US" sz="1400" dirty="0" err="1"/>
              <a:t>D’Ambrosia</a:t>
            </a:r>
            <a:r>
              <a:rPr lang="en-US" sz="1400" dirty="0"/>
              <a:t>, as soon as possible, but no later than the March 2020 opening EC meeting. </a:t>
            </a:r>
          </a:p>
          <a:p>
            <a:pPr>
              <a:buFont typeface="Arial" panose="020B0604020202020204" pitchFamily="34" charset="0"/>
              <a:buChar char="•"/>
            </a:pPr>
            <a:r>
              <a:rPr lang="en-US" sz="1600" dirty="0"/>
              <a:t>For Chair, Vice Chair and Secretary, you need to be a member of the IEEE SA</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endParaRPr lang="en-US" altLang="en-US" sz="1600" u="sng" dirty="0"/>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14-16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873426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41638</TotalTime>
  <Words>7041</Words>
  <Application>Microsoft Office PowerPoint</Application>
  <PresentationFormat>On-screen Show (4:3)</PresentationFormat>
  <Paragraphs>801</Paragraphs>
  <Slides>38</Slides>
  <Notes>25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47" baseType="lpstr">
      <vt:lpstr>Arial</vt:lpstr>
      <vt:lpstr>Calibri</vt:lpstr>
      <vt:lpstr>Helvetica</vt:lpstr>
      <vt:lpstr>Monotype Sorts</vt:lpstr>
      <vt:lpstr>Times New Roman</vt:lpstr>
      <vt:lpstr>Wingdings</vt:lpstr>
      <vt:lpstr>Office Theme</vt:lpstr>
      <vt:lpstr>Document</vt:lpstr>
      <vt:lpstr>Packager Shell Object</vt:lpstr>
      <vt:lpstr>IEEE 802.18 RR-TAG Wireless Interim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Motions and more</vt:lpstr>
      <vt:lpstr>EU items to share -1</vt:lpstr>
      <vt:lpstr>EU items to share -1</vt:lpstr>
      <vt:lpstr>EU items to share -2 </vt:lpstr>
      <vt:lpstr>ITU-R items to share</vt:lpstr>
      <vt:lpstr>Chairman Pai’s statement on 5.9 GHz &amp; NPRM -background</vt:lpstr>
      <vt:lpstr>5.9 GHz NPRM - today</vt:lpstr>
      <vt:lpstr>5.9 GHz NPRM - history of possible areas to comment on</vt:lpstr>
      <vt:lpstr>5.9 GHz NPRM - history of possible areas to comment on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General Discussion Items -1</vt:lpstr>
      <vt:lpstr>General Discussion Items -2</vt:lpstr>
      <vt:lpstr>General Discussion Items -3</vt:lpstr>
      <vt:lpstr>Actions / AOB / Recess</vt:lpstr>
      <vt:lpstr>Thursday Agenda</vt:lpstr>
      <vt:lpstr>ITU-R  M.1450 status </vt:lpstr>
      <vt:lpstr>5.9 GHz NPRM - today</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2199</cp:revision>
  <cp:lastPrinted>1601-01-01T00:00:00Z</cp:lastPrinted>
  <dcterms:created xsi:type="dcterms:W3CDTF">2016-03-03T14:54:45Z</dcterms:created>
  <dcterms:modified xsi:type="dcterms:W3CDTF">2020-01-13T11:05:44Z</dcterms:modified>
</cp:coreProperties>
</file>