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03" r:id="rId10"/>
    <p:sldId id="606" r:id="rId11"/>
    <p:sldId id="608" r:id="rId12"/>
    <p:sldId id="626" r:id="rId13"/>
    <p:sldId id="633" r:id="rId14"/>
    <p:sldId id="636" r:id="rId15"/>
    <p:sldId id="634" r:id="rId16"/>
    <p:sldId id="632" r:id="rId17"/>
    <p:sldId id="627" r:id="rId18"/>
    <p:sldId id="630" r:id="rId19"/>
    <p:sldId id="628" r:id="rId20"/>
    <p:sldId id="618" r:id="rId21"/>
    <p:sldId id="635" r:id="rId22"/>
    <p:sldId id="524" r:id="rId23"/>
    <p:sldId id="498" r:id="rId24"/>
    <p:sldId id="402" r:id="rId25"/>
    <p:sldId id="403" r:id="rId26"/>
    <p:sldId id="462" r:id="rId27"/>
    <p:sldId id="549" r:id="rId28"/>
    <p:sldId id="425" r:id="rId29"/>
    <p:sldId id="592" r:id="rId30"/>
    <p:sldId id="599"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86" d="100"/>
          <a:sy n="86" d="100"/>
        </p:scale>
        <p:origin x="90" y="63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75405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49653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www.ic.gc.ca/eic/site/smt-gst.nsf/eng/sf01320.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mentor.ieee.org/802.18/dcn/18/18-18-0010-10-0000-sa-use-of-spectrum-draft-position-orig06dec17.docx" TargetMode="External"/><Relationship Id="rId4" Type="http://schemas.openxmlformats.org/officeDocument/2006/relationships/hyperlink" Target="https://mentor.ieee.org/802.18/dcn/18/18-18-0028-02-0000-draft-ieee-european-public-policy-position-statement-on-spectrum-management.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65-00-0000-minutes-26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1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shared.</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solidFill>
                  <a:schemeClr val="tx1"/>
                </a:solidFill>
              </a:rPr>
              <a:t>Monday is deadline for submissions for #10, RLAN simulations will be submitted. </a:t>
            </a:r>
          </a:p>
          <a:p>
            <a:pPr lvl="1">
              <a:buFont typeface="Arial" panose="020B0604020202020204" pitchFamily="34" charset="0"/>
              <a:buChar char="•"/>
            </a:pPr>
            <a:r>
              <a:rPr lang="en-US" sz="1400" dirty="0">
                <a:solidFill>
                  <a:schemeClr val="tx1"/>
                </a:solidFill>
              </a:rPr>
              <a:t>Likely simulations from country bodies will also submitted. </a:t>
            </a:r>
          </a:p>
          <a:p>
            <a:pPr lvl="1">
              <a:buFont typeface="Arial" panose="020B0604020202020204" pitchFamily="34" charset="0"/>
              <a:buChar char="•"/>
            </a:pPr>
            <a:r>
              <a:rPr lang="en-US" sz="1400" dirty="0">
                <a:solidFill>
                  <a:schemeClr val="tx1"/>
                </a:solidFill>
              </a:rPr>
              <a:t>This will be the last meeting for SE45 unless re-charted.  So could be an important meeting and challenging discussions. </a:t>
            </a:r>
          </a:p>
          <a:p>
            <a:pPr lvl="1">
              <a:buFont typeface="Arial" panose="020B0604020202020204" pitchFamily="34" charset="0"/>
              <a:buChar char="•"/>
            </a:pPr>
            <a:r>
              <a:rPr lang="en-US" sz="1400" dirty="0"/>
              <a:t>A study to do is for  indoors &lt;250mW and Very Low Power (VLP) 14dBm </a:t>
            </a:r>
            <a:r>
              <a:rPr lang="en-US" sz="1400" dirty="0" err="1"/>
              <a:t>eirp</a:t>
            </a:r>
            <a:r>
              <a:rPr lang="en-US" sz="1400" dirty="0"/>
              <a:t> at any locations, e.g. outdoor.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400" dirty="0">
                <a:solidFill>
                  <a:schemeClr val="tx1"/>
                </a:solidFill>
              </a:rPr>
              <a:t>Minutes from last meeting are now posted and everything is there. </a:t>
            </a:r>
          </a:p>
          <a:p>
            <a:pPr lvl="1">
              <a:buFont typeface="Arial" panose="020B0604020202020204" pitchFamily="34" charset="0"/>
              <a:buChar char="•"/>
            </a:pPr>
            <a:r>
              <a:rPr lang="en-US" sz="1400" dirty="0">
                <a:solidFill>
                  <a:schemeClr val="tx1"/>
                </a:solidFill>
              </a:rPr>
              <a:t>The contentious discussions from the last meeting are likely to continue in the January meeting.  </a:t>
            </a: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b="0" dirty="0">
                <a:solidFill>
                  <a:schemeClr val="tx1"/>
                </a:solidFill>
              </a:rPr>
              <a:t>Nothing shared.</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t> </a:t>
            </a:r>
          </a:p>
          <a:p>
            <a:pPr>
              <a:buFont typeface="Arial" panose="020B0604020202020204" pitchFamily="34" charset="0"/>
              <a:buChar char="•"/>
            </a:pP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17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17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600" b="0" dirty="0"/>
              <a:t>Ofcom consultation on </a:t>
            </a:r>
            <a:r>
              <a:rPr lang="en-GB" sz="1600" b="0" dirty="0"/>
              <a:t>changes to the licence exemption for Wireless Telegraphy Devices, LMSC ballot started 6</a:t>
            </a:r>
            <a:r>
              <a:rPr lang="en-GB" sz="1600" b="0" baseline="30000" dirty="0"/>
              <a:t>th</a:t>
            </a:r>
            <a:r>
              <a:rPr lang="en-GB" sz="1600" b="0" dirty="0"/>
              <a:t>, with processes to get it going.  Will need early close to help make it by deadline.</a:t>
            </a:r>
          </a:p>
          <a:p>
            <a:pPr>
              <a:buFont typeface="Arial" panose="020B0604020202020204" pitchFamily="34" charset="0"/>
              <a:buChar char="•"/>
            </a:pPr>
            <a:endParaRPr lang="en-GB" sz="1400" b="0" dirty="0"/>
          </a:p>
          <a:p>
            <a:pPr>
              <a:buFont typeface="Arial" panose="020B0604020202020204" pitchFamily="34" charset="0"/>
              <a:buChar char="•"/>
            </a:pPr>
            <a:r>
              <a:rPr lang="en-GB" sz="1800" b="0" dirty="0"/>
              <a:t>Canada ISED RSS-210 issue 10 published 20 Dec 19</a:t>
            </a:r>
            <a:endParaRPr lang="en-US" sz="1800" dirty="0"/>
          </a:p>
          <a:p>
            <a:pPr lvl="1">
              <a:spcBef>
                <a:spcPts val="0"/>
              </a:spcBef>
              <a:buFont typeface="Arial" panose="020B0604020202020204" pitchFamily="34" charset="0"/>
              <a:buChar char="•"/>
            </a:pPr>
            <a:r>
              <a:rPr lang="en-US" sz="1600" dirty="0">
                <a:hlinkClick r:id="rId3"/>
              </a:rPr>
              <a:t>http://www.ic.gc.ca/eic/site/smt-gst.nsf/eng/sf01320.html</a:t>
            </a:r>
            <a:endParaRPr lang="en-US" sz="1600" dirty="0"/>
          </a:p>
          <a:p>
            <a:pPr lvl="1">
              <a:spcBef>
                <a:spcPts val="0"/>
              </a:spcBef>
              <a:buFont typeface="Arial" panose="020B0604020202020204" pitchFamily="34" charset="0"/>
              <a:buChar char="•"/>
            </a:pPr>
            <a:r>
              <a:rPr lang="en-US" sz="1600" dirty="0"/>
              <a:t>Many miscellaneous updates, PLC, 24GHz, GMRS, FRS, wireless mics, 600MHz, UWB, </a:t>
            </a:r>
          </a:p>
          <a:p>
            <a:pPr lvl="1">
              <a:spcBef>
                <a:spcPts val="0"/>
              </a:spcBef>
              <a:buFont typeface="Arial" panose="020B0604020202020204" pitchFamily="34" charset="0"/>
              <a:buChar char="•"/>
            </a:pPr>
            <a:r>
              <a:rPr lang="en-US" sz="1400" dirty="0"/>
              <a:t>(</a:t>
            </a:r>
            <a:r>
              <a:rPr lang="en-US" sz="1400" dirty="0" err="1"/>
              <a:t>i</a:t>
            </a:r>
            <a:r>
              <a:rPr lang="en-US" sz="1400" dirty="0"/>
              <a:t>) extends frequency bands from 57-64 GHz to 57-71 GHz</a:t>
            </a:r>
            <a:br>
              <a:rPr lang="en-US" sz="1400" dirty="0"/>
            </a:br>
            <a:r>
              <a:rPr lang="en-US" sz="1400" dirty="0"/>
              <a:t>(ii) adds requirements for field disturbance sensors used as short-range devices for</a:t>
            </a:r>
            <a:br>
              <a:rPr lang="en-US" sz="1400" dirty="0"/>
            </a:br>
            <a:r>
              <a:rPr lang="en-US" sz="1400" dirty="0"/>
              <a:t>interactive motion sensing in the band 57-71 GHz</a:t>
            </a:r>
            <a:br>
              <a:rPr lang="en-US" sz="1400" dirty="0"/>
            </a:b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marL="0" indent="0">
              <a:spcBef>
                <a:spcPts val="0"/>
              </a:spcBef>
            </a:pPr>
            <a:endParaRPr lang="en-US" sz="1400" dirty="0"/>
          </a:p>
          <a:p>
            <a:pPr>
              <a:spcBef>
                <a:spcPts val="0"/>
              </a:spcBef>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buFont typeface="Arial" panose="020B0604020202020204" pitchFamily="34" charset="0"/>
              <a:buChar char="•"/>
            </a:pPr>
            <a:r>
              <a:rPr lang="en-US" sz="1200" u="sng" dirty="0">
                <a:hlinkClick r:id="rId4"/>
              </a:rPr>
              <a:t>https://mentor.ieee.org/802.18/dcn/18/18-18-0028-02-0000-draft-ieee-european-public-policy-position-statement-on-spectrum-management.docx</a:t>
            </a:r>
            <a:r>
              <a:rPr lang="en-US" sz="1200" dirty="0"/>
              <a:t> </a:t>
            </a:r>
            <a:endParaRPr lang="en-US" sz="1200" u="sng" dirty="0">
              <a:hlinkClick r:id="rId5"/>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5"/>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800" b="0" dirty="0"/>
              <a:t>National Body adoption of IEEE standards.</a:t>
            </a:r>
          </a:p>
          <a:p>
            <a:pPr>
              <a:buFont typeface="Arial" panose="020B0604020202020204" pitchFamily="34" charset="0"/>
              <a:buChar char="•"/>
            </a:pPr>
            <a:r>
              <a:rPr lang="en-US" sz="1800" b="0" dirty="0"/>
              <a:t>IEEE SA has created a new program that will be implemented in the first quarter of 2020.  The program will be a more streamlined process for National Body adoption of IEEE standards. The non-editable template agreement will permit country-specific changes and translations. Countries would be able to adopt IEEE standards as national body standards, and include changes they would like to make that, for example, might include changes due to geography, infrastructure, regulatory requirements, etc. In order to determine which standards will be available under this program, IEEE SA will need your input on whether there are standards developed under your Standards Committee where country-specific changes could substantially impact the standard's implementation worldwide (e.g., functionality or interoperability). Please inform your Program Manager by 24 January 2020 of  any relevant standards.</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At this point LMSC members responding are not for this and we are heading to not participate.</a:t>
            </a:r>
          </a:p>
          <a:p>
            <a:pPr>
              <a:spcBef>
                <a:spcPts val="0"/>
              </a:spcBef>
              <a:buFont typeface="Arial" panose="020B0604020202020204" pitchFamily="34" charset="0"/>
              <a:buChar char="•"/>
            </a:pPr>
            <a:r>
              <a:rPr lang="en-US" sz="1800" b="0" dirty="0"/>
              <a:t>General feedback from attendees is the some, not to participate  </a:t>
            </a:r>
          </a:p>
          <a:p>
            <a:pPr>
              <a:spcBef>
                <a:spcPts val="0"/>
              </a:spcBef>
              <a:buFont typeface="Arial" panose="020B0604020202020204" pitchFamily="34" charset="0"/>
              <a:buChar char="•"/>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78101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 maybe go through the Seek Comments and which ones to draft up a contribution on. </a:t>
            </a:r>
          </a:p>
          <a:p>
            <a:pPr marL="285750" indent="-285750">
              <a:buFont typeface="Wingdings" panose="05000000000000000000" pitchFamily="2" charset="2"/>
              <a:buChar char="q"/>
            </a:pPr>
            <a:r>
              <a:rPr lang="en-US" altLang="en-US" sz="1800" dirty="0">
                <a:solidFill>
                  <a:srgbClr val="00B0F0"/>
                </a:solidFill>
              </a:rPr>
              <a:t> </a:t>
            </a: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u="sng" dirty="0"/>
              <a:t>Next week: </a:t>
            </a:r>
          </a:p>
          <a:p>
            <a:pPr>
              <a:buFont typeface="Arial" panose="020B0604020202020204" pitchFamily="34" charset="0"/>
              <a:buChar char="•"/>
            </a:pPr>
            <a:r>
              <a:rPr lang="en-US" sz="1600" dirty="0"/>
              <a:t>The next face to face meeting of the 802.18 RR-TAG will be at the IEEE 802, 12–17 Jan. 2020 Wireless Interim in the Hotel Irvine, Irvine, California, USA</a:t>
            </a:r>
          </a:p>
          <a:p>
            <a:pPr lvl="1">
              <a:buFont typeface="Arial" panose="020B0604020202020204" pitchFamily="34" charset="0"/>
              <a:buChar char="•"/>
            </a:pPr>
            <a:r>
              <a:rPr lang="en-US" sz="1400" b="0" dirty="0"/>
              <a:t>Normal time slots, Tuesday AM2 and Thursday AM1 (8:30 start)</a:t>
            </a:r>
            <a:r>
              <a:rPr lang="en-US" sz="1600" b="0" dirty="0">
                <a:solidFill>
                  <a:schemeClr val="tx1"/>
                </a:solidFill>
              </a:rPr>
              <a:t>  </a:t>
            </a:r>
          </a:p>
          <a:p>
            <a:pPr marL="800100" lvl="1">
              <a:buFont typeface="Arial" panose="020B0604020202020204" pitchFamily="34" charset="0"/>
              <a:buChar char="•"/>
            </a:pPr>
            <a:r>
              <a:rPr lang="en-US" sz="1600" dirty="0">
                <a:solidFill>
                  <a:schemeClr val="tx1"/>
                </a:solidFill>
              </a:rPr>
              <a:t>Should some contribution drafting ad </a:t>
            </a:r>
            <a:r>
              <a:rPr lang="en-US" sz="1600" dirty="0" err="1">
                <a:solidFill>
                  <a:schemeClr val="tx1"/>
                </a:solidFill>
              </a:rPr>
              <a:t>hocs</a:t>
            </a:r>
            <a:r>
              <a:rPr lang="en-US" sz="1600" dirty="0">
                <a:solidFill>
                  <a:schemeClr val="tx1"/>
                </a:solidFill>
              </a:rPr>
              <a:t> be setup, is 11bd doing that? </a:t>
            </a:r>
          </a:p>
          <a:p>
            <a:pPr marL="1200150" lvl="2">
              <a:buFont typeface="Arial" panose="020B0604020202020204" pitchFamily="34" charset="0"/>
              <a:buChar char="•"/>
            </a:pPr>
            <a:r>
              <a:rPr lang="en-US" sz="1400" dirty="0">
                <a:solidFill>
                  <a:schemeClr val="tx1"/>
                </a:solidFill>
              </a:rPr>
              <a:t>May need some Ad </a:t>
            </a:r>
            <a:r>
              <a:rPr lang="en-US" sz="1400" dirty="0" err="1">
                <a:solidFill>
                  <a:schemeClr val="tx1"/>
                </a:solidFill>
              </a:rPr>
              <a:t>Hocs</a:t>
            </a:r>
            <a:r>
              <a:rPr lang="en-US" sz="1400" dirty="0">
                <a:solidFill>
                  <a:schemeClr val="tx1"/>
                </a:solidFill>
              </a:rPr>
              <a:t> for the 5.9GHz NPRM, though lets see how Monday and Tuesday goes then setup.  </a:t>
            </a:r>
            <a:endParaRPr lang="en-US" sz="1400" dirty="0">
              <a:solidFill>
                <a:srgbClr val="00B0F0"/>
              </a:solidFill>
            </a:endParaRPr>
          </a:p>
          <a:p>
            <a:pPr lvl="1">
              <a:buFont typeface="Arial" panose="020B0604020202020204" pitchFamily="34" charset="0"/>
              <a:buChar char="•"/>
            </a:pPr>
            <a:r>
              <a:rPr lang="en-US" sz="1800" dirty="0"/>
              <a:t>Any other agenda items beyond the 5.9GHz NPRM? nothing noted.</a:t>
            </a:r>
          </a:p>
          <a:p>
            <a:pPr lvl="1">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(after next week)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20000"/>
                    <a:lumOff val="80000"/>
                  </a:schemeClr>
                </a:solidFill>
              </a:rPr>
              <a:t>–</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09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09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what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Ofcom consultation license exempt, status </a:t>
            </a:r>
          </a:p>
          <a:p>
            <a:pPr marL="742950" lvl="2" indent="-342900">
              <a:spcBef>
                <a:spcPts val="0"/>
              </a:spcBef>
              <a:buFont typeface="Arial" panose="020B0604020202020204" pitchFamily="34" charset="0"/>
              <a:buChar char="•"/>
            </a:pPr>
            <a:r>
              <a:rPr lang="en-US" altLang="en-US" sz="1400" kern="0" dirty="0"/>
              <a:t>ISED RSS-210 issue 10 is out</a:t>
            </a:r>
          </a:p>
          <a:p>
            <a:pPr marL="742950" lvl="2" indent="-342900">
              <a:spcBef>
                <a:spcPts val="0"/>
              </a:spcBef>
              <a:buFont typeface="Arial" panose="020B0604020202020204" pitchFamily="34" charset="0"/>
              <a:buChar char="•"/>
            </a:pPr>
            <a:r>
              <a:rPr lang="en-US" sz="1400" dirty="0"/>
              <a:t>National Body adoption of IEEE standards</a:t>
            </a: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James L. </a:t>
            </a:r>
          </a:p>
          <a:p>
            <a:pPr>
              <a:spcBef>
                <a:spcPts val="400"/>
              </a:spcBef>
            </a:pPr>
            <a:r>
              <a:rPr lang="en-US" altLang="en-US" sz="1800" b="0" dirty="0">
                <a:solidFill>
                  <a:schemeClr val="tx1"/>
                </a:solidFill>
              </a:rPr>
              <a:t>		Seconded by:  Tim H.</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02 Jan 2020 in document </a:t>
            </a:r>
            <a:r>
              <a:rPr lang="en-US" altLang="en-US" sz="1600" b="0" dirty="0">
                <a:hlinkClick r:id="rId2"/>
              </a:rPr>
              <a:t>https://mentor.ieee.org/802.18/dcn/19/18-19-0167-00-0000-minutes-02jan20-rrtag-teleconference.docx </a:t>
            </a:r>
            <a:r>
              <a:rPr lang="en-US" sz="1600" b="0" dirty="0"/>
              <a:t>03-Jan-2020 15:17:33 ET </a:t>
            </a:r>
            <a:r>
              <a:rPr lang="en-US" altLang="en-US" sz="1600" b="0" dirty="0">
                <a:solidFill>
                  <a:schemeClr val="tx1"/>
                </a:solidFill>
              </a:rPr>
              <a:t>	</a:t>
            </a:r>
          </a:p>
          <a:p>
            <a:pPr marL="0" indent="0">
              <a:spcBef>
                <a:spcPts val="400"/>
              </a:spcBef>
            </a:pPr>
            <a:r>
              <a:rPr lang="en-US" altLang="en-US" sz="1800" b="0" dirty="0">
                <a:solidFill>
                  <a:schemeClr val="tx1"/>
                </a:solidFill>
              </a:rPr>
              <a:t>	Moved by:  	________</a:t>
            </a:r>
            <a:endParaRPr lang="en-US" altLang="en-US" sz="1800" b="0" dirty="0">
              <a:solidFill>
                <a:schemeClr val="bg1">
                  <a:lumMod val="75000"/>
                </a:schemeClr>
              </a:solidFill>
            </a:endParaRPr>
          </a:p>
          <a:p>
            <a:pPr marL="0" indent="0">
              <a:spcBef>
                <a:spcPts val="400"/>
              </a:spcBef>
            </a:pPr>
            <a:r>
              <a:rPr lang="en-US" altLang="en-US" sz="1800" b="0" dirty="0">
                <a:solidFill>
                  <a:schemeClr val="bg1">
                    <a:lumMod val="75000"/>
                  </a:schemeClr>
                </a:solidFill>
              </a:rPr>
              <a:t>	Seconded by:	</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600" dirty="0">
                <a:solidFill>
                  <a:schemeClr val="tx1"/>
                </a:solidFill>
              </a:rPr>
              <a:t>Nothing shared.</a:t>
            </a: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41524</TotalTime>
  <Words>6300</Words>
  <Application>Microsoft Office PowerPoint</Application>
  <PresentationFormat>On-screen Show (4:3)</PresentationFormat>
  <Paragraphs>633</Paragraphs>
  <Slides>30</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Chairman Pai’s statement on 5.9 GHz &amp; NPRM -background</vt:lpstr>
      <vt:lpstr>5.9 GHz NPRM - today</vt:lpstr>
      <vt:lpstr>5.9 GHz NPRM - today</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General Discussion Items -1</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2184</cp:revision>
  <cp:lastPrinted>1601-01-01T00:00:00Z</cp:lastPrinted>
  <dcterms:created xsi:type="dcterms:W3CDTF">2016-03-03T14:54:45Z</dcterms:created>
  <dcterms:modified xsi:type="dcterms:W3CDTF">2020-01-10T04:54:16Z</dcterms:modified>
</cp:coreProperties>
</file>