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341" r:id="rId3"/>
    <p:sldId id="329" r:id="rId4"/>
    <p:sldId id="604" r:id="rId5"/>
    <p:sldId id="624" r:id="rId6"/>
    <p:sldId id="605" r:id="rId7"/>
    <p:sldId id="516" r:id="rId8"/>
    <p:sldId id="596" r:id="rId9"/>
    <p:sldId id="603" r:id="rId10"/>
    <p:sldId id="606" r:id="rId11"/>
    <p:sldId id="608" r:id="rId12"/>
    <p:sldId id="626" r:id="rId13"/>
    <p:sldId id="633" r:id="rId14"/>
    <p:sldId id="634" r:id="rId15"/>
    <p:sldId id="632" r:id="rId16"/>
    <p:sldId id="627" r:id="rId17"/>
    <p:sldId id="630" r:id="rId18"/>
    <p:sldId id="628" r:id="rId19"/>
    <p:sldId id="618" r:id="rId20"/>
    <p:sldId id="635" r:id="rId21"/>
    <p:sldId id="524" r:id="rId22"/>
    <p:sldId id="498" r:id="rId23"/>
    <p:sldId id="402" r:id="rId24"/>
    <p:sldId id="403" r:id="rId25"/>
    <p:sldId id="462" r:id="rId26"/>
    <p:sldId id="549" r:id="rId27"/>
    <p:sldId id="425" r:id="rId28"/>
    <p:sldId id="592" r:id="rId29"/>
    <p:sldId id="599"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86" d="100"/>
          <a:sy n="86" d="100"/>
        </p:scale>
        <p:origin x="90" y="63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09-Jan-20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754059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9913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ic.gc.ca/eic/site/smt-gst.nsf/eng/sf01320.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mentor.ieee.org/802.18/dcn/18/18-18-0010-10-0000-sa-use-of-spectrum-draft-position-orig06dec17.docx" TargetMode="External"/><Relationship Id="rId4" Type="http://schemas.openxmlformats.org/officeDocument/2006/relationships/hyperlink" Target="https://mentor.ieee.org/802.18/dcn/18/18-18-0028-02-0000-draft-ieee-european-public-policy-position-statement-on-spectrum-management.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65-00-0000-minutes-26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09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09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shared.</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solidFill>
                  <a:schemeClr val="bg1">
                    <a:lumMod val="75000"/>
                  </a:schemeClr>
                </a:solidFill>
              </a:rPr>
              <a:t>Nothing shared.</a:t>
            </a:r>
          </a:p>
          <a:p>
            <a:pPr lvl="1">
              <a:buFont typeface="Arial" panose="020B0604020202020204" pitchFamily="34" charset="0"/>
              <a:buChar char="•"/>
            </a:pPr>
            <a:r>
              <a:rPr lang="en-US" sz="1400" dirty="0"/>
              <a:t> </a:t>
            </a:r>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solidFill>
                  <a:schemeClr val="bg1">
                    <a:lumMod val="75000"/>
                  </a:schemeClr>
                </a:solidFill>
              </a:rPr>
              <a:t>Italy meeting minutes are posted now, after controversy on them.  Can be found at the link in the line above.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400" dirty="0">
                <a:solidFill>
                  <a:schemeClr val="tx1"/>
                </a:solidFill>
              </a:rPr>
              <a:t> </a:t>
            </a:r>
            <a:r>
              <a:rPr lang="en-US" sz="1400" dirty="0">
                <a:solidFill>
                  <a:schemeClr val="bg1">
                    <a:lumMod val="75000"/>
                  </a:schemeClr>
                </a:solidFill>
              </a:rPr>
              <a:t>Nothing shared.</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600" dirty="0">
                <a:solidFill>
                  <a:schemeClr val="bg1">
                    <a:lumMod val="75000"/>
                  </a:schemeClr>
                </a:solidFill>
              </a:rPr>
              <a:t>Outcomes from FM 57 are downloadable from the FM57 site, link in the line above.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b="0" dirty="0">
                <a:solidFill>
                  <a:schemeClr val="bg1">
                    <a:lumMod val="75000"/>
                  </a:schemeClr>
                </a:solidFill>
              </a:rPr>
              <a:t>Nothing shared.</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t> </a:t>
            </a:r>
          </a:p>
          <a:p>
            <a:pPr>
              <a:buFont typeface="Arial" panose="020B0604020202020204" pitchFamily="34" charset="0"/>
              <a:buChar char="•"/>
            </a:pPr>
            <a:r>
              <a:rPr lang="en-US" sz="1600"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 		&lt;&lt;= updated </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r>
              <a:rPr lang="en-US" sz="1800" dirty="0">
                <a:solidFill>
                  <a:schemeClr val="tx1"/>
                </a:solidFill>
              </a:rPr>
              <a:t>Actions from last week to discuss today: </a:t>
            </a:r>
          </a:p>
          <a:p>
            <a:pPr marL="400050">
              <a:buFont typeface="Arial" panose="020B0604020202020204" pitchFamily="34" charset="0"/>
              <a:buChar char="•"/>
            </a:pPr>
            <a:r>
              <a:rPr lang="en-US" sz="1800" dirty="0">
                <a:solidFill>
                  <a:schemeClr val="tx1"/>
                </a:solidFill>
              </a:rPr>
              <a:t>The OOBE/Interference statements in the NPRM.</a:t>
            </a: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 </a:t>
            </a:r>
          </a:p>
          <a:p>
            <a:pPr marL="400050">
              <a:buFont typeface="Arial" panose="020B0604020202020204" pitchFamily="34" charset="0"/>
              <a:buChar char="•"/>
            </a:pPr>
            <a:r>
              <a:rPr lang="en-US" sz="1800" dirty="0">
                <a:solidFill>
                  <a:schemeClr val="tx1"/>
                </a:solidFill>
              </a:rPr>
              <a:t>Points from ECFS filings on the record already? </a:t>
            </a:r>
            <a:endParaRPr lang="en-US" sz="1600" dirty="0">
              <a:solidFill>
                <a:schemeClr val="tx1"/>
              </a:solidFill>
            </a:endParaRP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  </a:t>
            </a:r>
          </a:p>
          <a:p>
            <a:pPr marL="57150" indent="0"/>
            <a:endParaRPr lang="en-US" sz="1600" dirty="0">
              <a:solidFill>
                <a:schemeClr val="tx1"/>
              </a:solidFill>
            </a:endParaRPr>
          </a:p>
          <a:p>
            <a:pPr marL="57150" indent="0"/>
            <a:r>
              <a:rPr lang="en-US" sz="1600" dirty="0">
                <a:solidFill>
                  <a:schemeClr val="tx1"/>
                </a:solidFill>
              </a:rPr>
              <a:t>----</a:t>
            </a:r>
          </a:p>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r>
              <a:rPr lang="en-US" sz="1600" dirty="0">
                <a:solidFill>
                  <a:schemeClr val="tx1"/>
                </a:solidFill>
              </a:rPr>
              <a:t> </a:t>
            </a:r>
          </a:p>
          <a:p>
            <a:pPr marL="800100" lvl="1">
              <a:buFont typeface="Arial" panose="020B0604020202020204" pitchFamily="34" charset="0"/>
              <a:buChar char="•"/>
            </a:pPr>
            <a:endParaRPr lang="en-US" sz="1200" dirty="0">
              <a:solidFill>
                <a:schemeClr val="tx1"/>
              </a:solidFill>
            </a:endParaRPr>
          </a:p>
          <a:p>
            <a:pPr marL="400050">
              <a:buFont typeface="Arial" panose="020B0604020202020204" pitchFamily="34" charset="0"/>
              <a:buChar char="•"/>
            </a:pPr>
            <a:r>
              <a:rPr lang="en-US" sz="1800" dirty="0">
                <a:solidFill>
                  <a:schemeClr val="tx1"/>
                </a:solidFill>
              </a:rPr>
              <a:t>Plans for next week in Irvine?</a:t>
            </a:r>
          </a:p>
          <a:p>
            <a:pPr marL="800100" lvl="1">
              <a:buFont typeface="Arial" panose="020B0604020202020204" pitchFamily="34" charset="0"/>
              <a:buChar char="•"/>
            </a:pPr>
            <a:r>
              <a:rPr lang="en-US" sz="1600" dirty="0">
                <a:solidFill>
                  <a:schemeClr val="tx1"/>
                </a:solidFill>
              </a:rPr>
              <a:t>Should some contribution drafting ad </a:t>
            </a:r>
            <a:r>
              <a:rPr lang="en-US" sz="1600" dirty="0" err="1">
                <a:solidFill>
                  <a:schemeClr val="tx1"/>
                </a:solidFill>
              </a:rPr>
              <a:t>hocs</a:t>
            </a:r>
            <a:r>
              <a:rPr lang="en-US" sz="1600" dirty="0">
                <a:solidFill>
                  <a:schemeClr val="tx1"/>
                </a:solidFill>
              </a:rPr>
              <a:t> be setup, is 11bd doing that? </a:t>
            </a:r>
          </a:p>
          <a:p>
            <a:pPr marL="800100" lvl="1">
              <a:buFont typeface="Arial" panose="020B0604020202020204" pitchFamily="34" charset="0"/>
              <a:buChar char="•"/>
            </a:pPr>
            <a:r>
              <a:rPr lang="en-US" sz="1600" dirty="0">
                <a:solidFill>
                  <a:schemeClr val="tx1"/>
                </a:solidFill>
              </a:rPr>
              <a:t> </a:t>
            </a: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600" b="0" dirty="0"/>
              <a:t>Ofcom consultation on </a:t>
            </a:r>
            <a:r>
              <a:rPr lang="en-GB" sz="1600" b="0" dirty="0"/>
              <a:t>changes to the licence exemption for Wireless Telegraphy Devices, LMSC ballot started 6</a:t>
            </a:r>
            <a:r>
              <a:rPr lang="en-GB" sz="1600" b="0" baseline="30000" dirty="0"/>
              <a:t>th</a:t>
            </a:r>
            <a:r>
              <a:rPr lang="en-GB" sz="1600" b="0" dirty="0"/>
              <a:t>, with processes to get it going.  Will need early close to help make it by deadline.</a:t>
            </a:r>
          </a:p>
          <a:p>
            <a:pPr>
              <a:buFont typeface="Arial" panose="020B0604020202020204" pitchFamily="34" charset="0"/>
              <a:buChar char="•"/>
            </a:pPr>
            <a:endParaRPr lang="en-GB" sz="1400" b="0" dirty="0"/>
          </a:p>
          <a:p>
            <a:pPr>
              <a:buFont typeface="Arial" panose="020B0604020202020204" pitchFamily="34" charset="0"/>
              <a:buChar char="•"/>
            </a:pPr>
            <a:r>
              <a:rPr lang="en-GB" sz="1800" b="0" dirty="0"/>
              <a:t>RSS-210 issue 10 published 20 Dec 19</a:t>
            </a:r>
            <a:endParaRPr lang="en-US" sz="1800" dirty="0"/>
          </a:p>
          <a:p>
            <a:pPr lvl="1">
              <a:spcBef>
                <a:spcPts val="0"/>
              </a:spcBef>
              <a:buFont typeface="Arial" panose="020B0604020202020204" pitchFamily="34" charset="0"/>
              <a:buChar char="•"/>
            </a:pPr>
            <a:r>
              <a:rPr lang="en-US" sz="1600" dirty="0">
                <a:hlinkClick r:id="rId3"/>
              </a:rPr>
              <a:t>http://www.ic.gc.ca/eic/site/smt-gst.nsf/eng/sf01320.html</a:t>
            </a:r>
            <a:endParaRPr lang="en-US" sz="1600" dirty="0"/>
          </a:p>
          <a:p>
            <a:pPr lvl="1">
              <a:spcBef>
                <a:spcPts val="0"/>
              </a:spcBef>
              <a:buFont typeface="Arial" panose="020B0604020202020204" pitchFamily="34" charset="0"/>
              <a:buChar char="•"/>
            </a:pPr>
            <a:r>
              <a:rPr lang="en-US" sz="1600" dirty="0"/>
              <a:t>Many miscellaneous updates, PLC, 24GHz, GMRS, FRS, wireless mics, 600MHz, UWB, </a:t>
            </a:r>
          </a:p>
          <a:p>
            <a:pPr lvl="1">
              <a:spcBef>
                <a:spcPts val="0"/>
              </a:spcBef>
              <a:buFont typeface="Arial" panose="020B0604020202020204" pitchFamily="34" charset="0"/>
              <a:buChar char="•"/>
            </a:pPr>
            <a:r>
              <a:rPr lang="en-US" sz="1400" dirty="0"/>
              <a:t>(</a:t>
            </a:r>
            <a:r>
              <a:rPr lang="en-US" sz="1400" dirty="0" err="1"/>
              <a:t>i</a:t>
            </a:r>
            <a:r>
              <a:rPr lang="en-US" sz="1400" dirty="0"/>
              <a:t>) extends frequency bands from 57-64 GHz to 57-71 GHz</a:t>
            </a:r>
            <a:br>
              <a:rPr lang="en-US" sz="1400" dirty="0"/>
            </a:br>
            <a:r>
              <a:rPr lang="en-US" sz="1400" dirty="0"/>
              <a:t>(ii) adds requirements for field disturbance sensors used as short-range devices for</a:t>
            </a:r>
            <a:br>
              <a:rPr lang="en-US" sz="1400" dirty="0"/>
            </a:br>
            <a:r>
              <a:rPr lang="en-US" sz="1400" dirty="0"/>
              <a:t>interactive motion sensing in the band 57-71 GHz</a:t>
            </a:r>
            <a:br>
              <a:rPr lang="en-US" sz="1400" dirty="0"/>
            </a:b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marL="0" indent="0">
              <a:spcBef>
                <a:spcPts val="0"/>
              </a:spcBef>
            </a:pPr>
            <a:endParaRPr lang="en-US" sz="1400" dirty="0"/>
          </a:p>
          <a:p>
            <a:pPr>
              <a:spcBef>
                <a:spcPts val="0"/>
              </a:spcBef>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a:t>
            </a:r>
            <a:endParaRPr lang="en-US" sz="1400" b="0" dirty="0">
              <a:solidFill>
                <a:schemeClr val="tx1"/>
              </a:solidFill>
            </a:endParaRPr>
          </a:p>
          <a:p>
            <a:pPr lvl="1">
              <a:buFont typeface="Arial" panose="020B0604020202020204" pitchFamily="34" charset="0"/>
              <a:buChar char="•"/>
            </a:pPr>
            <a:r>
              <a:rPr lang="en-US" sz="1200" u="sng" dirty="0">
                <a:hlinkClick r:id="rId4"/>
              </a:rPr>
              <a:t>https://mentor.ieee.org/802.18/dcn/18/18-18-0028-02-0000-draft-ieee-european-public-policy-position-statement-on-spectrum-management.docx</a:t>
            </a:r>
            <a:r>
              <a:rPr lang="en-US" sz="1200" dirty="0"/>
              <a:t> </a:t>
            </a:r>
            <a:endParaRPr lang="en-US" sz="1200" u="sng" dirty="0">
              <a:hlinkClick r:id="rId5"/>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5"/>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09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13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13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800" b="0" dirty="0"/>
              <a:t>National Body adoption of IEEE standards.</a:t>
            </a:r>
          </a:p>
          <a:p>
            <a:pPr>
              <a:buFont typeface="Arial" panose="020B0604020202020204" pitchFamily="34" charset="0"/>
              <a:buChar char="•"/>
            </a:pPr>
            <a:r>
              <a:rPr lang="en-US" sz="1800" b="0" dirty="0"/>
              <a:t>IEEE SA has created a new program that will be implemented in the first quarter of 2020.  The program will be a more streamlined process for National Body adoption of IEEE standards. The non-editable template agreement will permit country-specific changes and translations. Countries would be able to adopt IEEE standards as national body standards, and include changes they would like to make that, for example, might include changes due to geography, infrastructure, regulatory requirements, etc. In order to determine which standards will be available under this program, IEEE SA will need your input on whether there are standards developed under your Standards Committee where country-specific changes could substantially impact the standard's implementation worldwide (e.g., functionality or interoperability). Please inform your Program Manager by 24 January 2020 of  any relevant standards.</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At this point LMSC members responding are not for this and we are heading to not participate.</a:t>
            </a:r>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78101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 maybe go through the Seek Comments and which ones to draft up a contribution on. </a:t>
            </a:r>
          </a:p>
          <a:p>
            <a:pPr marL="285750" indent="-285750">
              <a:buFont typeface="Wingdings" panose="05000000000000000000" pitchFamily="2" charset="2"/>
              <a:buChar char="q"/>
            </a:pPr>
            <a:r>
              <a:rPr lang="en-US" altLang="en-US" sz="1800" dirty="0">
                <a:solidFill>
                  <a:srgbClr val="00B0F0"/>
                </a:solidFill>
              </a:rPr>
              <a:t> </a:t>
            </a: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09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u="sng" dirty="0"/>
              <a:t>Next week: </a:t>
            </a:r>
          </a:p>
          <a:p>
            <a:pPr>
              <a:buFont typeface="Arial" panose="020B0604020202020204" pitchFamily="34" charset="0"/>
              <a:buChar char="•"/>
            </a:pPr>
            <a:r>
              <a:rPr lang="en-US" sz="1600" dirty="0"/>
              <a:t>The next face to face meeting of the 802.18 RR-TAG will be at the IEEE 802, 12–17 Jan. 2020 Wireless Interim in the Hotel Irvine, Irvine, California, USA</a:t>
            </a:r>
          </a:p>
          <a:p>
            <a:pPr lvl="1">
              <a:buFont typeface="Arial" panose="020B0604020202020204" pitchFamily="34" charset="0"/>
              <a:buChar char="•"/>
            </a:pPr>
            <a:r>
              <a:rPr lang="en-US" sz="1400" b="0" dirty="0"/>
              <a:t>Normal time slots, Tuesday AM2 and Thursday AM1 (8:30 start)</a:t>
            </a:r>
            <a:endParaRPr lang="en-US" sz="1400" b="0" dirty="0">
              <a:solidFill>
                <a:schemeClr val="bg1">
                  <a:lumMod val="75000"/>
                </a:schemeClr>
              </a:solidFill>
            </a:endParaRPr>
          </a:p>
          <a:p>
            <a:pPr marL="685800" lvl="1">
              <a:buFont typeface="Arial" panose="020B0604020202020204" pitchFamily="34" charset="0"/>
              <a:buChar char="•"/>
            </a:pPr>
            <a:r>
              <a:rPr lang="en-US" sz="1600" b="1" i="1" dirty="0">
                <a:solidFill>
                  <a:schemeClr val="tx1"/>
                </a:solidFill>
              </a:rPr>
              <a:t>Any other agenda items beyond the 5.9GHz NPRM? </a:t>
            </a:r>
          </a:p>
          <a:p>
            <a:pPr marL="1085850" lvl="2">
              <a:buFont typeface="Arial" panose="020B0604020202020204" pitchFamily="34" charset="0"/>
              <a:buChar char="•"/>
            </a:pPr>
            <a:r>
              <a:rPr lang="en-US" sz="1600" dirty="0">
                <a:solidFill>
                  <a:schemeClr val="tx1"/>
                </a:solidFill>
              </a:rPr>
              <a:t> </a:t>
            </a:r>
          </a:p>
          <a:p>
            <a:pPr marL="1085850" lvl="2">
              <a:buFont typeface="Arial" panose="020B0604020202020204" pitchFamily="34" charset="0"/>
              <a:buChar char="•"/>
            </a:pPr>
            <a:r>
              <a:rPr lang="en-US" sz="1600" b="0" dirty="0">
                <a:solidFill>
                  <a:schemeClr val="tx1"/>
                </a:solidFill>
              </a:rPr>
              <a:t> </a:t>
            </a:r>
          </a:p>
          <a:p>
            <a:pPr marL="1085850" lvl="2">
              <a:buFont typeface="Arial" panose="020B0604020202020204" pitchFamily="34" charset="0"/>
              <a:buChar char="•"/>
            </a:pPr>
            <a:r>
              <a:rPr lang="en-US" sz="1600" dirty="0">
                <a:solidFill>
                  <a:schemeClr val="tx1"/>
                </a:solidFill>
              </a:rPr>
              <a:t> </a:t>
            </a:r>
          </a:p>
          <a:p>
            <a:pPr marL="1085850" lvl="2">
              <a:buFont typeface="Arial" panose="020B0604020202020204" pitchFamily="34" charset="0"/>
              <a:buChar char="•"/>
            </a:pPr>
            <a:r>
              <a:rPr lang="en-US" sz="1600" b="0" dirty="0">
                <a:solidFill>
                  <a:schemeClr val="tx1"/>
                </a:solidFill>
              </a:rPr>
              <a:t> </a:t>
            </a:r>
          </a:p>
          <a:p>
            <a:pPr marL="1085850" lvl="2">
              <a:buFont typeface="Arial" panose="020B0604020202020204" pitchFamily="34" charset="0"/>
              <a:buChar char="•"/>
            </a:pPr>
            <a:r>
              <a:rPr lang="en-US" sz="1600" dirty="0">
                <a:solidFill>
                  <a:schemeClr val="tx1"/>
                </a:solidFill>
              </a:rPr>
              <a:t> </a:t>
            </a:r>
          </a:p>
          <a:p>
            <a:pPr marL="1085850" lvl="2">
              <a:buFont typeface="Arial" panose="020B0604020202020204" pitchFamily="34" charset="0"/>
              <a:buChar char="•"/>
            </a:pPr>
            <a:r>
              <a:rPr lang="en-US" sz="1600" b="0" dirty="0">
                <a:solidFill>
                  <a:schemeClr val="tx1"/>
                </a:solidFill>
              </a:rPr>
              <a:t>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09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15:________________________53 ET</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(after next week)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20000"/>
                    <a:lumOff val="80000"/>
                  </a:schemeClr>
                </a:solidFill>
              </a:rPr>
              <a:t>–</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09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26</a:t>
            </a:fld>
            <a:endParaRPr lang="en-US" altLang="en-US" sz="1200" b="0" dirty="0"/>
          </a:p>
        </p:txBody>
      </p:sp>
      <p:sp>
        <p:nvSpPr>
          <p:cNvPr id="2" name="Date Placeholder 1"/>
          <p:cNvSpPr>
            <a:spLocks noGrp="1"/>
          </p:cNvSpPr>
          <p:nvPr>
            <p:ph type="dt" idx="15"/>
          </p:nvPr>
        </p:nvSpPr>
        <p:spPr/>
        <p:txBody>
          <a:bodyPr/>
          <a:lstStyle/>
          <a:p>
            <a:r>
              <a:rPr lang="en-US"/>
              <a:t>09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09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09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Chair</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what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Ofcom consultation license exempt, status </a:t>
            </a:r>
          </a:p>
          <a:p>
            <a:pPr marL="742950" lvl="2" indent="-342900">
              <a:spcBef>
                <a:spcPts val="0"/>
              </a:spcBef>
              <a:buFont typeface="Arial" panose="020B0604020202020204" pitchFamily="34" charset="0"/>
              <a:buChar char="•"/>
            </a:pPr>
            <a:r>
              <a:rPr lang="en-US" altLang="en-US" sz="1400" kern="0" dirty="0"/>
              <a:t>ISED RSS-210 issue 10 is out</a:t>
            </a:r>
          </a:p>
          <a:p>
            <a:pPr marL="742950" lvl="2" indent="-342900">
              <a:spcBef>
                <a:spcPts val="0"/>
              </a:spcBef>
              <a:buFont typeface="Arial" panose="020B0604020202020204" pitchFamily="34" charset="0"/>
              <a:buChar char="•"/>
            </a:pPr>
            <a:r>
              <a:rPr lang="en-US" sz="1400" dirty="0"/>
              <a:t>National Body adoption of IEEE standards</a:t>
            </a: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Vijay A. </a:t>
            </a:r>
          </a:p>
          <a:p>
            <a:pPr>
              <a:spcBef>
                <a:spcPts val="400"/>
              </a:spcBef>
            </a:pPr>
            <a:r>
              <a:rPr lang="en-US" altLang="en-US" sz="1800" b="0" dirty="0">
                <a:solidFill>
                  <a:schemeClr val="bg1">
                    <a:lumMod val="75000"/>
                  </a:schemeClr>
                </a:solidFill>
              </a:rPr>
              <a:t>		Seconded by: Mike L. </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02 Jan 2020 in document </a:t>
            </a:r>
            <a:r>
              <a:rPr lang="en-US" altLang="en-US" sz="1600" b="0" dirty="0">
                <a:hlinkClick r:id="rId2"/>
              </a:rPr>
              <a:t>https://mentor.ieee.org/802.18/dcn/19/18-19-0167-00-0000-minutes-02jan20-rrtag-teleconference.docx </a:t>
            </a:r>
            <a:r>
              <a:rPr lang="en-US" sz="1600" b="0" dirty="0"/>
              <a:t>03-Jan-2020 15:17:33 ET </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Mike L.</a:t>
            </a:r>
          </a:p>
          <a:p>
            <a:pPr marL="0" indent="0">
              <a:spcBef>
                <a:spcPts val="400"/>
              </a:spcBef>
            </a:pPr>
            <a:r>
              <a:rPr lang="en-US" altLang="en-US" sz="1800" b="0" dirty="0">
                <a:solidFill>
                  <a:schemeClr val="bg1">
                    <a:lumMod val="75000"/>
                  </a:schemeClr>
                </a:solidFill>
              </a:rPr>
              <a:t>	Seconded by:	Jay H.</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09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600" dirty="0">
                <a:solidFill>
                  <a:schemeClr val="bg1">
                    <a:lumMod val="75000"/>
                  </a:schemeClr>
                </a:solidFill>
              </a:rPr>
              <a:t>Nothing shared.</a:t>
            </a: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41368</TotalTime>
  <Words>5809</Words>
  <Application>Microsoft Office PowerPoint</Application>
  <PresentationFormat>On-screen Show (4:3)</PresentationFormat>
  <Paragraphs>623</Paragraphs>
  <Slides>29</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Chairman Pai’s statement on 5.9 GHz &amp; NPRM -background</vt:lpstr>
      <vt:lpstr>5.9 GHz NPRM - today</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General Discussion Items -1</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2162</cp:revision>
  <cp:lastPrinted>1601-01-01T00:00:00Z</cp:lastPrinted>
  <dcterms:created xsi:type="dcterms:W3CDTF">2016-03-03T14:54:45Z</dcterms:created>
  <dcterms:modified xsi:type="dcterms:W3CDTF">2020-01-09T14:27:58Z</dcterms:modified>
</cp:coreProperties>
</file>