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03" r:id="rId10"/>
    <p:sldId id="606" r:id="rId11"/>
    <p:sldId id="608" r:id="rId12"/>
    <p:sldId id="629" r:id="rId13"/>
    <p:sldId id="631" r:id="rId14"/>
    <p:sldId id="626" r:id="rId15"/>
    <p:sldId id="633" r:id="rId16"/>
    <p:sldId id="634" r:id="rId17"/>
    <p:sldId id="632" r:id="rId18"/>
    <p:sldId id="627" r:id="rId19"/>
    <p:sldId id="630" r:id="rId20"/>
    <p:sldId id="628" r:id="rId21"/>
    <p:sldId id="618" r:id="rId22"/>
    <p:sldId id="524" r:id="rId23"/>
    <p:sldId id="498" r:id="rId24"/>
    <p:sldId id="402" r:id="rId25"/>
    <p:sldId id="403" r:id="rId26"/>
    <p:sldId id="462" r:id="rId27"/>
    <p:sldId id="549" r:id="rId28"/>
    <p:sldId id="425" r:id="rId29"/>
    <p:sldId id="592" r:id="rId30"/>
    <p:sldId id="599"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86" d="100"/>
          <a:sy n="86" d="100"/>
        </p:scale>
        <p:origin x="90" y="63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5935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4046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802.18-19/0164r01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3/proposal-changes-licence-exemption-wireless-telegraphy-devices?utm_medium=email&amp;utm_campaign=Ofcom%20consults%20on%20new%20regulations%20for%20short%20range%20wireless%20devices&amp;utm_content=Ofcom%20consults%20on%20new%20regulations%20for%20short%20range%20wireless%20devices+CID_3d9e647de99bfd4993b55510c88bf5d5&amp;utm_source=updates&amp;utm_term=published%20proposa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19/18-19-0161-01-0000-ofcom-consultation-comments-ieee-802-exemptions-wireless-telegraphy.odt" TargetMode="External"/><Relationship Id="rId4" Type="http://schemas.openxmlformats.org/officeDocument/2006/relationships/hyperlink" Target="https://mentor.ieee.org/802.18/dcn/19/18-19-0160-00-0000-ofcom-consultation-exemptions-wireless-telegraphy.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61-02-0000-ofcom-consultation-comments-ieee-802-exemptions-wireless-telegraphy.odt"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cid:ii_k4acs9x60" TargetMode="Externa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hyperlink" Target="http://standards.ieee.org/faqs/affiliationFAQ.html" TargetMode="Externa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http://www.ieee802.org/devdocs.shtml" TargetMode="External"/><Relationship Id="rId4" Type="http://schemas.openxmlformats.org/officeDocument/2006/relationships/hyperlink" Target="http://standards.ieee.org/resources/antitrust-guidelines.pdf" TargetMode="External"/><Relationship Id="rId9"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proofpoint.com/v2/url?u=https-3A__www.federalregister.gov_d_2019-2D27221-3Futm-5Fcampaign-3Dsubscription-2Bmailing-2Blist-26utm-5Fsource-3Dfederalregister.gov-26utm-5Fmedium-3Demail&amp;d=DwMFaQ&amp;c=pqcuzKEN_84c78MOSc5_fw&amp;r=z8R-nWJ8GIxwjOjNKhEFByb-tZ6XE3GZXWSggNdVo-w&amp;m=z04GUPXcGvBSDKIDaNcU0kvhXWzTBSzUqJhdkGCpW6o&amp;s=kellWLgd5Cboa_6PcLDDFANR1hLYOL3_Po3fm30MOuc&amp;e=" TargetMode="External"/><Relationship Id="rId3" Type="http://schemas.openxmlformats.org/officeDocument/2006/relationships/hyperlink" Target="https://www.federalregister.gov/documents/2019/12/27/2019-27220/bridging-the-digital-divide-for-low-income-consumers?utm_campaign=subscription+mailing+list&amp;utm_source=federalregister.gov&amp;utm_medium=email" TargetMode="External"/><Relationship Id="rId7" Type="http://schemas.openxmlformats.org/officeDocument/2006/relationships/hyperlink" Target="https://urldefense.proofpoint.com/v2/url?u=https-3A__www.govinfo.gov_content_pkg_FR-2D2019-2D12-2D27_pdf_2019-2D27221.pdf-3Futm-5Fcampaign-3Dsubscription-2Bmailing-2Blist-26utm-5Fsource-3Dfederalregister.gov-26utm-5Fmedium-3Demail&amp;d=DwMFaQ&amp;c=pqcuzKEN_84c78MOSc5_fw&amp;r=z8R-nWJ8GIxwjOjNKhEFByb-tZ6XE3GZXWSggNdVo-w&amp;m=z04GUPXcGvBSDKIDaNcU0kvhXWzTBSzUqJhdkGCpW6o&amp;s=0zYDQg4u0mE6zzJdgrDi1NXH6PjQklWOcKEboDZDnww&amp;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federalregister.gov/documents/2019/12/27/2019-27221/bridging-the-digital-divide-for-low-income-consumers?utm_campaign=subscription+mailing+list&amp;utm_source=federalregister.gov&amp;utm_medium=email" TargetMode="External"/><Relationship Id="rId5" Type="http://schemas.openxmlformats.org/officeDocument/2006/relationships/hyperlink" Target="https://urldefense.proofpoint.com/v2/url?u=https-3A__www.federalregister.gov_d_2019-2D27220-3Futm-5Fcampaign-3Dsubscription-2Bmailing-2Blist-26utm-5Fsource-3Dfederalregister.gov-26utm-5Fmedium-3Demail&amp;d=DwMFaQ&amp;c=pqcuzKEN_84c78MOSc5_fw&amp;r=z8R-nWJ8GIxwjOjNKhEFByb-tZ6XE3GZXWSggNdVo-w&amp;m=z04GUPXcGvBSDKIDaNcU0kvhXWzTBSzUqJhdkGCpW6o&amp;s=Dn1BUaomwASU659mzG4pXh898Bk0QQX-0xfzNvCpABk&amp;e=" TargetMode="External"/><Relationship Id="rId10" Type="http://schemas.openxmlformats.org/officeDocument/2006/relationships/hyperlink" Target="https://mentor.ieee.org/802.18/dcn/18/18-18-0010-10-0000-sa-use-of-spectrum-draft-position-orig06dec17.docx" TargetMode="External"/><Relationship Id="rId4" Type="http://schemas.openxmlformats.org/officeDocument/2006/relationships/hyperlink" Target="https://urldefense.proofpoint.com/v2/url?u=https-3A__www.govinfo.gov_content_pkg_FR-2D2019-2D12-2D27_pdf_2019-2D27220.pdf-3Futm-5Fcampaign-3Dsubscription-2Bmailing-2Blist-26utm-5Fsource-3Dfederalregister.gov-26utm-5Fmedium-3Demail&amp;d=DwMFaQ&amp;c=pqcuzKEN_84c78MOSc5_fw&amp;r=z8R-nWJ8GIxwjOjNKhEFByb-tZ6XE3GZXWSggNdVo-w&amp;m=z04GUPXcGvBSDKIDaNcU0kvhXWzTBSzUqJhdkGCpW6o&amp;s=BUs9MzPGwzUobctAnuaxr-45AhanxZQ_nNKdSVTh6U8&amp;e=" TargetMode="External"/><Relationship Id="rId9" Type="http://schemas.openxmlformats.org/officeDocument/2006/relationships/hyperlink" Target="https://mentor.ieee.org/802.18/dcn/18/18-18-0028-02-0000-draft-ieee-european-public-policy-position-statement-on-spectrum-manage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65-00-0000-minutes-26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02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08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shared.</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t>Nothing shared.</a:t>
            </a:r>
          </a:p>
          <a:p>
            <a:pPr lvl="1">
              <a:buFont typeface="Arial" panose="020B0604020202020204" pitchFamily="34" charset="0"/>
              <a:buChar char="•"/>
            </a:pPr>
            <a:r>
              <a:rPr lang="en-US" sz="1400" dirty="0"/>
              <a:t> </a:t>
            </a:r>
          </a:p>
          <a:p>
            <a:pPr lvl="1">
              <a:buFont typeface="Arial" panose="020B0604020202020204" pitchFamily="34" charset="0"/>
              <a:buChar char="•"/>
            </a:pPr>
            <a:endParaRPr lang="en-US" sz="1400" dirty="0"/>
          </a:p>
          <a:p>
            <a:pPr lvl="1">
              <a:buFont typeface="Arial" panose="020B0604020202020204" pitchFamily="34" charset="0"/>
              <a:buChar char="•"/>
            </a:pPr>
            <a:r>
              <a:rPr lang="en-US" sz="1600" dirty="0">
                <a:solidFill>
                  <a:schemeClr val="bg1">
                    <a:lumMod val="75000"/>
                  </a:schemeClr>
                </a:solidFill>
              </a:rPr>
              <a:t>Italy meeting minutes are posted now, after controversy on them.  Can be found at the link in the line above.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400" dirty="0">
                <a:solidFill>
                  <a:schemeClr val="tx1"/>
                </a:solidFill>
              </a:rPr>
              <a:t> </a:t>
            </a:r>
            <a:r>
              <a:rPr lang="en-US" sz="1400" dirty="0"/>
              <a:t>Nothing shared.</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600" dirty="0">
                <a:solidFill>
                  <a:schemeClr val="bg1">
                    <a:lumMod val="75000"/>
                  </a:schemeClr>
                </a:solidFill>
              </a:rPr>
              <a:t>Outcomes from FM 57 are downloadable from the FM57 site, link in the line above.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r>
              <a:rPr lang="en-US" sz="1800" b="0" dirty="0"/>
              <a:t>Nothing shared.</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t> </a:t>
            </a:r>
          </a:p>
          <a:p>
            <a:pPr>
              <a:buFont typeface="Arial" panose="020B0604020202020204" pitchFamily="34" charset="0"/>
              <a:buChar char="•"/>
            </a:pPr>
            <a:r>
              <a:rPr lang="en-US" sz="1600" dirty="0"/>
              <a:t>AOB for ITU-R?</a:t>
            </a:r>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r>
              <a:rPr lang="en-US" sz="1800" dirty="0"/>
              <a:t>Ofcom consultation on changes to the </a:t>
            </a:r>
            <a:r>
              <a:rPr lang="en-US" sz="1800" dirty="0" err="1"/>
              <a:t>licence</a:t>
            </a:r>
            <a:r>
              <a:rPr lang="en-US" sz="1800" dirty="0"/>
              <a:t> exemption for Wireless Telegraphy Devices;  closing 17 Jan 20  (02jan for us).    </a:t>
            </a:r>
            <a:r>
              <a:rPr lang="en-US" sz="1800" dirty="0">
                <a:hlinkClick r:id="rId3"/>
              </a:rPr>
              <a:t>&lt;click here, long link&gt;</a:t>
            </a:r>
            <a:endParaRPr lang="en-US" sz="1800" dirty="0"/>
          </a:p>
          <a:p>
            <a:pPr lvl="1">
              <a:buFont typeface="Arial" panose="020B0604020202020204" pitchFamily="34" charset="0"/>
              <a:buChar char="•"/>
            </a:pPr>
            <a:r>
              <a:rPr lang="en-US" sz="1600" dirty="0"/>
              <a:t>Mentor: </a:t>
            </a:r>
            <a:r>
              <a:rPr lang="en-US" sz="1600" dirty="0">
                <a:hlinkClick r:id="rId4"/>
              </a:rPr>
              <a:t>https://mentor.ieee.org/802.18/dcn/19/18-19-0160-00-0000-ofcom-consultation-exemptions-wireless-telegraphy.pdf</a:t>
            </a:r>
            <a:r>
              <a:rPr lang="en-US" sz="1600" dirty="0"/>
              <a:t> </a:t>
            </a:r>
            <a:endParaRPr lang="en-US" sz="1600" b="0" dirty="0"/>
          </a:p>
          <a:p>
            <a:pPr lvl="1">
              <a:buFont typeface="Arial" panose="020B0604020202020204" pitchFamily="34" charset="0"/>
              <a:buChar char="•"/>
            </a:pPr>
            <a:r>
              <a:rPr lang="en-US" sz="1600" dirty="0"/>
              <a:t>To implement the decision on SRD applications within the 874 to 876 and 915 to 921 MHz bands, we are proposing to make the Wireless Telegraphy (Exemption and Amendment) (Amendment) Regulations 2020 and to update the technical requirements for applications contained in UK Interface Requirement (IR 2030). Our proposal will allow several new SRD applications such as networked SRDs and advanced radio-frequency identification devices (RFIDs) to operate on a </a:t>
            </a:r>
            <a:r>
              <a:rPr lang="en-US" sz="1600" dirty="0" err="1"/>
              <a:t>licence</a:t>
            </a:r>
            <a:r>
              <a:rPr lang="en-US" sz="1600" dirty="0"/>
              <a:t>-exempt basis. </a:t>
            </a:r>
          </a:p>
          <a:p>
            <a:pPr>
              <a:buFont typeface="Arial" panose="020B0604020202020204" pitchFamily="34" charset="0"/>
              <a:buChar char="•"/>
            </a:pPr>
            <a:r>
              <a:rPr lang="en-US" sz="1800" b="0" dirty="0"/>
              <a:t>Have received some inputs for possible filing:</a:t>
            </a:r>
          </a:p>
          <a:p>
            <a:pPr lvl="1">
              <a:buFont typeface="Arial" panose="020B0604020202020204" pitchFamily="34" charset="0"/>
              <a:buChar char="•"/>
            </a:pPr>
            <a:r>
              <a:rPr lang="en-US" sz="1600" dirty="0">
                <a:hlinkClick r:id="rId5"/>
              </a:rPr>
              <a:t>https://mentor.ieee.org/802.18/dcn/19/18-19-0161-01-0000-ofcom-consultation-comments-ieee-802-exemptions-wireless-telegraphy.odt</a:t>
            </a:r>
            <a:r>
              <a:rPr lang="en-US" sz="1600" dirty="0"/>
              <a:t>  </a:t>
            </a:r>
          </a:p>
          <a:p>
            <a:pPr>
              <a:buFont typeface="Arial" panose="020B0604020202020204" pitchFamily="34" charset="0"/>
              <a:buChar char="•"/>
            </a:pPr>
            <a:r>
              <a:rPr lang="en-US" sz="1800" b="0" dirty="0"/>
              <a:t>Including to add 873 – 874.4 MHz with the 874-876 MHz band, seems it was missed in the consultation.</a:t>
            </a:r>
          </a:p>
          <a:p>
            <a:pPr lvl="4">
              <a:buFont typeface="Arial" panose="020B0604020202020204" pitchFamily="34" charset="0"/>
              <a:buChar char="•"/>
            </a:pPr>
            <a:endParaRPr lang="en-US" sz="1200" dirty="0"/>
          </a:p>
          <a:p>
            <a:pPr>
              <a:buFont typeface="Arial" panose="020B0604020202020204" pitchFamily="34" charset="0"/>
              <a:buChar char="•"/>
            </a:pPr>
            <a:r>
              <a:rPr lang="en-US" sz="1800" b="0" dirty="0"/>
              <a:t>Will review …r01 and edit.  (need to approve this week, 02jan at the latest)</a:t>
            </a:r>
          </a:p>
          <a:p>
            <a:pPr lvl="1">
              <a:buFont typeface="Arial" panose="020B0604020202020204" pitchFamily="34" charset="0"/>
              <a:buChar char="•"/>
            </a:pPr>
            <a:r>
              <a:rPr lang="en-US" sz="1600" b="0" dirty="0">
                <a:solidFill>
                  <a:srgbClr val="00B0F0"/>
                </a:solidFill>
              </a:rPr>
              <a:t>All please review the simple comments. </a:t>
            </a:r>
            <a:r>
              <a:rPr lang="en-US" sz="1600" dirty="0">
                <a:solidFill>
                  <a:srgbClr val="00B0F0"/>
                </a:solidFill>
              </a:rPr>
              <a:t> </a:t>
            </a:r>
          </a:p>
          <a:p>
            <a:pPr lvl="1">
              <a:buFont typeface="Arial" panose="020B0604020202020204" pitchFamily="34" charset="0"/>
              <a:buChar char="•"/>
            </a:pPr>
            <a:endParaRPr lang="en-US" sz="1600" b="0" dirty="0"/>
          </a:p>
          <a:p>
            <a:pPr>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160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endParaRPr lang="en-US" sz="1800" dirty="0"/>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https://mentor.ieee.org/802.18/dcn/19/18-19-0161-02-0000-ofcom-consultation-comments-ieee-802-exemptions-wireless-telegraphy.odt</a:t>
            </a:r>
            <a:r>
              <a:rPr lang="en-US" sz="1800" b="0" dirty="0">
                <a:solidFill>
                  <a:schemeClr val="tx1"/>
                </a:solidFill>
              </a:rPr>
              <a:t> ; response to Ofcom on </a:t>
            </a:r>
            <a:r>
              <a:rPr lang="en-GB" sz="1800" b="0" dirty="0"/>
              <a:t>changes to the licence exemption for Wireless Telegraphy Devices. </a:t>
            </a:r>
            <a:r>
              <a:rPr lang="en-GB" sz="1800" b="0" dirty="0">
                <a:solidFill>
                  <a:schemeClr val="tx1"/>
                </a:solidFill>
              </a:rPr>
              <a:t>For review and approval by the EC for sending to Ofcom before  15 January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Ben R. 	</a:t>
            </a:r>
          </a:p>
          <a:p>
            <a:pPr lvl="1"/>
            <a:r>
              <a:rPr lang="en-US" altLang="en-US" sz="1600" b="1" dirty="0"/>
              <a:t>Seconded by:  	Vijay A. </a:t>
            </a:r>
          </a:p>
          <a:p>
            <a:pPr lvl="1"/>
            <a:r>
              <a:rPr lang="en-US" altLang="en-US" sz="1600" b="1" dirty="0"/>
              <a:t>Discussion?	none</a:t>
            </a:r>
          </a:p>
          <a:p>
            <a:pPr lvl="1"/>
            <a:r>
              <a:rPr lang="en-US" altLang="en-US" sz="1600" b="1" dirty="0">
                <a:solidFill>
                  <a:schemeClr val="tx1"/>
                </a:solidFill>
              </a:rPr>
              <a:t>Vote:  		_6_Y   /  _0__N   /  _0_A </a:t>
            </a:r>
          </a:p>
          <a:p>
            <a:pPr lvl="1"/>
            <a:endParaRPr lang="en-US" altLang="en-US" sz="1600" b="1" dirty="0">
              <a:solidFill>
                <a:schemeClr val="tx1"/>
              </a:solidFill>
            </a:endParaRPr>
          </a:p>
          <a:p>
            <a:pPr lvl="1"/>
            <a:r>
              <a:rPr lang="en-US" altLang="en-US" sz="1600" b="1" dirty="0">
                <a:solidFill>
                  <a:schemeClr val="tx1"/>
                </a:solidFill>
              </a:rPr>
              <a:t>Voters: Vijay, Dorothy, Hassan, Ben, Jay, Mike</a:t>
            </a:r>
          </a:p>
          <a:p>
            <a:pPr lvl="1"/>
            <a:r>
              <a:rPr lang="en-US" altLang="en-US" sz="1600" b="1" dirty="0">
                <a:solidFill>
                  <a:schemeClr val="tx1"/>
                </a:solidFill>
              </a:rPr>
              <a:t>Motion -</a:t>
            </a:r>
            <a:r>
              <a:rPr lang="en-US" altLang="en-US" sz="1600" b="1" dirty="0">
                <a:solidFill>
                  <a:schemeClr val="bg1">
                    <a:lumMod val="65000"/>
                  </a:schemeClr>
                </a:solidFill>
              </a:rPr>
              <a:t> </a:t>
            </a:r>
            <a:r>
              <a:rPr lang="en-US" altLang="en-US" sz="1600" b="1" dirty="0">
                <a:solidFill>
                  <a:schemeClr val="tx1"/>
                </a:solidFill>
              </a:rPr>
              <a:t>Passes</a:t>
            </a:r>
          </a:p>
          <a:p>
            <a:pPr lvl="1"/>
            <a:r>
              <a:rPr lang="en-US" altLang="en-US" sz="1600" b="1" dirty="0">
                <a:solidFill>
                  <a:schemeClr val="tx1"/>
                </a:solidFill>
              </a:rPr>
              <a:t>8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draft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 		&lt;&lt;= updated </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See following slides to discuss further detail.  </a:t>
            </a:r>
          </a:p>
          <a:p>
            <a:pPr marL="400050">
              <a:buFont typeface="Arial" panose="020B0604020202020204" pitchFamily="34" charset="0"/>
              <a:buChar char="•"/>
            </a:pPr>
            <a:r>
              <a:rPr lang="en-US" sz="1600" dirty="0">
                <a:solidFill>
                  <a:schemeClr val="tx1"/>
                </a:solidFill>
              </a:rPr>
              <a:t>Possible points to discuss next week (9</a:t>
            </a:r>
            <a:r>
              <a:rPr lang="en-US" sz="1600" baseline="30000" dirty="0">
                <a:solidFill>
                  <a:schemeClr val="tx1"/>
                </a:solidFill>
              </a:rPr>
              <a:t>th</a:t>
            </a:r>
            <a:r>
              <a:rPr lang="en-US" sz="1600" dirty="0">
                <a:solidFill>
                  <a:schemeClr val="tx1"/>
                </a:solidFill>
              </a:rPr>
              <a:t>).</a:t>
            </a:r>
          </a:p>
          <a:p>
            <a:pPr marL="800100" lvl="1">
              <a:buFont typeface="Arial" panose="020B0604020202020204" pitchFamily="34" charset="0"/>
              <a:buChar char="•"/>
            </a:pPr>
            <a:r>
              <a:rPr lang="en-US" sz="1600" dirty="0">
                <a:solidFill>
                  <a:schemeClr val="tx1"/>
                </a:solidFill>
              </a:rPr>
              <a:t>The OOBE/Interference statements in the NPRM.</a:t>
            </a:r>
          </a:p>
          <a:p>
            <a:pPr marL="800100" lvl="1">
              <a:buFont typeface="Arial" panose="020B0604020202020204" pitchFamily="34" charset="0"/>
              <a:buChar char="•"/>
            </a:pPr>
            <a:r>
              <a:rPr lang="en-US" sz="1600" dirty="0">
                <a:solidFill>
                  <a:schemeClr val="tx1"/>
                </a:solidFill>
              </a:rPr>
              <a:t>Points from filings on the record already? </a:t>
            </a:r>
          </a:p>
          <a:p>
            <a:pPr marL="400050">
              <a:buFont typeface="Arial" panose="020B0604020202020204" pitchFamily="34" charset="0"/>
              <a:buChar char="•"/>
            </a:pPr>
            <a:r>
              <a:rPr lang="en-US" sz="1600" dirty="0">
                <a:solidFill>
                  <a:schemeClr val="tx1"/>
                </a:solidFill>
              </a:rPr>
              <a:t> </a:t>
            </a:r>
          </a:p>
          <a:p>
            <a:pPr marL="400050">
              <a:buFont typeface="Arial" panose="020B0604020202020204" pitchFamily="34" charset="0"/>
              <a:buChar char="•"/>
            </a:pPr>
            <a:r>
              <a:rPr lang="en-US" sz="1600" dirty="0">
                <a:solidFill>
                  <a:schemeClr val="tx1"/>
                </a:solidFill>
              </a:rPr>
              <a:t> </a:t>
            </a: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 Action required: </a:t>
            </a:r>
            <a:r>
              <a:rPr lang="en-US" sz="1600" dirty="0">
                <a:solidFill>
                  <a:srgbClr val="00B0F0"/>
                </a:solidFill>
              </a:rPr>
              <a:t>review filings on ECFS and report back next week points we should consider, beyond the seek comments.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a:p>
            <a:pPr marL="400050">
              <a:buFont typeface="Arial" panose="020B0604020202020204" pitchFamily="34" charset="0"/>
              <a:buChar char="•"/>
            </a:pPr>
            <a:r>
              <a:rPr lang="en-US" sz="1600" dirty="0">
                <a:solidFill>
                  <a:srgbClr val="00B0F0"/>
                </a:solidFill>
              </a:rPr>
              <a:t>Ad </a:t>
            </a:r>
            <a:r>
              <a:rPr lang="en-US" sz="1600" dirty="0" err="1">
                <a:solidFill>
                  <a:srgbClr val="00B0F0"/>
                </a:solidFill>
              </a:rPr>
              <a:t>Hoc’s</a:t>
            </a:r>
            <a:r>
              <a:rPr lang="en-US" sz="1600" dirty="0">
                <a:solidFill>
                  <a:srgbClr val="00B0F0"/>
                </a:solidFill>
              </a:rPr>
              <a:t>, next Tuesday (not for now), in Irvine, who, etc.?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weeks / Interim / Ad </a:t>
            </a:r>
            <a:r>
              <a:rPr lang="en-US" sz="1800" b="0" dirty="0" err="1">
                <a:solidFill>
                  <a:schemeClr val="tx1"/>
                </a:solidFill>
              </a:rPr>
              <a:t>Hocs</a:t>
            </a:r>
            <a:r>
              <a:rPr lang="en-US" sz="1800" b="0" dirty="0">
                <a:solidFill>
                  <a:schemeClr val="tx1"/>
                </a:solidFill>
              </a:rPr>
              <a:t>? / goal? / … … … : </a:t>
            </a:r>
          </a:p>
          <a:p>
            <a:pPr marL="800100" lvl="1">
              <a:buFont typeface="Arial" panose="020B0604020202020204" pitchFamily="34" charset="0"/>
              <a:buChar char="•"/>
            </a:pPr>
            <a:r>
              <a:rPr lang="en-US" sz="1400" dirty="0">
                <a:solidFill>
                  <a:schemeClr val="tx1"/>
                </a:solidFill>
              </a:rPr>
              <a:t>We can have </a:t>
            </a:r>
            <a:r>
              <a:rPr lang="en-US" sz="1400" dirty="0" err="1">
                <a:solidFill>
                  <a:schemeClr val="tx1"/>
                </a:solidFill>
              </a:rPr>
              <a:t>adhocs</a:t>
            </a:r>
            <a:r>
              <a:rPr lang="en-US" sz="1400" dirty="0">
                <a:solidFill>
                  <a:schemeClr val="tx1"/>
                </a:solidFill>
              </a:rPr>
              <a:t>  the Tuesday after our Thursday calls  if needed.  Maybe we can have some focused ones on specific areas to do actual comments. </a:t>
            </a:r>
            <a:endParaRPr lang="en-US" sz="1400" b="0" dirty="0">
              <a:solidFill>
                <a:schemeClr val="tx1"/>
              </a:solidFill>
            </a:endParaRPr>
          </a:p>
          <a:p>
            <a:pPr marL="800100" lvl="1">
              <a:buFont typeface="Arial" panose="020B0604020202020204" pitchFamily="34" charset="0"/>
              <a:buChar char="•"/>
            </a:pPr>
            <a:r>
              <a:rPr lang="en-US" sz="1600" dirty="0">
                <a:solidFill>
                  <a:srgbClr val="00B0F0"/>
                </a:solidFill>
              </a:rPr>
              <a:t>All should look over the seek comments for ones we should comment on. </a:t>
            </a:r>
            <a:endParaRPr lang="en-US" sz="16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9" name="Picture 8">
            <a:extLst>
              <a:ext uri="{FF2B5EF4-FFF2-40B4-BE49-F238E27FC236}">
                <a16:creationId xmlns:a16="http://schemas.microsoft.com/office/drawing/2014/main" id="{B1449A41-95FB-44D6-9362-B526F2D9FBA0}"/>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276600" y="963649"/>
            <a:ext cx="5486400" cy="5511764"/>
          </a:xfrm>
          <a:prstGeom prst="rect">
            <a:avLst/>
          </a:prstGeom>
          <a:noFill/>
          <a:ln>
            <a:noFill/>
          </a:ln>
        </p:spPr>
      </p:pic>
    </p:spTree>
    <p:extLst>
      <p:ext uri="{BB962C8B-B14F-4D97-AF65-F5344CB8AC3E}">
        <p14:creationId xmlns:p14="http://schemas.microsoft.com/office/powerpoint/2010/main" val="422942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118" name="Packager Shell Object" showAsIcon="1" r:id="rId6" imgW="2391120" imgH="534600" progId="Package">
                  <p:embed/>
                </p:oleObj>
              </mc:Choice>
              <mc:Fallback>
                <p:oleObj name="Packager Shell Object" showAsIcon="1" r:id="rId6" imgW="2391120" imgH="534600" progId="Package">
                  <p:embed/>
                  <p:pic>
                    <p:nvPicPr>
                      <p:cNvPr id="0" name=""/>
                      <p:cNvPicPr/>
                      <p:nvPr/>
                    </p:nvPicPr>
                    <p:blipFill>
                      <a:blip r:embed="rId7"/>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119" name="Packager Shell Object" showAsIcon="1" r:id="rId8" imgW="2035440" imgH="534600" progId="Package">
                  <p:embed/>
                </p:oleObj>
              </mc:Choice>
              <mc:Fallback>
                <p:oleObj name="Packager Shell Object" showAsIcon="1" r:id="rId8" imgW="2035440" imgH="534600" progId="Package">
                  <p:embed/>
                  <p:pic>
                    <p:nvPicPr>
                      <p:cNvPr id="0" name=""/>
                      <p:cNvPicPr/>
                      <p:nvPr/>
                    </p:nvPicPr>
                    <p:blipFill>
                      <a:blip r:embed="rId9"/>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&amp; draft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292711" cy="5430764"/>
          </a:xfrm>
        </p:spPr>
        <p:txBody>
          <a:bodyPr/>
          <a:lstStyle/>
          <a:p>
            <a:pPr>
              <a:buFont typeface="Arial" panose="020B0604020202020204" pitchFamily="34" charset="0"/>
              <a:buChar char="•"/>
            </a:pPr>
            <a:r>
              <a:rPr lang="en-GB" sz="1800" b="1" dirty="0"/>
              <a:t>Rule; Bridging the Digital Divide for Low-Income Consumers</a:t>
            </a:r>
            <a:endParaRPr lang="en-US" sz="1600" dirty="0"/>
          </a:p>
          <a:p>
            <a:pPr marL="800100" lvl="1">
              <a:buFont typeface="Arial" panose="020B0604020202020204" pitchFamily="34" charset="0"/>
              <a:buChar char="•"/>
            </a:pPr>
            <a:r>
              <a:rPr lang="en-GB" sz="1400" b="1" dirty="0"/>
              <a:t>FR Document:</a:t>
            </a:r>
            <a:r>
              <a:rPr lang="en-GB" sz="1400" dirty="0"/>
              <a:t> </a:t>
            </a:r>
            <a:r>
              <a:rPr lang="en-GB" sz="1400" u="sng" dirty="0">
                <a:hlinkClick r:id="rId3"/>
              </a:rPr>
              <a:t>2019-27220</a:t>
            </a:r>
            <a:r>
              <a:rPr lang="en-GB" sz="1400" dirty="0"/>
              <a:t>   </a:t>
            </a:r>
            <a:r>
              <a:rPr lang="en-GB" sz="1400" b="1" dirty="0"/>
              <a:t>Citation:</a:t>
            </a:r>
            <a:r>
              <a:rPr lang="en-GB" sz="1400" dirty="0"/>
              <a:t> 84 FR 71308; </a:t>
            </a:r>
            <a:r>
              <a:rPr lang="en-GB" sz="1400" u="sng" dirty="0">
                <a:hlinkClick r:id="rId4"/>
              </a:rPr>
              <a:t>PDF</a:t>
            </a:r>
            <a:r>
              <a:rPr lang="en-GB" sz="1400" b="1" dirty="0"/>
              <a:t> </a:t>
            </a:r>
            <a:r>
              <a:rPr lang="en-GB" sz="1400" dirty="0"/>
              <a:t>Pages 71308-71329 </a:t>
            </a:r>
            <a:r>
              <a:rPr lang="en-GB" sz="1400" i="1" dirty="0"/>
              <a:t>(22 pages) </a:t>
            </a:r>
            <a:r>
              <a:rPr lang="en-GB" sz="1400" u="sng" dirty="0">
                <a:hlinkClick r:id="rId5"/>
              </a:rPr>
              <a:t>Permalink</a:t>
            </a:r>
            <a:r>
              <a:rPr lang="en-GB" sz="1400" b="1" dirty="0"/>
              <a:t> </a:t>
            </a:r>
            <a:endParaRPr lang="en-US" sz="1200" dirty="0"/>
          </a:p>
          <a:p>
            <a:pPr marL="800100" lvl="1">
              <a:buFont typeface="Arial" panose="020B0604020202020204" pitchFamily="34" charset="0"/>
              <a:buChar char="•"/>
            </a:pPr>
            <a:r>
              <a:rPr lang="en-GB" sz="1400" b="1" dirty="0"/>
              <a:t>Abstract:</a:t>
            </a:r>
            <a:r>
              <a:rPr lang="en-GB" sz="1400" dirty="0"/>
              <a:t> In this document, the Federal Communications Commission (Commission) acts to restore the traditional role of states in the eligible telecommunications carrier (ETC) designation process. The Commission also acts to strengthen the Lifeline program's </a:t>
            </a:r>
            <a:r>
              <a:rPr lang="en-GB" sz="1400" dirty="0" err="1"/>
              <a:t>enrollment</a:t>
            </a:r>
            <a:r>
              <a:rPr lang="en-GB" sz="1400" dirty="0"/>
              <a:t>, recertification, and reimbursement processes so that limited Universal Service Fund (USF or Fund) dollars are directed only toward qualifying low-income consumers. </a:t>
            </a:r>
            <a:endParaRPr lang="en-US" sz="1200" dirty="0"/>
          </a:p>
          <a:p>
            <a:pPr>
              <a:buFont typeface="Arial" panose="020B0604020202020204" pitchFamily="34" charset="0"/>
              <a:buChar char="•"/>
            </a:pPr>
            <a:r>
              <a:rPr lang="en-GB" sz="1800" b="1" dirty="0"/>
              <a:t>Proposed Rule; Bridging the Digital Divide for Low-Income Consumers</a:t>
            </a:r>
            <a:endParaRPr lang="en-US" sz="1600" dirty="0"/>
          </a:p>
          <a:p>
            <a:pPr marL="800100" lvl="1">
              <a:buFont typeface="Arial" panose="020B0604020202020204" pitchFamily="34" charset="0"/>
              <a:buChar char="•"/>
            </a:pPr>
            <a:r>
              <a:rPr lang="en-GB" sz="1400" b="1" dirty="0"/>
              <a:t>FR Document:</a:t>
            </a:r>
            <a:r>
              <a:rPr lang="en-GB" sz="1400" dirty="0"/>
              <a:t> </a:t>
            </a:r>
            <a:r>
              <a:rPr lang="en-GB" sz="1400" u="sng" dirty="0">
                <a:hlinkClick r:id="rId6"/>
              </a:rPr>
              <a:t>2019-27221</a:t>
            </a:r>
            <a:r>
              <a:rPr lang="en-GB" sz="1400" dirty="0"/>
              <a:t>  </a:t>
            </a:r>
            <a:r>
              <a:rPr lang="en-GB" sz="1400" b="1" dirty="0"/>
              <a:t>Citation:</a:t>
            </a:r>
            <a:r>
              <a:rPr lang="en-GB" sz="1400" dirty="0"/>
              <a:t> 84 FR 71338; </a:t>
            </a:r>
            <a:r>
              <a:rPr lang="en-GB" sz="1400" u="sng" dirty="0">
                <a:hlinkClick r:id="rId7"/>
              </a:rPr>
              <a:t>PDF</a:t>
            </a:r>
            <a:r>
              <a:rPr lang="en-GB" sz="1400" b="1" dirty="0"/>
              <a:t> </a:t>
            </a:r>
            <a:r>
              <a:rPr lang="en-GB" sz="1400" dirty="0"/>
              <a:t>Pages 71338-71347 </a:t>
            </a:r>
            <a:r>
              <a:rPr lang="en-GB" sz="1400" i="1" dirty="0"/>
              <a:t>(10 pages  </a:t>
            </a:r>
            <a:r>
              <a:rPr lang="en-GB" sz="1400" u="sng" dirty="0">
                <a:hlinkClick r:id="rId8"/>
              </a:rPr>
              <a:t>Permalink</a:t>
            </a:r>
            <a:r>
              <a:rPr lang="en-GB" sz="1400" b="1" dirty="0"/>
              <a:t> </a:t>
            </a:r>
            <a:endParaRPr lang="en-US" sz="1200" dirty="0"/>
          </a:p>
          <a:p>
            <a:pPr marL="800100" lvl="1">
              <a:buFont typeface="Arial" panose="020B0604020202020204" pitchFamily="34" charset="0"/>
              <a:buChar char="•"/>
            </a:pPr>
            <a:r>
              <a:rPr lang="en-GB" sz="1400" b="1" dirty="0"/>
              <a:t>Abstract:</a:t>
            </a:r>
            <a:r>
              <a:rPr lang="en-GB" sz="1400" dirty="0"/>
              <a:t> In this document, the Federal Communications Commission (Commission) seeks comment on adding a goal of broadband adoption to the Lifeline program, making additional program integrity improvements to the program, and establishing privacy training requirements for entities accessing Lifeline subscribers</a:t>
            </a:r>
            <a:r>
              <a:rPr lang="en-GB" sz="1600" dirty="0"/>
              <a:t>' personal information.  (Comments due 27 Jan 20)</a:t>
            </a:r>
            <a:endParaRPr lang="en-US" sz="14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a:t>
            </a:r>
            <a:endParaRPr lang="en-US" sz="1400" b="0" dirty="0">
              <a:solidFill>
                <a:schemeClr val="tx1"/>
              </a:solidFill>
            </a:endParaRPr>
          </a:p>
          <a:p>
            <a:pPr lvl="1">
              <a:buFont typeface="Arial" panose="020B0604020202020204" pitchFamily="34" charset="0"/>
              <a:buChar char="•"/>
            </a:pPr>
            <a:r>
              <a:rPr lang="en-US" sz="1200" u="sng" dirty="0">
                <a:hlinkClick r:id="rId9"/>
              </a:rPr>
              <a:t>https://mentor.ieee.org/802.18/dcn/18/18-18-0028-02-0000-draft-ieee-european-public-policy-position-statement-on-spectrum-management.docx</a:t>
            </a:r>
            <a:r>
              <a:rPr lang="en-US" sz="1200" dirty="0"/>
              <a:t> </a:t>
            </a:r>
            <a:endParaRPr lang="en-US" sz="1200" u="sng" dirty="0">
              <a:hlinkClick r:id="rId10"/>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10"/>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Contribution ideas for 5.9 GHz NPRM, maybe go through the Seek Comments and which ones could we focus on, and filings already on the record. </a:t>
            </a: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altLang="en-US" sz="1800" b="0" dirty="0">
                <a:solidFill>
                  <a:srgbClr val="00B0F0"/>
                </a:solidFill>
              </a:rPr>
              <a:t>Chair start Ofcom LMSC ballot.</a:t>
            </a: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02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b="0" dirty="0">
                <a:solidFill>
                  <a:schemeClr val="tx1"/>
                </a:solidFill>
              </a:rPr>
              <a:t>  Nothing heard  </a:t>
            </a:r>
          </a:p>
          <a:p>
            <a:pPr marL="285750" indent="-285750">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820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09Jan2020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b="1" dirty="0"/>
              <a:t>(</a:t>
            </a:r>
            <a:r>
              <a:rPr lang="en-US" altLang="en-US" sz="1800" b="1" i="1" u="sng" dirty="0"/>
              <a:t>or latest)</a:t>
            </a:r>
            <a:r>
              <a:rPr lang="en-US" altLang="en-US" sz="1400" i="1" dirty="0"/>
              <a:t>   </a:t>
            </a:r>
            <a:r>
              <a:rPr lang="en-US" altLang="en-US" sz="1800" b="1" i="1" dirty="0">
                <a:highlight>
                  <a:srgbClr val="FFFF00"/>
                </a:highlight>
              </a:rPr>
              <a:t>(this is a new call in starting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 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2019 Wireless Interim in the Hotel Irvine, Irvine, California, USA</a:t>
            </a:r>
          </a:p>
          <a:p>
            <a:pPr>
              <a:buFont typeface="Arial" panose="020B0604020202020204" pitchFamily="34" charset="0"/>
              <a:buChar char="•"/>
            </a:pPr>
            <a:r>
              <a:rPr lang="en-US" sz="1600" b="0" dirty="0"/>
              <a:t>Normal time slots, Tuesday AM2 and Thursday AM1 (8:30 start) </a:t>
            </a:r>
            <a:r>
              <a:rPr lang="en-US" sz="1600" dirty="0">
                <a:solidFill>
                  <a:schemeClr val="accent6">
                    <a:lumMod val="20000"/>
                    <a:lumOff val="80000"/>
                  </a:schemeClr>
                </a:solidFill>
              </a:rPr>
              <a:t>– </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02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02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Chair</a:t>
            </a:r>
            <a:endParaRPr lang="en-US" altLang="en-US" sz="1400" dirty="0">
              <a:solidFill>
                <a:schemeClr val="bg1">
                  <a:lumMod val="6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Ofcom consultation license exempt</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consultation comments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Ofcom consultation license exempt.</a:t>
            </a:r>
          </a:p>
          <a:p>
            <a:pPr lvl="1">
              <a:spcBef>
                <a:spcPts val="0"/>
              </a:spcBef>
              <a:buFont typeface="Arial" panose="020B0604020202020204" pitchFamily="34" charset="0"/>
              <a:buChar char="•"/>
            </a:pPr>
            <a:r>
              <a:rPr lang="en-US" altLang="en-US" sz="1400" kern="0" dirty="0"/>
              <a:t>Review and possible approval</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GB" sz="1400" dirty="0"/>
              <a:t>Rule; Bridging the Digital Divide for Low-Income Consumers</a:t>
            </a:r>
            <a:endParaRPr lang="en-US" sz="1400" dirty="0"/>
          </a:p>
          <a:p>
            <a:pPr marL="742950" lvl="2" indent="-342900">
              <a:spcBef>
                <a:spcPts val="0"/>
              </a:spcBef>
              <a:buFont typeface="Arial" panose="020B0604020202020204" pitchFamily="34" charset="0"/>
              <a:buChar char="•"/>
            </a:pPr>
            <a:r>
              <a:rPr lang="en-GB" sz="1400" dirty="0"/>
              <a:t>Proposed Rule; Bridging the Digital Divide for Low-Income Consumers</a:t>
            </a:r>
            <a:endParaRPr lang="en-US" sz="1400" dirty="0"/>
          </a:p>
          <a:p>
            <a:pPr marL="742950" lvl="2" indent="-342900">
              <a:spcBef>
                <a:spcPts val="0"/>
              </a:spcBef>
              <a:buFont typeface="Arial" panose="020B0604020202020204" pitchFamily="34" charset="0"/>
              <a:buChar char="•"/>
            </a:pPr>
            <a:r>
              <a:rPr lang="en-US" altLang="en-US" sz="1400" kern="0" dirty="0"/>
              <a:t> </a:t>
            </a:r>
          </a:p>
          <a:p>
            <a:pPr marL="742950" lvl="2" indent="-342900">
              <a:spcBef>
                <a:spcPts val="0"/>
              </a:spcBef>
              <a:buFont typeface="Arial" panose="020B0604020202020204" pitchFamily="34" charset="0"/>
              <a:buChar char="•"/>
            </a:pPr>
            <a:r>
              <a:rPr lang="en-US" altLang="en-US" sz="1400" kern="0" dirty="0"/>
              <a:t>   </a:t>
            </a:r>
          </a:p>
          <a:p>
            <a:pPr marL="457200" lvl="1" indent="0">
              <a:spcBef>
                <a:spcPts val="0"/>
              </a:spcBef>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Vijay A. </a:t>
            </a:r>
          </a:p>
          <a:p>
            <a:pPr>
              <a:spcBef>
                <a:spcPts val="400"/>
              </a:spcBef>
            </a:pPr>
            <a:r>
              <a:rPr lang="en-US" altLang="en-US" sz="1800" b="0" dirty="0">
                <a:solidFill>
                  <a:schemeClr val="tx1"/>
                </a:solidFill>
              </a:rPr>
              <a:t>		Seconded by: Mike L. </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26 Dec 2019 in document </a:t>
            </a:r>
            <a:r>
              <a:rPr lang="en-US" altLang="en-US" sz="1600" b="0" dirty="0">
                <a:hlinkClick r:id="rId2"/>
              </a:rPr>
              <a:t>https://mentor.ieee.org/802.18/dcn/19/18-19-0165-00-0000-minutes-26dec19-rrtag-teleconference.docx</a:t>
            </a:r>
            <a:r>
              <a:rPr lang="en-US" altLang="en-US" sz="1600" b="0" dirty="0"/>
              <a:t> </a:t>
            </a:r>
            <a:r>
              <a:rPr lang="en-US" sz="1600" b="0" dirty="0"/>
              <a:t>27-Dec-2019 11:12:55 ET </a:t>
            </a:r>
            <a:r>
              <a:rPr lang="en-US" altLang="en-US" sz="1800" b="0" dirty="0">
                <a:solidFill>
                  <a:schemeClr val="tx1"/>
                </a:solidFill>
              </a:rPr>
              <a:t>	</a:t>
            </a:r>
          </a:p>
          <a:p>
            <a:pPr marL="0" indent="0">
              <a:spcBef>
                <a:spcPts val="400"/>
              </a:spcBef>
            </a:pPr>
            <a:r>
              <a:rPr lang="en-US" altLang="en-US" sz="1800" b="0" dirty="0">
                <a:solidFill>
                  <a:schemeClr val="tx1"/>
                </a:solidFill>
              </a:rPr>
              <a:t>	Moved by:  	Mike L.</a:t>
            </a:r>
          </a:p>
          <a:p>
            <a:pPr marL="0" indent="0">
              <a:spcBef>
                <a:spcPts val="400"/>
              </a:spcBef>
            </a:pPr>
            <a:r>
              <a:rPr lang="en-US" altLang="en-US" sz="1800" b="0" dirty="0">
                <a:solidFill>
                  <a:schemeClr val="tx1"/>
                </a:solidFill>
              </a:rPr>
              <a:t>	Seconded by:	Jay H.</a:t>
            </a:r>
          </a:p>
          <a:p>
            <a:pPr marL="0" indent="0">
              <a:spcBef>
                <a:spcPts val="400"/>
              </a:spcBef>
            </a:pPr>
            <a:r>
              <a:rPr lang="en-US" altLang="en-US" sz="1800" b="0" dirty="0">
                <a:solidFill>
                  <a:schemeClr val="tx1"/>
                </a:solidFill>
              </a:rPr>
              <a:t>	Discussion?  	None</a:t>
            </a:r>
          </a:p>
          <a:p>
            <a:pPr lvl="1">
              <a:spcBef>
                <a:spcPts val="400"/>
              </a:spcBef>
            </a:pPr>
            <a:r>
              <a:rPr lang="en-US" altLang="en-US" sz="1800" dirty="0">
                <a:solidFill>
                  <a:schemeClr val="tx1"/>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600" dirty="0"/>
              <a:t>Nothing shared.</a:t>
            </a: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14-15Jan20, Sophia Antipolis</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41287</TotalTime>
  <Words>6373</Words>
  <Application>Microsoft Office PowerPoint</Application>
  <PresentationFormat>On-screen Show (4:3)</PresentationFormat>
  <Paragraphs>646</Paragraphs>
  <Slides>30</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license exempt</vt:lpstr>
      <vt:lpstr>Ofcom consultation license exempt</vt:lpstr>
      <vt:lpstr>Chairman Pai’s statement on 5.9 GHz &amp; draft NPRM -background</vt:lpstr>
      <vt:lpstr>5.9 GHz &amp; draft NPRM - progress</vt:lpstr>
      <vt:lpstr>5.9 GHz &amp; draft NPRM - progress</vt:lpstr>
      <vt:lpstr>5.9 GHz &amp; draft NPRM – history of possible areas to comment on</vt:lpstr>
      <vt:lpstr>5.9 GHz &amp; draft NPRM - history of possible areas to comment on</vt:lpstr>
      <vt:lpstr>5.9 GHz &amp; draft NPRM -NHTSA –history of possible areas to comment on</vt:lpstr>
      <vt:lpstr>5.9 GHz &amp; draft NPRM –history of possible areas to comment on</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2152</cp:revision>
  <cp:lastPrinted>1601-01-01T00:00:00Z</cp:lastPrinted>
  <dcterms:created xsi:type="dcterms:W3CDTF">2016-03-03T14:54:45Z</dcterms:created>
  <dcterms:modified xsi:type="dcterms:W3CDTF">2020-01-03T19:01:44Z</dcterms:modified>
</cp:coreProperties>
</file>