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56" r:id="rId2"/>
    <p:sldId id="341" r:id="rId3"/>
    <p:sldId id="329" r:id="rId4"/>
    <p:sldId id="604" r:id="rId5"/>
    <p:sldId id="624" r:id="rId6"/>
    <p:sldId id="605" r:id="rId7"/>
    <p:sldId id="516" r:id="rId8"/>
    <p:sldId id="596" r:id="rId9"/>
    <p:sldId id="603" r:id="rId10"/>
    <p:sldId id="606" r:id="rId11"/>
    <p:sldId id="608" r:id="rId12"/>
    <p:sldId id="629" r:id="rId13"/>
    <p:sldId id="631" r:id="rId14"/>
    <p:sldId id="626" r:id="rId15"/>
    <p:sldId id="633" r:id="rId16"/>
    <p:sldId id="634" r:id="rId17"/>
    <p:sldId id="632" r:id="rId18"/>
    <p:sldId id="627" r:id="rId19"/>
    <p:sldId id="630" r:id="rId20"/>
    <p:sldId id="628" r:id="rId21"/>
    <p:sldId id="618" r:id="rId22"/>
    <p:sldId id="524" r:id="rId23"/>
    <p:sldId id="498" r:id="rId24"/>
    <p:sldId id="402" r:id="rId25"/>
    <p:sldId id="403" r:id="rId26"/>
    <p:sldId id="462" r:id="rId27"/>
    <p:sldId id="549" r:id="rId28"/>
    <p:sldId id="425" r:id="rId29"/>
    <p:sldId id="592" r:id="rId30"/>
    <p:sldId id="599" r:id="rId3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1"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00"/>
    <a:srgbClr val="993300"/>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48" autoAdjust="0"/>
    <p:restoredTop sz="96265" autoAdjust="0"/>
  </p:normalViewPr>
  <p:slideViewPr>
    <p:cSldViewPr>
      <p:cViewPr varScale="1">
        <p:scale>
          <a:sx n="86" d="100"/>
          <a:sy n="86" d="100"/>
        </p:scale>
        <p:origin x="90" y="636"/>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50" d="100"/>
        <a:sy n="150" d="100"/>
      </p:scale>
      <p:origin x="0" y="-688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03-Jan-20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nhtsa.gov/sites/nhtsa.dot.gov/files/documents/v2v-cr_dsrc_wifi_baseline_cross-channel_interference_test_report_pre_final_dec_2019-121219-v1-tag.pdf" TargetMode="External"/><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soumu.go.jp/menu_news/s-news/01kiban14_02000411.html"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2496539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199132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3496131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dirty="0">
                <a:solidFill>
                  <a:srgbClr val="000000"/>
                </a:solidFill>
                <a:effectLst/>
                <a:latin typeface="Times New Roman" pitchFamily="16" charset="0"/>
                <a:ea typeface="+mn-ea"/>
                <a:cs typeface="+mn-cs"/>
              </a:rPr>
              <a:t>.</a:t>
            </a:r>
            <a:r>
              <a:rPr lang="en-US" sz="1200" kern="1200" dirty="0">
                <a:solidFill>
                  <a:srgbClr val="000000"/>
                </a:solidFill>
                <a:effectLst/>
                <a:latin typeface="Times New Roman" pitchFamily="16" charset="0"/>
                <a:ea typeface="+mn-ea"/>
                <a:cs typeface="+mn-cs"/>
              </a:rPr>
              <a:t>    </a:t>
            </a:r>
            <a:r>
              <a:rPr lang="en-US" sz="1200" dirty="0">
                <a:hlinkClick r:id="rId3"/>
              </a:rPr>
              <a:t>https://www.nhtsa.gov/sites/nhtsa.dot.gov/files/documents/v2v-cr_dsrc_wifi_baseline_cross-channel_interference_test_report_pre_final_dec_2019-121219-v1-tag.pdf</a:t>
            </a: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74354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9842358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056977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29</a:t>
            </a:fld>
            <a:endParaRPr lang="en-US" dirty="0"/>
          </a:p>
        </p:txBody>
      </p:sp>
    </p:spTree>
    <p:extLst>
      <p:ext uri="{BB962C8B-B14F-4D97-AF65-F5344CB8AC3E}">
        <p14:creationId xmlns:p14="http://schemas.microsoft.com/office/powerpoint/2010/main" val="39857637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3934560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r>
              <a:rPr lang="en-US" sz="1200" b="1" u="sng" kern="1200" dirty="0">
                <a:solidFill>
                  <a:srgbClr val="000000"/>
                </a:solidFill>
                <a:effectLst/>
                <a:latin typeface="Times New Roman" pitchFamily="16" charset="0"/>
                <a:ea typeface="+mn-ea"/>
                <a:cs typeface="+mn-cs"/>
              </a:rPr>
              <a:t>What the NPRM Would Do</a:t>
            </a:r>
            <a:r>
              <a:rPr lang="en-US" sz="1200" b="1" kern="1200" dirty="0">
                <a:solidFill>
                  <a:srgbClr val="000000"/>
                </a:solidFill>
                <a:effectLst/>
                <a:latin typeface="Times New Roman" pitchFamily="16" charset="0"/>
                <a:ea typeface="+mn-ea"/>
                <a:cs typeface="+mn-cs"/>
              </a:rPr>
              <a:t>: </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 Propose to repurpose the lower 45 megahertz of the band (5.850.5.895 GHz) for unlicensed operations to support high-throughput broadband applications. </a:t>
            </a:r>
          </a:p>
          <a:p>
            <a:r>
              <a:rPr lang="en-US" sz="1200" kern="1200" dirty="0">
                <a:solidFill>
                  <a:srgbClr val="000000"/>
                </a:solidFill>
                <a:effectLst/>
                <a:latin typeface="Times New Roman" pitchFamily="16" charset="0"/>
                <a:ea typeface="+mn-ea"/>
                <a:cs typeface="+mn-cs"/>
              </a:rPr>
              <a:t>• Propose that unlicensed device operations in the 5.850-5.895 GHz band be subject to all of the general Part 15 operational principles in the Unlicensed National Information Infrastructure (U-NII) rules. Propose to adopt technical and operational rules (e.g., power levels, out-of-band emissions limits) similar to those that already apply in the adjacent 5.725-5.850 GHz (U-NII-3) band. </a:t>
            </a:r>
          </a:p>
          <a:p>
            <a:r>
              <a:rPr lang="en-US" sz="1200" kern="1200" dirty="0">
                <a:solidFill>
                  <a:srgbClr val="000000"/>
                </a:solidFill>
                <a:effectLst/>
                <a:latin typeface="Times New Roman" pitchFamily="16" charset="0"/>
                <a:ea typeface="+mn-ea"/>
                <a:cs typeface="+mn-cs"/>
              </a:rPr>
              <a:t>• Propose to continue to dedicate spectrum in the upper 30 megahertz of the 5.9 GHz band (5.895-5.925 GHz) to support ITS needs for transportation and vehicle safety-related communications. o Propose to revise the current ITS rules for the 5.9 GHz band to permit Cellular Vehicle to Everything (C-V2X) operations in the upper 20 megahertz of the band (5.905-5.925 GHz). </a:t>
            </a:r>
          </a:p>
          <a:p>
            <a:r>
              <a:rPr lang="en-US" sz="1200" kern="1200" dirty="0">
                <a:solidFill>
                  <a:srgbClr val="000000"/>
                </a:solidFill>
                <a:effectLst/>
                <a:latin typeface="Times New Roman" pitchFamily="16" charset="0"/>
                <a:ea typeface="+mn-ea"/>
                <a:cs typeface="+mn-cs"/>
              </a:rPr>
              <a:t>o Seek comment on whether to retain the remaining 10 megahertz (5.895-5.905 GHz) for DSRC systems or whether this segment should be dedicated for C-V2X. </a:t>
            </a:r>
          </a:p>
          <a:p>
            <a:r>
              <a:rPr lang="en-US" sz="1200" kern="1200" dirty="0">
                <a:solidFill>
                  <a:srgbClr val="000000"/>
                </a:solidFill>
                <a:effectLst/>
                <a:latin typeface="Times New Roman" pitchFamily="16" charset="0"/>
                <a:ea typeface="+mn-ea"/>
                <a:cs typeface="+mn-cs"/>
              </a:rPr>
              <a:t>o Propose to require C-V2X equipment to comply with the existing DSRC coordination rules for protection of the 5.9 GHz band Federal Radiolocation Service. </a:t>
            </a:r>
          </a:p>
          <a:p>
            <a:r>
              <a:rPr lang="en-US" sz="1200" kern="1200" dirty="0">
                <a:solidFill>
                  <a:srgbClr val="000000"/>
                </a:solidFill>
                <a:effectLst/>
                <a:latin typeface="Times New Roman" pitchFamily="16" charset="0"/>
                <a:ea typeface="+mn-ea"/>
                <a:cs typeface="+mn-cs"/>
              </a:rPr>
              <a:t>o Propose to retain the existing technical and coordination rules that currently apply to DSRC, to the extent that we allow DSRC operations in the 5.895-5.905 GHz band. </a:t>
            </a:r>
          </a:p>
          <a:p>
            <a:r>
              <a:rPr lang="en-US" sz="1200" kern="1200" dirty="0">
                <a:solidFill>
                  <a:srgbClr val="000000"/>
                </a:solidFill>
                <a:effectLst/>
                <a:latin typeface="Times New Roman" pitchFamily="16" charset="0"/>
                <a:ea typeface="+mn-ea"/>
                <a:cs typeface="+mn-cs"/>
              </a:rPr>
              <a:t> </a:t>
            </a:r>
          </a:p>
          <a:p>
            <a:r>
              <a:rPr lang="en-US" sz="1200" kern="1200" dirty="0">
                <a:solidFill>
                  <a:srgbClr val="000000"/>
                </a:solidFill>
                <a:effectLst/>
                <a:latin typeface="Times New Roman" pitchFamily="16" charset="0"/>
                <a:ea typeface="+mn-ea"/>
                <a:cs typeface="+mn-cs"/>
              </a:rPr>
              <a:t>• Seek comment on how DSRC incumbents would transition their operations out of some or all of the 5.9 GHz band if the proposals are adopted. </a:t>
            </a: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7790842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4593525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Japan MIC is conducting a survey regarding new wireless usage at 900</a:t>
            </a:r>
            <a:br>
              <a:rPr lang="en-US" dirty="0"/>
            </a:br>
            <a:r>
              <a:rPr lang="en-US" sz="1200" b="0" i="0" kern="1200" dirty="0">
                <a:solidFill>
                  <a:srgbClr val="000000"/>
                </a:solidFill>
                <a:effectLst/>
                <a:latin typeface="Times New Roman" pitchFamily="16" charset="0"/>
                <a:ea typeface="+mn-ea"/>
                <a:cs typeface="+mn-cs"/>
              </a:rPr>
              <a:t>MHz band, specifically 845 to 860 MHz and 928 to 940 MHz that the MIC</a:t>
            </a:r>
            <a:br>
              <a:rPr lang="en-US" dirty="0"/>
            </a:br>
            <a:r>
              <a:rPr lang="en-US" sz="1200" b="0" i="0" kern="1200" dirty="0">
                <a:solidFill>
                  <a:srgbClr val="000000"/>
                </a:solidFill>
                <a:effectLst/>
                <a:latin typeface="Times New Roman" pitchFamily="16" charset="0"/>
                <a:ea typeface="+mn-ea"/>
                <a:cs typeface="+mn-cs"/>
              </a:rPr>
              <a:t>is re-farming.</a:t>
            </a:r>
            <a:br>
              <a:rPr lang="en-US" dirty="0"/>
            </a:br>
            <a:br>
              <a:rPr lang="en-US" dirty="0"/>
            </a:br>
            <a:r>
              <a:rPr lang="en-US" sz="1200" b="0" i="0" kern="1200" dirty="0">
                <a:solidFill>
                  <a:srgbClr val="000000"/>
                </a:solidFill>
                <a:effectLst/>
                <a:latin typeface="Times New Roman" pitchFamily="16" charset="0"/>
                <a:ea typeface="+mn-ea"/>
                <a:cs typeface="+mn-cs"/>
              </a:rPr>
              <a:t>For details, you can refer to</a:t>
            </a:r>
            <a:br>
              <a:rPr lang="en-US" dirty="0"/>
            </a:br>
            <a:r>
              <a:rPr lang="en-US" sz="1200" b="0" i="0" kern="1200" dirty="0">
                <a:solidFill>
                  <a:srgbClr val="000000"/>
                </a:solidFill>
                <a:effectLst/>
                <a:latin typeface="Times New Roman" pitchFamily="16" charset="0"/>
                <a:ea typeface="+mn-ea"/>
                <a:cs typeface="+mn-cs"/>
                <a:hlinkClick r:id="rId3"/>
              </a:rPr>
              <a:t>http://www.soumu.go.jp/menu_news/s-news/01kiban14_02000411.html</a:t>
            </a:r>
            <a:br>
              <a:rPr lang="en-US" dirty="0"/>
            </a:br>
            <a:br>
              <a:rPr lang="en-US" dirty="0"/>
            </a:br>
            <a:r>
              <a:rPr lang="en-US" sz="1200" b="0" i="0" kern="1200" dirty="0">
                <a:solidFill>
                  <a:srgbClr val="000000"/>
                </a:solidFill>
                <a:effectLst/>
                <a:latin typeface="Times New Roman" pitchFamily="16" charset="0"/>
                <a:ea typeface="+mn-ea"/>
                <a:cs typeface="+mn-cs"/>
              </a:rPr>
              <a:t>The deadline for submitting the survey is January 15, 2020.</a:t>
            </a:r>
            <a:br>
              <a:rPr lang="en-US" dirty="0"/>
            </a:br>
            <a:endParaRPr lang="en-US"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a:p>
            <a:pPr rtl="0"/>
            <a:r>
              <a:rPr lang="en-GB" b="1" dirty="0">
                <a:effectLst/>
              </a:rPr>
              <a:t>Question 1: Do you agree with Ofcom’s proposals to implement changes, that are consistent with the SRD Decision, within the 874 to 876 and 915 to 921 MHz frequency bands for SRDs?</a:t>
            </a:r>
            <a:endParaRPr lang="en-GB" dirty="0">
              <a:effectLst/>
            </a:endParaRPr>
          </a:p>
          <a:p>
            <a:pPr rtl="0"/>
            <a:r>
              <a:rPr lang="en-GB" b="1" dirty="0">
                <a:effectLst/>
              </a:rPr>
              <a:t>Question 2: Do the proposed Regulations and proposed changes to IR 2030 correctly implement our proposals?</a:t>
            </a:r>
            <a:endParaRPr lang="en-GB" dirty="0">
              <a:effectLst/>
            </a:endParaRPr>
          </a:p>
          <a:p>
            <a:pPr rtl="0"/>
            <a:r>
              <a:rPr lang="en-GB" b="1" dirty="0">
                <a:effectLst/>
              </a:rPr>
              <a:t>Question 3: Do you agree with Ofcom’s proposals to remove the licence exemption currently in the 2010 Regulations for Railway Level Crossing Radar Sensor Systems?</a:t>
            </a:r>
            <a:endParaRPr lang="en-GB" dirty="0">
              <a:effectLst/>
            </a:endParaRPr>
          </a:p>
          <a:p>
            <a:pPr rtl="0"/>
            <a:br>
              <a:rPr lang="en-GB" dirty="0">
                <a:effectLst/>
              </a:rPr>
            </a:br>
            <a:endParaRPr lang="en-GB"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15323277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5351867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i="1" u="sng" kern="1200">
                <a:solidFill>
                  <a:srgbClr val="000000"/>
                </a:solidFill>
                <a:effectLst/>
                <a:latin typeface="Times New Roman" pitchFamily="16" charset="0"/>
                <a:ea typeface="+mn-ea"/>
                <a:cs typeface="+mn-cs"/>
              </a:rPr>
              <a:t>.</a:t>
            </a:r>
            <a:r>
              <a:rPr lang="en-US" sz="1200" kern="1200">
                <a:solidFill>
                  <a:srgbClr val="000000"/>
                </a:solidFill>
                <a:effectLst/>
                <a:latin typeface="Times New Roman" pitchFamily="16" charset="0"/>
                <a:ea typeface="+mn-ea"/>
                <a:cs typeface="+mn-cs"/>
              </a:rPr>
              <a:t>  </a:t>
            </a:r>
            <a:r>
              <a:rPr lang="en-US" sz="1200" kern="1200" dirty="0">
                <a:solidFill>
                  <a:srgbClr val="000000"/>
                </a:solidFill>
                <a:effectLst/>
                <a:latin typeface="Times New Roman" pitchFamily="16" charset="0"/>
                <a:ea typeface="+mn-ea"/>
                <a:cs typeface="+mn-cs"/>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40440466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 Jan 2020</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02 Jan 2020</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02 Jan 2020</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802.18-19/0164r01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cept.org/ecc/groups/ecc/wg-se/se-24/client/introduction/"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8/dcn/19/18-19-0152-00-0000-summary-of-the-decisions-of-selected-agenda-items-in-wrc-19.pptx" TargetMode="External"/><Relationship Id="rId13" Type="http://schemas.openxmlformats.org/officeDocument/2006/relationships/hyperlink" Target="https://www.itu.int/go/ITU-R/sg5" TargetMode="External"/><Relationship Id="rId3" Type="http://schemas.openxmlformats.org/officeDocument/2006/relationships/hyperlink" Target="http://www.ieee802.org/11/email/stds-802-11/msg04021.html" TargetMode="External"/><Relationship Id="rId7" Type="http://schemas.openxmlformats.org/officeDocument/2006/relationships/hyperlink" Target="https://mentor.ieee.org/802.18/dcn/17/18-17-0073-07-0000-ieee-802-viewpoints-on-wrc-19-agenda-items.pptx" TargetMode="External"/><Relationship Id="rId12" Type="http://schemas.openxmlformats.org/officeDocument/2006/relationships/hyperlink" Target="https://www.itu.int/go/ITU-R/wp1c" TargetMode="External"/><Relationship Id="rId2" Type="http://schemas.openxmlformats.org/officeDocument/2006/relationships/notesSlide" Target="../notesSlides/notesSlide5.xml"/><Relationship Id="rId16" Type="http://schemas.openxmlformats.org/officeDocument/2006/relationships/hyperlink" Target="https://www.itu.int/events/eventdetails.asp?eventid=17206" TargetMode="External"/><Relationship Id="rId1" Type="http://schemas.openxmlformats.org/officeDocument/2006/relationships/slideLayout" Target="../slideLayouts/slideLayout1.xml"/><Relationship Id="rId6" Type="http://schemas.openxmlformats.org/officeDocument/2006/relationships/hyperlink" Target="https://www.itu.int/en/ITU-R/conferences/wrc/2019/Documents/PFA-WRC19-E.pdf" TargetMode="External"/><Relationship Id="rId11" Type="http://schemas.openxmlformats.org/officeDocument/2006/relationships/hyperlink" Target="https://www.itu.int/go/ITU-R/wp1a" TargetMode="External"/><Relationship Id="rId5" Type="http://schemas.openxmlformats.org/officeDocument/2006/relationships/hyperlink" Target="https://cept.org/ecc/groups/ecc/cpg/page/weekly-report-from-wrc-19/" TargetMode="External"/><Relationship Id="rId15" Type="http://schemas.openxmlformats.org/officeDocument/2006/relationships/hyperlink" Target="https://www.itu.int/go/ITU-R/wp5d" TargetMode="External"/><Relationship Id="rId10" Type="http://schemas.openxmlformats.org/officeDocument/2006/relationships/hyperlink" Target="https://www.itu.int/go/ITU-R/sg1" TargetMode="External"/><Relationship Id="rId4" Type="http://schemas.openxmlformats.org/officeDocument/2006/relationships/hyperlink" Target="https://cept.org/ecc/groups/ecc/cpg/page/weekly-report-from-wrc-19" TargetMode="External"/><Relationship Id="rId9" Type="http://schemas.openxmlformats.org/officeDocument/2006/relationships/hyperlink" Target="https://www.itu.int/en/events/Pages/Calendar-Events.aspx?sector=ITU-R" TargetMode="External"/><Relationship Id="rId14" Type="http://schemas.openxmlformats.org/officeDocument/2006/relationships/hyperlink" Target="https://www.itu.int/go/ITU-R/wp5a"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ofcom.org.uk/consultations-and-statements/category-3/proposal-changes-licence-exemption-wireless-telegraphy-devices?utm_medium=email&amp;utm_campaign=Ofcom%20consults%20on%20new%20regulations%20for%20short%20range%20wireless%20devices&amp;utm_content=Ofcom%20consults%20on%20new%20regulations%20for%20short%20range%20wireless%20devices+CID_3d9e647de99bfd4993b55510c88bf5d5&amp;utm_source=updates&amp;utm_term=published%20proposals"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hyperlink" Target="https://mentor.ieee.org/802.18/dcn/19/18-19-0161-01-0000-ofcom-consultation-comments-ieee-802-exemptions-wireless-telegraphy.odt" TargetMode="External"/><Relationship Id="rId4" Type="http://schemas.openxmlformats.org/officeDocument/2006/relationships/hyperlink" Target="https://mentor.ieee.org/802.18/dcn/19/18-19-0160-00-0000-ofcom-consultation-exemptions-wireless-telegraphy.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8/dcn/19/18-19-0161-02-0000-ofcom-consultation-comments-ieee-802-exemptions-wireless-telegraphy.odt"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19/18-19-0150-00-0000-chairman-pais-remarks-new-5-9-ghz-band-proposal.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hyperlink" Target="https://www.fcc.gov/ecfs/search/filings?proceedings_name=19-138&amp;sort=date_disseminated,DESC" TargetMode="External"/><Relationship Id="rId5" Type="http://schemas.openxmlformats.org/officeDocument/2006/relationships/hyperlink" Target="https://mentor.ieee.org/802.18/dcn/19/18-19-0163-00-0000-fcc19-138-nprm-revisiting-use-of-the-5-850-5-925-ghz-band.docx" TargetMode="External"/><Relationship Id="rId4" Type="http://schemas.openxmlformats.org/officeDocument/2006/relationships/hyperlink" Target="https://www.fcc.gov/document/chairman-pais-remarks-new-59-ghz-band-proposa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ride.tech/self-driving/fcc-plan-could-stall-v2x-car-safety-revolution/"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2157-00-00bd-status-fcc-nprm-for-the-5-9-ghz-band-for-tgbd.ppt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urldefense.proofpoint.com/v2/url?u=https-3A__www.nhtsa.gov_about-2Dnhtsa_briefing-2Droom&amp;d=DwMFaQ&amp;c=pqcuzKEN_84c78MOSc5_fw&amp;r=z8R-nWJ8GIxwjOjNKhEFByb-tZ6XE3GZXWSggNdVo-w&amp;m=_p-qdv46SDZrFzna_F0Q3VDuwYULJZ9ebw9W354uKQc&amp;s=geXgiS-ns6DGrgyL98MrAi5eOjzKojCebzscGB8dRCw&amp;e="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cid:ii_k4acs9x60" TargetMode="External"/><Relationship Id="rId5" Type="http://schemas.openxmlformats.org/officeDocument/2006/relationships/image" Target="../media/image4.png"/><Relationship Id="rId4" Type="http://schemas.openxmlformats.org/officeDocument/2006/relationships/hyperlink" Target="https://mentor.ieee.org/802.18/dcn/19/18-19-0162-00-0000-v2v-cr-dsrc-wifi-baseline-cross-channel-interference-test-report-pre-final-dec-2019-121219-v1-tag.pdf" TargetMode="External"/></Relationships>
</file>

<file path=ppt/slides/_rels/slide2.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hyperlink" Target="http://standards.ieee.org/faqs/affiliationFAQ.html" TargetMode="External"/><Relationship Id="rId7" Type="http://schemas.openxmlformats.org/officeDocument/2006/relationships/image" Target="../media/image2.wmf"/><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hyperlink" Target="http://www.ieee802.org/devdocs.shtml" TargetMode="External"/><Relationship Id="rId4" Type="http://schemas.openxmlformats.org/officeDocument/2006/relationships/hyperlink" Target="http://standards.ieee.org/resources/antitrust-guidelines.pdf" TargetMode="External"/><Relationship Id="rId9" Type="http://schemas.openxmlformats.org/officeDocument/2006/relationships/image" Target="../media/image3.w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8" Type="http://schemas.openxmlformats.org/officeDocument/2006/relationships/hyperlink" Target="https://urldefense.proofpoint.com/v2/url?u=https-3A__www.federalregister.gov_d_2019-2D27221-3Futm-5Fcampaign-3Dsubscription-2Bmailing-2Blist-26utm-5Fsource-3Dfederalregister.gov-26utm-5Fmedium-3Demail&amp;d=DwMFaQ&amp;c=pqcuzKEN_84c78MOSc5_fw&amp;r=z8R-nWJ8GIxwjOjNKhEFByb-tZ6XE3GZXWSggNdVo-w&amp;m=z04GUPXcGvBSDKIDaNcU0kvhXWzTBSzUqJhdkGCpW6o&amp;s=kellWLgd5Cboa_6PcLDDFANR1hLYOL3_Po3fm30MOuc&amp;e=" TargetMode="External"/><Relationship Id="rId3" Type="http://schemas.openxmlformats.org/officeDocument/2006/relationships/hyperlink" Target="https://www.federalregister.gov/documents/2019/12/27/2019-27220/bridging-the-digital-divide-for-low-income-consumers?utm_campaign=subscription+mailing+list&amp;utm_source=federalregister.gov&amp;utm_medium=email" TargetMode="External"/><Relationship Id="rId7" Type="http://schemas.openxmlformats.org/officeDocument/2006/relationships/hyperlink" Target="https://urldefense.proofpoint.com/v2/url?u=https-3A__www.govinfo.gov_content_pkg_FR-2D2019-2D12-2D27_pdf_2019-2D27221.pdf-3Futm-5Fcampaign-3Dsubscription-2Bmailing-2Blist-26utm-5Fsource-3Dfederalregister.gov-26utm-5Fmedium-3Demail&amp;d=DwMFaQ&amp;c=pqcuzKEN_84c78MOSc5_fw&amp;r=z8R-nWJ8GIxwjOjNKhEFByb-tZ6XE3GZXWSggNdVo-w&amp;m=z04GUPXcGvBSDKIDaNcU0kvhXWzTBSzUqJhdkGCpW6o&amp;s=0zYDQg4u0mE6zzJdgrDi1NXH6PjQklWOcKEboDZDnww&amp;e="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www.federalregister.gov/documents/2019/12/27/2019-27221/bridging-the-digital-divide-for-low-income-consumers?utm_campaign=subscription+mailing+list&amp;utm_source=federalregister.gov&amp;utm_medium=email" TargetMode="External"/><Relationship Id="rId5" Type="http://schemas.openxmlformats.org/officeDocument/2006/relationships/hyperlink" Target="https://urldefense.proofpoint.com/v2/url?u=https-3A__www.federalregister.gov_d_2019-2D27220-3Futm-5Fcampaign-3Dsubscription-2Bmailing-2Blist-26utm-5Fsource-3Dfederalregister.gov-26utm-5Fmedium-3Demail&amp;d=DwMFaQ&amp;c=pqcuzKEN_84c78MOSc5_fw&amp;r=z8R-nWJ8GIxwjOjNKhEFByb-tZ6XE3GZXWSggNdVo-w&amp;m=z04GUPXcGvBSDKIDaNcU0kvhXWzTBSzUqJhdkGCpW6o&amp;s=Dn1BUaomwASU659mzG4pXh898Bk0QQX-0xfzNvCpABk&amp;e=" TargetMode="External"/><Relationship Id="rId10" Type="http://schemas.openxmlformats.org/officeDocument/2006/relationships/hyperlink" Target="https://mentor.ieee.org/802.18/dcn/18/18-18-0010-10-0000-sa-use-of-spectrum-draft-position-orig06dec17.docx" TargetMode="External"/><Relationship Id="rId4" Type="http://schemas.openxmlformats.org/officeDocument/2006/relationships/hyperlink" Target="https://urldefense.proofpoint.com/v2/url?u=https-3A__www.govinfo.gov_content_pkg_FR-2D2019-2D12-2D27_pdf_2019-2D27220.pdf-3Futm-5Fcampaign-3Dsubscription-2Bmailing-2Blist-26utm-5Fsource-3Dfederalregister.gov-26utm-5Fmedium-3Demail&amp;d=DwMFaQ&amp;c=pqcuzKEN_84c78MOSc5_fw&amp;r=z8R-nWJ8GIxwjOjNKhEFByb-tZ6XE3GZXWSggNdVo-w&amp;m=z04GUPXcGvBSDKIDaNcU0kvhXWzTBSzUqJhdkGCpW6o&amp;s=BUs9MzPGwzUobctAnuaxr-45AhanxZQ_nNKdSVTh6U8&amp;e=" TargetMode="External"/><Relationship Id="rId9" Type="http://schemas.openxmlformats.org/officeDocument/2006/relationships/hyperlink" Target="https://mentor.ieee.org/802.18/dcn/18/18-18-0028-02-0000-draft-ieee-european-public-policy-position-statement-on-spectrum-management.doc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www.imf.org/external/pubs/ft/weo/2019/02/weodata/weoreptc.aspx?pr.x=63&amp;pr.y=8&amp;sy=2017&amp;ey=2024&amp;scsm=1&amp;ssd=1&amp;sort=country&amp;ds=.&amp;br=1&amp;c=512%2C668%2C914%2C672%2C612%2C946%2C614%2C137%2C311%2C546%2C213%2C674%2C911%2C676%2C314%2C548%2C193%2C556%2C122%2C678%2C912%2C181%2C313%2C867%2C419%2C682%2C513%2C684%2C316%2C273%2C913%2C868%2C124%2C921%2C339%2C948%2C638%2C943%2C514%2C686%2C218%2C688%2C963%2C518%2C616%2C728%2C223%2C836%2C516%2C558%2C918%2C138%2C748%2C196%2C618%2C278%2C624%2C692%2C522%2C694%2C622%2C962%2C156%2C142%2C626%2C449%2C628%2C564%2C228%2C565%2C924%2C283%2C233%2C853%2C632%2C288%2C636%2C293%2C634%2C566%2C238%2C964%2C662%2C182%2C960%2C359%2C423%2C453%2C935%2C968%2C128%2C922%2C611%2C714%2C321%2C862%2C243%2C135%2C248%2C716%2C469%2C456%2C253%2C722%2C642%2C942%2C643%2C718%2C939%2C724%2C734%2C576%2C644%2C936%2C819%2C961%2C172%2C813%2C132%2C726%2C646%2C199%2C648%2C733%2C915%2C184%2C134%2C524%2C652%2C361%2C174%2C362%2C328%2C364%2C258%2C732%2C656%2C366%2C654%2C144%2C336%2C146%2C263%2C463%2C268%2C528%2C532%2C923%2C944%2C738%2C176%2C578%2C534%2C537%2C536%2C742%2C429%2C866%2C433%2C369%2C178%2C744%2C436%2C186%2C136%2C925%2C343%2C869%2C158%2C746%2C439%2C926%2C916%2C466%2C664%2C112%2C826%2C111%2C542%2C298%2C967%2C927%2C443%2C846%2C917%2C299%2C544%2C582%2C941%2C474%2C446%2C754%2C666%2C698&amp;s=PPPGDP&amp;grp=0&amp;a=" TargetMode="External"/><Relationship Id="rId2" Type="http://schemas.openxmlformats.org/officeDocument/2006/relationships/hyperlink" Target="https://www.cisco.com/c/en/us/solutions/collateral/service-provider/visual-networking-index-vni/white-paper-c11-738429.pdf" TargetMode="External"/><Relationship Id="rId1" Type="http://schemas.openxmlformats.org/officeDocument/2006/relationships/slideLayout" Target="../slideLayouts/slideLayout1.xml"/><Relationship Id="rId4" Type="http://schemas.openxmlformats.org/officeDocument/2006/relationships/hyperlink" Target="https://www.imf.org/external/pubs/ft/weo/2019/02/weodata/index.aspx" TargetMode="Externa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8/dcn/16/18-16-0038-14-0000-teleconference-call-in-info.pptx" TargetMode="Externa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5/dcn/19/15-19-0276-01-0thz-ieee-802-15-tag-thz-input-to-the-revision-of-itu-r-sm-2352.doc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NULL"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8/dcn/19/18-19-0165-00-0000-minutes-26dec19-rrtag-teleconference.docx"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portal.etsi.org/tb.aspx?tbid=286&amp;SubTB=286" TargetMode="External"/><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729&amp;SubTB=729"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portal.etsi.org/tb.aspx?tbid=442&amp;SubTB=442"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 Id="rId9" Type="http://schemas.openxmlformats.org/officeDocument/2006/relationships/hyperlink" Target="https://portal.etsi.org/tb.aspx?tbid=620&amp;SubTB=62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02 Jan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02 Jan 2020</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7089"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r>
              <a:rPr lang="en-US" sz="2400" dirty="0"/>
              <a:t> </a:t>
            </a:r>
            <a:endParaRPr lang="en-US" sz="1200" dirty="0"/>
          </a:p>
        </p:txBody>
      </p:sp>
      <p:sp>
        <p:nvSpPr>
          <p:cNvPr id="3" name="Content Placeholder 2"/>
          <p:cNvSpPr>
            <a:spLocks noGrp="1"/>
          </p:cNvSpPr>
          <p:nvPr>
            <p:ph idx="1"/>
          </p:nvPr>
        </p:nvSpPr>
        <p:spPr>
          <a:xfrm>
            <a:off x="720213" y="1059395"/>
            <a:ext cx="8272226" cy="5396354"/>
          </a:xfrm>
        </p:spPr>
        <p:txBody>
          <a:bodyPr/>
          <a:lstStyle/>
          <a:p>
            <a:pPr>
              <a:buFont typeface="Arial" panose="020B0604020202020204" pitchFamily="34" charset="0"/>
              <a:buChar char="•"/>
            </a:pPr>
            <a:r>
              <a:rPr lang="en-US" sz="1600" dirty="0">
                <a:solidFill>
                  <a:schemeClr val="tx1"/>
                </a:solidFill>
              </a:rPr>
              <a:t>CEPT–ECC  </a:t>
            </a:r>
            <a:r>
              <a:rPr lang="en-US" sz="1600" b="0" dirty="0">
                <a:solidFill>
                  <a:schemeClr val="tx1"/>
                </a:solidFill>
                <a:hlinkClick r:id="rId3"/>
              </a:rPr>
              <a:t>&lt;SE24&gt;</a:t>
            </a:r>
            <a:r>
              <a:rPr lang="en-US" sz="1600" b="0" dirty="0">
                <a:solidFill>
                  <a:schemeClr val="tx1"/>
                </a:solidFill>
              </a:rPr>
              <a:t> </a:t>
            </a:r>
            <a:r>
              <a:rPr lang="en-US" sz="1600" dirty="0">
                <a:solidFill>
                  <a:schemeClr val="tx1"/>
                </a:solidFill>
              </a:rPr>
              <a:t>next meeting</a:t>
            </a:r>
          </a:p>
          <a:p>
            <a:pPr lvl="1">
              <a:buFont typeface="Arial" panose="020B0604020202020204" pitchFamily="34" charset="0"/>
              <a:buChar char="•"/>
            </a:pPr>
            <a:r>
              <a:rPr lang="en-US" sz="1600" dirty="0">
                <a:solidFill>
                  <a:schemeClr val="bg1">
                    <a:lumMod val="85000"/>
                  </a:schemeClr>
                </a:solidFill>
              </a:rPr>
              <a:t> </a:t>
            </a:r>
            <a:r>
              <a:rPr lang="en-US" sz="1600" dirty="0">
                <a:solidFill>
                  <a:schemeClr val="tx1"/>
                </a:solidFill>
              </a:rPr>
              <a:t>Nothing shared.</a:t>
            </a:r>
          </a:p>
          <a:p>
            <a:pPr lvl="1">
              <a:buFont typeface="Arial" panose="020B0604020202020204" pitchFamily="34" charset="0"/>
              <a:buChar char="•"/>
            </a:pPr>
            <a:endParaRPr lang="en-US" sz="14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4"/>
              </a:rPr>
              <a:t>&lt;SE45&gt;</a:t>
            </a:r>
            <a:r>
              <a:rPr lang="en-US" altLang="en-US" sz="1800" b="0" dirty="0"/>
              <a:t> </a:t>
            </a:r>
            <a:r>
              <a:rPr lang="en-US" altLang="en-US" sz="1800" dirty="0"/>
              <a:t>next meeting  </a:t>
            </a:r>
            <a:r>
              <a:rPr lang="en-US" sz="1800" dirty="0"/>
              <a:t>#10, 20-22Jan20, Prague, Czech Republic</a:t>
            </a:r>
          </a:p>
          <a:p>
            <a:pPr lvl="1">
              <a:buFont typeface="Arial" panose="020B0604020202020204" pitchFamily="34" charset="0"/>
              <a:buChar char="•"/>
            </a:pPr>
            <a:r>
              <a:rPr lang="en-US" sz="1600" dirty="0"/>
              <a:t>Nothing shared.</a:t>
            </a:r>
          </a:p>
          <a:p>
            <a:pPr lvl="1">
              <a:buFont typeface="Arial" panose="020B0604020202020204" pitchFamily="34" charset="0"/>
              <a:buChar char="•"/>
            </a:pPr>
            <a:r>
              <a:rPr lang="en-US" sz="1400" dirty="0"/>
              <a:t> </a:t>
            </a:r>
          </a:p>
          <a:p>
            <a:pPr lvl="1">
              <a:buFont typeface="Arial" panose="020B0604020202020204" pitchFamily="34" charset="0"/>
              <a:buChar char="•"/>
            </a:pPr>
            <a:endParaRPr lang="en-US" sz="1400" dirty="0"/>
          </a:p>
          <a:p>
            <a:pPr lvl="1">
              <a:buFont typeface="Arial" panose="020B0604020202020204" pitchFamily="34" charset="0"/>
              <a:buChar char="•"/>
            </a:pPr>
            <a:r>
              <a:rPr lang="en-US" sz="1600" dirty="0">
                <a:solidFill>
                  <a:schemeClr val="bg1">
                    <a:lumMod val="75000"/>
                  </a:schemeClr>
                </a:solidFill>
              </a:rPr>
              <a:t>Italy meeting minutes are posted now, after controversy on them.  Can be found at the link in the line above.  </a:t>
            </a:r>
          </a:p>
          <a:p>
            <a:pPr lvl="1">
              <a:buFont typeface="Arial" panose="020B0604020202020204" pitchFamily="34" charset="0"/>
              <a:buChar char="•"/>
            </a:pPr>
            <a:r>
              <a:rPr lang="en-US" sz="1800" dirty="0">
                <a:solidFill>
                  <a:schemeClr val="tx1"/>
                </a:solidFill>
              </a:rPr>
              <a:t> </a:t>
            </a:r>
          </a:p>
          <a:p>
            <a:pPr lvl="1">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r>
              <a:rPr lang="en-US" sz="1800" dirty="0">
                <a:solidFill>
                  <a:schemeClr val="tx1"/>
                </a:solidFill>
              </a:rPr>
              <a:t>CEPT – ECC </a:t>
            </a:r>
            <a:r>
              <a:rPr lang="en-US" altLang="en-US" sz="1800" b="0" dirty="0">
                <a:hlinkClick r:id="rId5"/>
              </a:rPr>
              <a:t>&lt;FM57&gt;</a:t>
            </a:r>
            <a:r>
              <a:rPr lang="en-US" altLang="en-US" sz="1800" b="0" dirty="0"/>
              <a:t>  </a:t>
            </a:r>
            <a:r>
              <a:rPr lang="en-US" sz="1800" dirty="0"/>
              <a:t>next meeting #9, 22-24Jan20, Prague, Czech Republic</a:t>
            </a:r>
          </a:p>
          <a:p>
            <a:pPr lvl="1">
              <a:buFont typeface="Arial" panose="020B0604020202020204" pitchFamily="34" charset="0"/>
              <a:buChar char="•"/>
            </a:pPr>
            <a:r>
              <a:rPr lang="en-US" sz="1400" dirty="0">
                <a:solidFill>
                  <a:schemeClr val="tx1"/>
                </a:solidFill>
              </a:rPr>
              <a:t> </a:t>
            </a:r>
            <a:r>
              <a:rPr lang="en-US" sz="1400" dirty="0"/>
              <a:t>Nothing shared.</a:t>
            </a:r>
          </a:p>
          <a:p>
            <a:pPr lvl="1">
              <a:buFont typeface="Arial" panose="020B0604020202020204" pitchFamily="34" charset="0"/>
              <a:buChar char="•"/>
            </a:pPr>
            <a:r>
              <a:rPr lang="en-US" sz="1400" dirty="0">
                <a:solidFill>
                  <a:schemeClr val="tx1"/>
                </a:solidFill>
              </a:rPr>
              <a:t>  </a:t>
            </a:r>
          </a:p>
          <a:p>
            <a:pPr lvl="1">
              <a:buFont typeface="Arial" panose="020B0604020202020204" pitchFamily="34" charset="0"/>
              <a:buChar char="•"/>
            </a:pPr>
            <a:r>
              <a:rPr lang="en-US" sz="1600" dirty="0">
                <a:solidFill>
                  <a:schemeClr val="bg1">
                    <a:lumMod val="75000"/>
                  </a:schemeClr>
                </a:solidFill>
              </a:rPr>
              <a:t>Outcomes from FM 57 are downloadable from the FM57 site, link in the line above. </a:t>
            </a:r>
          </a:p>
          <a:p>
            <a:pPr lvl="1">
              <a:buFont typeface="Arial" panose="020B0604020202020204" pitchFamily="34" charset="0"/>
              <a:buChar char="•"/>
            </a:pPr>
            <a:r>
              <a:rPr lang="en-US" sz="1600" dirty="0">
                <a:solidFill>
                  <a:schemeClr val="tx1"/>
                </a:solidFill>
              </a:rPr>
              <a:t> </a:t>
            </a:r>
          </a:p>
          <a:p>
            <a:pPr marL="457200" lvl="1" indent="0"/>
            <a:endParaRPr lang="en-US" sz="1600" dirty="0">
              <a:solidFill>
                <a:schemeClr val="bg1">
                  <a:lumMod val="85000"/>
                </a:schemeClr>
              </a:solidFill>
            </a:endParaRPr>
          </a:p>
          <a:p>
            <a:pPr lvl="1">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Jan 2020</a:t>
            </a:r>
            <a:endParaRPr lang="en-GB" dirty="0"/>
          </a:p>
        </p:txBody>
      </p:sp>
    </p:spTree>
    <p:extLst>
      <p:ext uri="{BB962C8B-B14F-4D97-AF65-F5344CB8AC3E}">
        <p14:creationId xmlns:p14="http://schemas.microsoft.com/office/powerpoint/2010/main" val="1131599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a:t>
            </a:r>
            <a:endParaRPr lang="en-US" sz="1200" dirty="0"/>
          </a:p>
        </p:txBody>
      </p:sp>
      <p:sp>
        <p:nvSpPr>
          <p:cNvPr id="3" name="Content Placeholder 2"/>
          <p:cNvSpPr>
            <a:spLocks noGrp="1"/>
          </p:cNvSpPr>
          <p:nvPr>
            <p:ph idx="1"/>
          </p:nvPr>
        </p:nvSpPr>
        <p:spPr>
          <a:xfrm>
            <a:off x="727841" y="1000928"/>
            <a:ext cx="8353245" cy="5474485"/>
          </a:xfrm>
        </p:spPr>
        <p:txBody>
          <a:bodyPr/>
          <a:lstStyle/>
          <a:p>
            <a:pPr>
              <a:buFont typeface="Arial" panose="020B0604020202020204" pitchFamily="34" charset="0"/>
              <a:buChar char="•"/>
            </a:pPr>
            <a:r>
              <a:rPr lang="en-US" sz="1800" dirty="0"/>
              <a:t> </a:t>
            </a:r>
            <a:r>
              <a:rPr lang="en-US" sz="1800" b="0" dirty="0"/>
              <a:t>Nothing shared.</a:t>
            </a:r>
          </a:p>
          <a:p>
            <a:pPr>
              <a:buFont typeface="Arial" panose="020B0604020202020204" pitchFamily="34" charset="0"/>
              <a:buChar char="•"/>
            </a:pPr>
            <a:r>
              <a:rPr lang="en-US" sz="1800" b="0" dirty="0">
                <a:solidFill>
                  <a:schemeClr val="tx1"/>
                </a:solidFill>
              </a:rPr>
              <a:t> </a:t>
            </a:r>
          </a:p>
          <a:p>
            <a:pPr>
              <a:buFont typeface="Arial" panose="020B0604020202020204" pitchFamily="34" charset="0"/>
              <a:buChar char="•"/>
            </a:pPr>
            <a:r>
              <a:rPr lang="en-US" sz="1800" b="0" dirty="0"/>
              <a:t> </a:t>
            </a:r>
          </a:p>
          <a:p>
            <a:pPr>
              <a:buFont typeface="Arial" panose="020B0604020202020204" pitchFamily="34" charset="0"/>
              <a:buChar char="•"/>
            </a:pPr>
            <a:r>
              <a:rPr lang="en-US" sz="1600" dirty="0"/>
              <a:t>AOB for ITU-R?</a:t>
            </a:r>
          </a:p>
          <a:p>
            <a:pPr>
              <a:buFont typeface="Arial" panose="020B0604020202020204" pitchFamily="34" charset="0"/>
              <a:buChar char="•"/>
            </a:pPr>
            <a:r>
              <a:rPr lang="en-US" sz="1600" dirty="0"/>
              <a:t>Update needed on  ITU-R M.1450 (Characteristics of broadband RLANs) </a:t>
            </a:r>
            <a:r>
              <a:rPr lang="en-US" sz="1600" b="0" dirty="0"/>
              <a:t>(and M.1801)</a:t>
            </a:r>
          </a:p>
          <a:p>
            <a:pPr lvl="1">
              <a:spcBef>
                <a:spcPts val="0"/>
              </a:spcBef>
              <a:buFont typeface="Arial" panose="020B0604020202020204" pitchFamily="34" charset="0"/>
              <a:buChar char="•"/>
            </a:pPr>
            <a:r>
              <a:rPr lang="en-US" sz="1400" dirty="0"/>
              <a:t>See: </a:t>
            </a:r>
            <a:r>
              <a:rPr lang="en-US" sz="1400" dirty="0">
                <a:hlinkClick r:id="rId3"/>
              </a:rPr>
              <a:t>http://www.ieee802.org/11/email/stds-802-11/msg04021.html</a:t>
            </a:r>
            <a:r>
              <a:rPr lang="en-US" sz="1400" dirty="0"/>
              <a:t>  for 802.11 Ad Hoc info.</a:t>
            </a:r>
          </a:p>
          <a:p>
            <a:pPr marL="457200" lvl="1" indent="0">
              <a:spcBef>
                <a:spcPts val="0"/>
              </a:spcBef>
            </a:pPr>
            <a:endParaRPr lang="en-US" sz="800" dirty="0"/>
          </a:p>
          <a:p>
            <a:pPr lvl="1">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b="0" dirty="0"/>
              <a:t>WRC-19 is over, links with updates and final acts.  (will hold on this for a bit)</a:t>
            </a:r>
            <a:endParaRPr lang="en-US" sz="1600" b="0" dirty="0"/>
          </a:p>
          <a:p>
            <a:pPr lvl="1">
              <a:spcBef>
                <a:spcPts val="0"/>
              </a:spcBef>
              <a:buFont typeface="Arial" panose="020B0604020202020204" pitchFamily="34" charset="0"/>
              <a:buChar char="•"/>
            </a:pPr>
            <a:r>
              <a:rPr lang="en-US" sz="1400" u="sng" dirty="0">
                <a:hlinkClick r:id="rId4"/>
              </a:rPr>
              <a:t>https://cept.org/ecc/groups/ecc/cpg/page/weekly-report-from-wrc-19</a:t>
            </a:r>
            <a:r>
              <a:rPr lang="en-US" sz="1400" u="sng" dirty="0">
                <a:hlinkClick r:id="rId5"/>
              </a:rPr>
              <a:t>/</a:t>
            </a:r>
            <a:r>
              <a:rPr lang="en-US" sz="1400" dirty="0"/>
              <a:t> </a:t>
            </a:r>
          </a:p>
          <a:p>
            <a:pPr lvl="1">
              <a:spcBef>
                <a:spcPts val="0"/>
              </a:spcBef>
              <a:buFont typeface="Arial" panose="020B0604020202020204" pitchFamily="34" charset="0"/>
              <a:buChar char="•"/>
            </a:pPr>
            <a:r>
              <a:rPr lang="en-US" sz="1400" u="sng" dirty="0">
                <a:hlinkClick r:id="rId6"/>
              </a:rPr>
              <a:t>https://www.itu.int/en/ITU-R/conferences/wrc/2019/Documents/PFA-WRC19-E.pdf</a:t>
            </a:r>
            <a:endParaRPr lang="en-US" sz="1400" dirty="0"/>
          </a:p>
          <a:p>
            <a:pPr lvl="1">
              <a:spcBef>
                <a:spcPts val="0"/>
              </a:spcBef>
              <a:buFont typeface="Arial" panose="020B0604020202020204" pitchFamily="34" charset="0"/>
              <a:buChar char="•"/>
            </a:pPr>
            <a:r>
              <a:rPr lang="en-US" sz="1400" dirty="0"/>
              <a:t>Our viewpoints/watch list: 1.12,   1.13,   1.15,   1.16,   9.1.5,   10   </a:t>
            </a:r>
            <a:r>
              <a:rPr lang="en-US" sz="1100" dirty="0">
                <a:hlinkClick r:id="rId7"/>
              </a:rPr>
              <a:t>&lt;click here&gt;</a:t>
            </a:r>
            <a:r>
              <a:rPr lang="en-US" sz="1100" dirty="0"/>
              <a:t> </a:t>
            </a:r>
          </a:p>
          <a:p>
            <a:pPr lvl="1">
              <a:spcBef>
                <a:spcPts val="0"/>
              </a:spcBef>
              <a:buFont typeface="Arial" panose="020B0604020202020204" pitchFamily="34" charset="0"/>
              <a:buChar char="•"/>
            </a:pPr>
            <a:r>
              <a:rPr lang="en-US" sz="1400" dirty="0"/>
              <a:t>Comparison of our last views points to WRC-19 final acts.   </a:t>
            </a:r>
            <a:r>
              <a:rPr lang="en-US" sz="1100" dirty="0">
                <a:hlinkClick r:id="rId8"/>
              </a:rPr>
              <a:t>&lt;click here&gt;</a:t>
            </a:r>
            <a:r>
              <a:rPr lang="en-US" sz="1100" dirty="0"/>
              <a:t> </a:t>
            </a:r>
          </a:p>
          <a:p>
            <a:pPr lvl="1">
              <a:spcBef>
                <a:spcPts val="0"/>
              </a:spcBef>
              <a:buFont typeface="Wingdings" panose="05000000000000000000" pitchFamily="2" charset="2"/>
              <a:buChar char="q"/>
            </a:pPr>
            <a:r>
              <a:rPr lang="en-US" sz="14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19-0152, will go through them as time permits. </a:t>
            </a:r>
          </a:p>
          <a:p>
            <a:pPr lvl="4">
              <a:spcBef>
                <a:spcPts val="0"/>
              </a:spcBef>
              <a:buFont typeface="Arial" panose="020B0604020202020204" pitchFamily="34" charset="0"/>
              <a:buChar char="•"/>
            </a:pPr>
            <a:endParaRPr lang="en-US" sz="600" dirty="0"/>
          </a:p>
          <a:p>
            <a:pPr lvl="3">
              <a:spcBef>
                <a:spcPts val="0"/>
              </a:spcBef>
              <a:buFont typeface="Arial" panose="020B0604020202020204" pitchFamily="34" charset="0"/>
              <a:buChar char="•"/>
            </a:pPr>
            <a:endParaRPr lang="en-US" sz="400" dirty="0"/>
          </a:p>
          <a:p>
            <a:pPr lvl="3">
              <a:spcBef>
                <a:spcPts val="0"/>
              </a:spcBef>
              <a:buFont typeface="Arial" panose="020B0604020202020204" pitchFamily="34" charset="0"/>
              <a:buChar char="•"/>
            </a:pPr>
            <a:endParaRPr lang="en-US" sz="400" dirty="0"/>
          </a:p>
          <a:p>
            <a:pPr lvl="3">
              <a:spcBef>
                <a:spcPts val="0"/>
              </a:spcBef>
              <a:buFont typeface="Arial" panose="020B0604020202020204" pitchFamily="34" charset="0"/>
              <a:buChar char="•"/>
            </a:pPr>
            <a:endParaRPr lang="en-US" sz="400" dirty="0"/>
          </a:p>
          <a:p>
            <a:pPr marL="1371600" lvl="3" indent="0">
              <a:spcBef>
                <a:spcPts val="0"/>
              </a:spcBef>
            </a:pPr>
            <a:endParaRPr lang="en-US" sz="400" dirty="0"/>
          </a:p>
          <a:p>
            <a:pPr marL="1371600" lvl="3" indent="0">
              <a:spcBef>
                <a:spcPts val="0"/>
              </a:spcBef>
            </a:pPr>
            <a:endParaRPr lang="en-US" sz="400" dirty="0"/>
          </a:p>
          <a:p>
            <a:pPr>
              <a:spcBef>
                <a:spcPts val="0"/>
              </a:spcBef>
              <a:buFont typeface="Arial" panose="020B0604020202020204" pitchFamily="34" charset="0"/>
              <a:buChar char="•"/>
            </a:pPr>
            <a:r>
              <a:rPr lang="en-US" sz="1200" dirty="0"/>
              <a:t>Calendar: </a:t>
            </a:r>
            <a:r>
              <a:rPr lang="en-US" sz="1000" dirty="0">
                <a:hlinkClick r:id="rId9"/>
              </a:rPr>
              <a:t>https://www.itu.int/en/events/Pages/Calendar-Events.aspx?sector=ITU-R</a:t>
            </a:r>
            <a:endParaRPr lang="en-US" sz="1000" dirty="0"/>
          </a:p>
          <a:p>
            <a:pPr>
              <a:spcBef>
                <a:spcPts val="0"/>
              </a:spcBef>
              <a:buFont typeface="Arial" panose="020B0604020202020204" pitchFamily="34" charset="0"/>
              <a:buChar char="•"/>
            </a:pPr>
            <a:r>
              <a:rPr lang="en-US" sz="1050" dirty="0">
                <a:hlinkClick r:id="rId10"/>
              </a:rPr>
              <a:t>Study Group 1 (SG 1) Spectrum management</a:t>
            </a:r>
            <a:endParaRPr lang="en-US" sz="1050" dirty="0">
              <a:solidFill>
                <a:schemeClr val="tx1"/>
              </a:solidFill>
            </a:endParaRPr>
          </a:p>
          <a:p>
            <a:pPr lvl="1">
              <a:spcBef>
                <a:spcPts val="0"/>
              </a:spcBef>
              <a:buFont typeface="Arial" panose="020B0604020202020204" pitchFamily="34" charset="0"/>
              <a:buChar char="•"/>
            </a:pPr>
            <a:r>
              <a:rPr lang="en-US" sz="900" u="sng" dirty="0">
                <a:hlinkClick r:id="rId11"/>
              </a:rPr>
              <a:t>Working Party 1A (WP 1A) - Spectrum engineering techniques</a:t>
            </a:r>
            <a:r>
              <a:rPr lang="en-US" sz="900" u="sng" dirty="0"/>
              <a:t>     and     </a:t>
            </a:r>
            <a:r>
              <a:rPr lang="en-US" sz="900" dirty="0">
                <a:hlinkClick r:id="rId12"/>
              </a:rPr>
              <a:t>Working Party 1C (WP 1C) - Spectrum monitoring</a:t>
            </a:r>
            <a:r>
              <a:rPr lang="en-US" sz="900" dirty="0"/>
              <a:t>​​</a:t>
            </a:r>
            <a:endParaRPr lang="en-US" sz="400" dirty="0"/>
          </a:p>
          <a:p>
            <a:pPr>
              <a:spcBef>
                <a:spcPts val="0"/>
              </a:spcBef>
              <a:buFont typeface="Arial" panose="020B0604020202020204" pitchFamily="34" charset="0"/>
              <a:buChar char="•"/>
            </a:pPr>
            <a:r>
              <a:rPr lang="en-US" sz="1050" dirty="0">
                <a:hlinkClick r:id="rId13"/>
              </a:rPr>
              <a:t>Study Group 5 (SG 5) Terrestrial </a:t>
            </a:r>
            <a:r>
              <a:rPr lang="en-US" sz="1050" b="0" dirty="0">
                <a:hlinkClick r:id="rId13"/>
              </a:rPr>
              <a:t>services</a:t>
            </a:r>
            <a:r>
              <a:rPr lang="en-US" sz="1050" b="0" dirty="0"/>
              <a:t> </a:t>
            </a:r>
            <a:r>
              <a:rPr lang="en-US" sz="900" b="0" dirty="0"/>
              <a:t>(chair on mailing list for these two) </a:t>
            </a:r>
            <a:endParaRPr lang="en-US" sz="1050" b="0" dirty="0"/>
          </a:p>
          <a:p>
            <a:pPr lvl="1">
              <a:spcBef>
                <a:spcPts val="0"/>
              </a:spcBef>
              <a:buFont typeface="Arial" panose="020B0604020202020204" pitchFamily="34" charset="0"/>
              <a:buChar char="•"/>
            </a:pPr>
            <a:r>
              <a:rPr lang="en-US" sz="900" dirty="0">
                <a:hlinkClick r:id="rId14"/>
              </a:rPr>
              <a:t>Working Party 5A (WP 5A) - Land mobile service above 30 MHz* (excluding IMT); wireless access in the fixed service; amateur and amateur-satellite services</a:t>
            </a:r>
            <a:r>
              <a:rPr lang="en-US" sz="900" dirty="0"/>
              <a:t>  </a:t>
            </a:r>
            <a:endParaRPr lang="en-US" sz="900" dirty="0">
              <a:hlinkClick r:id="rId15"/>
            </a:endParaRPr>
          </a:p>
          <a:p>
            <a:pPr lvl="1">
              <a:spcBef>
                <a:spcPts val="0"/>
              </a:spcBef>
              <a:buFont typeface="Arial" panose="020B0604020202020204" pitchFamily="34" charset="0"/>
              <a:buChar char="•"/>
            </a:pPr>
            <a:r>
              <a:rPr lang="en-US" sz="900" dirty="0">
                <a:hlinkClick r:id="rId15"/>
              </a:rPr>
              <a:t>Working Party 5D (WP 5D) - IMT Systems</a:t>
            </a:r>
            <a:r>
              <a:rPr lang="en-US" sz="900" dirty="0"/>
              <a:t>       </a:t>
            </a:r>
            <a:r>
              <a:rPr lang="en-US" sz="700" dirty="0">
                <a:hlinkClick r:id="rId16"/>
              </a:rPr>
              <a:t>Monday 2019-12-09 - Friday 2019-12-13</a:t>
            </a:r>
            <a:endParaRPr lang="en-US" sz="7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Jan 2020</a:t>
            </a:r>
            <a:endParaRPr lang="en-GB" dirty="0"/>
          </a:p>
        </p:txBody>
      </p:sp>
    </p:spTree>
    <p:extLst>
      <p:ext uri="{BB962C8B-B14F-4D97-AF65-F5344CB8AC3E}">
        <p14:creationId xmlns:p14="http://schemas.microsoft.com/office/powerpoint/2010/main" val="1078781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Ofcom consultation license exempt</a:t>
            </a:r>
            <a:endParaRPr lang="en-US" sz="2400" dirty="0"/>
          </a:p>
        </p:txBody>
      </p:sp>
      <p:sp>
        <p:nvSpPr>
          <p:cNvPr id="3" name="Content Placeholder 2"/>
          <p:cNvSpPr>
            <a:spLocks noGrp="1"/>
          </p:cNvSpPr>
          <p:nvPr>
            <p:ph idx="1"/>
          </p:nvPr>
        </p:nvSpPr>
        <p:spPr>
          <a:xfrm>
            <a:off x="698889" y="811249"/>
            <a:ext cx="8279622" cy="5664164"/>
          </a:xfrm>
        </p:spPr>
        <p:txBody>
          <a:bodyPr/>
          <a:lstStyle/>
          <a:p>
            <a:pPr lvl="5">
              <a:buFont typeface="Arial" panose="020B0604020202020204" pitchFamily="34" charset="0"/>
              <a:buChar char="•"/>
            </a:pPr>
            <a:endParaRPr lang="en-US" sz="1000" dirty="0"/>
          </a:p>
          <a:p>
            <a:pPr>
              <a:buFont typeface="Arial" panose="020B0604020202020204" pitchFamily="34" charset="0"/>
              <a:buChar char="•"/>
            </a:pPr>
            <a:r>
              <a:rPr lang="en-US" sz="1800" dirty="0"/>
              <a:t>Ofcom consultation on changes to the </a:t>
            </a:r>
            <a:r>
              <a:rPr lang="en-US" sz="1800" dirty="0" err="1"/>
              <a:t>licence</a:t>
            </a:r>
            <a:r>
              <a:rPr lang="en-US" sz="1800" dirty="0"/>
              <a:t> exemption for Wireless Telegraphy Devices;  closing 17 Jan 20  (02jan for us).    </a:t>
            </a:r>
            <a:r>
              <a:rPr lang="en-US" sz="1800" dirty="0">
                <a:hlinkClick r:id="rId3"/>
              </a:rPr>
              <a:t>&lt;click here, long link&gt;</a:t>
            </a:r>
            <a:endParaRPr lang="en-US" sz="1800" dirty="0"/>
          </a:p>
          <a:p>
            <a:pPr lvl="1">
              <a:buFont typeface="Arial" panose="020B0604020202020204" pitchFamily="34" charset="0"/>
              <a:buChar char="•"/>
            </a:pPr>
            <a:r>
              <a:rPr lang="en-US" sz="1600" dirty="0"/>
              <a:t>Mentor: </a:t>
            </a:r>
            <a:r>
              <a:rPr lang="en-US" sz="1600" dirty="0">
                <a:hlinkClick r:id="rId4"/>
              </a:rPr>
              <a:t>https://mentor.ieee.org/802.18/dcn/19/18-19-0160-00-0000-ofcom-consultation-exemptions-wireless-telegraphy.pdf</a:t>
            </a:r>
            <a:r>
              <a:rPr lang="en-US" sz="1600" dirty="0"/>
              <a:t> </a:t>
            </a:r>
            <a:endParaRPr lang="en-US" sz="1600" b="0" dirty="0"/>
          </a:p>
          <a:p>
            <a:pPr lvl="1">
              <a:buFont typeface="Arial" panose="020B0604020202020204" pitchFamily="34" charset="0"/>
              <a:buChar char="•"/>
            </a:pPr>
            <a:r>
              <a:rPr lang="en-US" sz="1600" dirty="0"/>
              <a:t>To implement the decision on SRD applications within the 874 to 876 and 915 to 921 MHz bands, we are proposing to make the Wireless Telegraphy (Exemption and Amendment) (Amendment) Regulations 2020 and to update the technical requirements for applications contained in UK Interface Requirement (IR 2030). Our proposal will allow several new SRD applications such as networked SRDs and advanced radio-frequency identification devices (RFIDs) to operate on a </a:t>
            </a:r>
            <a:r>
              <a:rPr lang="en-US" sz="1600" dirty="0" err="1"/>
              <a:t>licence</a:t>
            </a:r>
            <a:r>
              <a:rPr lang="en-US" sz="1600" dirty="0"/>
              <a:t>-exempt basis. </a:t>
            </a:r>
          </a:p>
          <a:p>
            <a:pPr>
              <a:buFont typeface="Arial" panose="020B0604020202020204" pitchFamily="34" charset="0"/>
              <a:buChar char="•"/>
            </a:pPr>
            <a:r>
              <a:rPr lang="en-US" sz="1800" b="0" dirty="0"/>
              <a:t>Have received some inputs for possible filing:</a:t>
            </a:r>
          </a:p>
          <a:p>
            <a:pPr lvl="1">
              <a:buFont typeface="Arial" panose="020B0604020202020204" pitchFamily="34" charset="0"/>
              <a:buChar char="•"/>
            </a:pPr>
            <a:r>
              <a:rPr lang="en-US" sz="1600" dirty="0">
                <a:hlinkClick r:id="rId5"/>
              </a:rPr>
              <a:t>https://mentor.ieee.org/802.18/dcn/19/18-19-0161-01-0000-ofcom-consultation-comments-ieee-802-exemptions-wireless-telegraphy.odt</a:t>
            </a:r>
            <a:r>
              <a:rPr lang="en-US" sz="1600" dirty="0"/>
              <a:t>  </a:t>
            </a:r>
          </a:p>
          <a:p>
            <a:pPr>
              <a:buFont typeface="Arial" panose="020B0604020202020204" pitchFamily="34" charset="0"/>
              <a:buChar char="•"/>
            </a:pPr>
            <a:r>
              <a:rPr lang="en-US" sz="1800" b="0" dirty="0"/>
              <a:t>Including to add 873 – 874.4 MHz with the 874-876 MHz band, seems it was missed in the consultation.</a:t>
            </a:r>
          </a:p>
          <a:p>
            <a:pPr lvl="4">
              <a:buFont typeface="Arial" panose="020B0604020202020204" pitchFamily="34" charset="0"/>
              <a:buChar char="•"/>
            </a:pPr>
            <a:endParaRPr lang="en-US" sz="1200" dirty="0"/>
          </a:p>
          <a:p>
            <a:pPr>
              <a:buFont typeface="Arial" panose="020B0604020202020204" pitchFamily="34" charset="0"/>
              <a:buChar char="•"/>
            </a:pPr>
            <a:r>
              <a:rPr lang="en-US" sz="1800" b="0" dirty="0"/>
              <a:t>Will review …r01 and edit.  (need to approve this week, 02jan at the latest)</a:t>
            </a:r>
          </a:p>
          <a:p>
            <a:pPr lvl="1">
              <a:buFont typeface="Arial" panose="020B0604020202020204" pitchFamily="34" charset="0"/>
              <a:buChar char="•"/>
            </a:pPr>
            <a:r>
              <a:rPr lang="en-US" sz="1600" b="0" dirty="0">
                <a:solidFill>
                  <a:srgbClr val="00B0F0"/>
                </a:solidFill>
              </a:rPr>
              <a:t>All please review the simple comments. </a:t>
            </a:r>
            <a:r>
              <a:rPr lang="en-US" sz="1600" dirty="0">
                <a:solidFill>
                  <a:srgbClr val="00B0F0"/>
                </a:solidFill>
              </a:rPr>
              <a:t> </a:t>
            </a:r>
          </a:p>
          <a:p>
            <a:pPr lvl="1">
              <a:buFont typeface="Arial" panose="020B0604020202020204" pitchFamily="34" charset="0"/>
              <a:buChar char="•"/>
            </a:pPr>
            <a:endParaRPr lang="en-US" sz="1600" b="0" dirty="0"/>
          </a:p>
          <a:p>
            <a:pPr>
              <a:buFont typeface="Arial" panose="020B0604020202020204" pitchFamily="34" charset="0"/>
              <a:buChar char="•"/>
            </a:pPr>
            <a:endParaRPr lang="en-US" sz="1600" dirty="0"/>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02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5160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Ofcom consultation license exempt</a:t>
            </a:r>
            <a:endParaRPr lang="en-US" sz="2400" dirty="0"/>
          </a:p>
        </p:txBody>
      </p:sp>
      <p:sp>
        <p:nvSpPr>
          <p:cNvPr id="3" name="Content Placeholder 2"/>
          <p:cNvSpPr>
            <a:spLocks noGrp="1"/>
          </p:cNvSpPr>
          <p:nvPr>
            <p:ph idx="1"/>
          </p:nvPr>
        </p:nvSpPr>
        <p:spPr>
          <a:xfrm>
            <a:off x="698889" y="811249"/>
            <a:ext cx="8279622" cy="5664164"/>
          </a:xfrm>
        </p:spPr>
        <p:txBody>
          <a:bodyPr/>
          <a:lstStyle/>
          <a:p>
            <a:pPr lvl="5">
              <a:buFont typeface="Arial" panose="020B0604020202020204" pitchFamily="34" charset="0"/>
              <a:buChar char="•"/>
            </a:pPr>
            <a:endParaRPr lang="en-US" sz="1000" dirty="0"/>
          </a:p>
          <a:p>
            <a:pPr>
              <a:buFont typeface="Arial" panose="020B0604020202020204" pitchFamily="34" charset="0"/>
              <a:buChar char="•"/>
            </a:pPr>
            <a:endParaRPr lang="en-US" sz="1800" dirty="0"/>
          </a:p>
          <a:p>
            <a:pPr>
              <a:buFont typeface="Arial" panose="020B0604020202020204" pitchFamily="34" charset="0"/>
              <a:buChar char="•"/>
            </a:pPr>
            <a:r>
              <a:rPr lang="en-US" sz="1800" u="sng" dirty="0">
                <a:solidFill>
                  <a:schemeClr val="tx1"/>
                </a:solidFill>
              </a:rPr>
              <a:t>Motion:</a:t>
            </a:r>
            <a:r>
              <a:rPr lang="en-US" sz="1800" dirty="0">
                <a:solidFill>
                  <a:schemeClr val="tx1"/>
                </a:solidFill>
              </a:rPr>
              <a:t> </a:t>
            </a:r>
            <a:r>
              <a:rPr lang="en-US" sz="1800" b="0" dirty="0">
                <a:solidFill>
                  <a:schemeClr val="tx1"/>
                </a:solidFill>
              </a:rPr>
              <a:t>Move to approve the comments in </a:t>
            </a:r>
            <a:r>
              <a:rPr lang="en-US" sz="1800" b="0" dirty="0">
                <a:solidFill>
                  <a:schemeClr val="tx1"/>
                </a:solidFill>
                <a:hlinkClick r:id="rId3"/>
              </a:rPr>
              <a:t>https://mentor.ieee.org/802.18/dcn/19/18-19-0161-02-0000-ofcom-consultation-comments-ieee-802-exemptions-wireless-telegraphy.odt</a:t>
            </a:r>
            <a:r>
              <a:rPr lang="en-US" sz="1800" b="0" dirty="0">
                <a:solidFill>
                  <a:schemeClr val="tx1"/>
                </a:solidFill>
              </a:rPr>
              <a:t> ; response to Ofcom on </a:t>
            </a:r>
            <a:r>
              <a:rPr lang="en-GB" sz="1800" b="0" dirty="0"/>
              <a:t>changes to the licence exemption for Wireless Telegraphy Devices. </a:t>
            </a:r>
            <a:r>
              <a:rPr lang="en-GB" sz="1800" b="0" dirty="0">
                <a:solidFill>
                  <a:schemeClr val="tx1"/>
                </a:solidFill>
              </a:rPr>
              <a:t>For review and approval by the EC for sending to Ofcom before  15 January 2020. The Chair of 802.18 is authorized to make editorial changes as necessary.</a:t>
            </a:r>
            <a:endParaRPr lang="en-US" sz="1800" b="0" dirty="0">
              <a:solidFill>
                <a:schemeClr val="tx1"/>
              </a:solidFill>
            </a:endParaRPr>
          </a:p>
          <a:p>
            <a:pPr lvl="1">
              <a:buFont typeface="Arial" panose="020B0604020202020204" pitchFamily="34" charset="0"/>
              <a:buChar char="•"/>
            </a:pPr>
            <a:endParaRPr lang="en-US" sz="1600" dirty="0"/>
          </a:p>
          <a:p>
            <a:r>
              <a:rPr lang="en-US" altLang="en-US" sz="1600" dirty="0"/>
              <a:t>		Moved by:  	Ben R. 	</a:t>
            </a:r>
          </a:p>
          <a:p>
            <a:pPr lvl="1"/>
            <a:r>
              <a:rPr lang="en-US" altLang="en-US" sz="1600" b="1" dirty="0"/>
              <a:t>Seconded by:  	Vijay A. </a:t>
            </a:r>
          </a:p>
          <a:p>
            <a:pPr lvl="1"/>
            <a:r>
              <a:rPr lang="en-US" altLang="en-US" sz="1600" b="1" dirty="0"/>
              <a:t>Discussion?	none</a:t>
            </a:r>
          </a:p>
          <a:p>
            <a:pPr lvl="1"/>
            <a:r>
              <a:rPr lang="en-US" altLang="en-US" sz="1600" b="1" dirty="0">
                <a:solidFill>
                  <a:schemeClr val="tx1"/>
                </a:solidFill>
              </a:rPr>
              <a:t>Vote:  		_6_Y   /  _0__N   /  _0_A </a:t>
            </a:r>
          </a:p>
          <a:p>
            <a:pPr lvl="1"/>
            <a:endParaRPr lang="en-US" altLang="en-US" sz="1600" b="1" dirty="0">
              <a:solidFill>
                <a:schemeClr val="tx1"/>
              </a:solidFill>
            </a:endParaRPr>
          </a:p>
          <a:p>
            <a:pPr lvl="1"/>
            <a:r>
              <a:rPr lang="en-US" altLang="en-US" sz="1600" b="1" dirty="0">
                <a:solidFill>
                  <a:schemeClr val="tx1"/>
                </a:solidFill>
              </a:rPr>
              <a:t>Voters: Vijay, Dorothy, Hassan, Ben, Jay, Mike</a:t>
            </a:r>
          </a:p>
          <a:p>
            <a:pPr lvl="1"/>
            <a:r>
              <a:rPr lang="en-US" altLang="en-US" sz="1600" b="1" dirty="0">
                <a:solidFill>
                  <a:schemeClr val="tx1"/>
                </a:solidFill>
              </a:rPr>
              <a:t>Motion -</a:t>
            </a:r>
            <a:r>
              <a:rPr lang="en-US" altLang="en-US" sz="1600" b="1" dirty="0">
                <a:solidFill>
                  <a:schemeClr val="bg1">
                    <a:lumMod val="65000"/>
                  </a:schemeClr>
                </a:solidFill>
              </a:rPr>
              <a:t> </a:t>
            </a:r>
            <a:r>
              <a:rPr lang="en-US" altLang="en-US" sz="1600" b="1" dirty="0">
                <a:solidFill>
                  <a:schemeClr val="tx1"/>
                </a:solidFill>
              </a:rPr>
              <a:t>Passes</a:t>
            </a:r>
          </a:p>
          <a:p>
            <a:pPr lvl="1"/>
            <a:r>
              <a:rPr lang="en-US" altLang="en-US" sz="1600" b="1" dirty="0">
                <a:solidFill>
                  <a:schemeClr val="tx1"/>
                </a:solidFill>
              </a:rPr>
              <a:t>8  on the call</a:t>
            </a:r>
          </a:p>
          <a:p>
            <a:pPr lvl="1">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02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417324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2840" y="628492"/>
            <a:ext cx="8415144" cy="663501"/>
          </a:xfrm>
        </p:spPr>
        <p:txBody>
          <a:bodyPr/>
          <a:lstStyle/>
          <a:p>
            <a:r>
              <a:rPr lang="en-US" sz="2400" dirty="0"/>
              <a:t>Chairman Pai’s statement on 5.9 GHz &amp; draft NPRM </a:t>
            </a:r>
            <a:r>
              <a:rPr lang="en-US" sz="1200" dirty="0"/>
              <a:t>-</a:t>
            </a:r>
            <a:r>
              <a:rPr lang="en-US" sz="1200" dirty="0">
                <a:highlight>
                  <a:srgbClr val="C0C0C0"/>
                </a:highlight>
              </a:rPr>
              <a:t>background</a:t>
            </a:r>
            <a:endParaRPr lang="en-US" sz="2400" dirty="0">
              <a:highlight>
                <a:srgbClr val="C0C0C0"/>
              </a:highlight>
            </a:endParaRPr>
          </a:p>
        </p:txBody>
      </p:sp>
      <p:sp>
        <p:nvSpPr>
          <p:cNvPr id="3" name="Content Placeholder 2"/>
          <p:cNvSpPr>
            <a:spLocks noGrp="1"/>
          </p:cNvSpPr>
          <p:nvPr>
            <p:ph idx="1"/>
          </p:nvPr>
        </p:nvSpPr>
        <p:spPr>
          <a:xfrm>
            <a:off x="698889" y="1177974"/>
            <a:ext cx="8292711" cy="5443245"/>
          </a:xfrm>
        </p:spPr>
        <p:txBody>
          <a:bodyPr/>
          <a:lstStyle/>
          <a:p>
            <a:pPr>
              <a:buFont typeface="Arial" panose="020B0604020202020204" pitchFamily="34" charset="0"/>
              <a:buChar char="•"/>
            </a:pPr>
            <a:r>
              <a:rPr lang="en-US" sz="1800" b="0" dirty="0"/>
              <a:t>Mentor:  </a:t>
            </a:r>
            <a:r>
              <a:rPr lang="en-US" sz="1600" b="0" dirty="0">
                <a:hlinkClick r:id="rId3"/>
              </a:rPr>
              <a:t>https://mentor.ieee.org/802.18/dcn/19/18-19-0150-00-0000-chairman-pais-remarks-new-5-9-ghz-band-proposal.docx</a:t>
            </a:r>
            <a:r>
              <a:rPr lang="en-US" sz="1600" b="0" dirty="0"/>
              <a:t>  </a:t>
            </a:r>
          </a:p>
          <a:p>
            <a:pPr lvl="1">
              <a:buFont typeface="Arial" panose="020B0604020202020204" pitchFamily="34" charset="0"/>
              <a:buChar char="•"/>
            </a:pPr>
            <a:r>
              <a:rPr lang="en-US" sz="1400" b="0" dirty="0"/>
              <a:t>FCC:</a:t>
            </a:r>
            <a:r>
              <a:rPr lang="en-US" sz="1400" dirty="0"/>
              <a:t> </a:t>
            </a:r>
            <a:r>
              <a:rPr lang="en-US" sz="1400" u="sng" dirty="0">
                <a:hlinkClick r:id="rId4"/>
              </a:rPr>
              <a:t>https://www.fcc.gov/document/chairman-pais-remarks-new-59-ghz-band-proposal</a:t>
            </a:r>
            <a:r>
              <a:rPr lang="en-US" sz="1400" dirty="0"/>
              <a:t>  </a:t>
            </a:r>
          </a:p>
          <a:p>
            <a:pPr>
              <a:buFont typeface="Arial" panose="020B0604020202020204" pitchFamily="34" charset="0"/>
              <a:buChar char="•"/>
            </a:pPr>
            <a:r>
              <a:rPr lang="en-US" sz="1200" b="0" dirty="0"/>
              <a:t>Specifically, I’m proposing to make available the lower 45 MHz of the band for unlicensed uses like Wi-Fi and allocate the upper 20 MHz for a new automotive communications technology, Cellular Vehicle to Everything, or C-V2X.  I’m also proposing that we seek public input on whether to allocate the remaining 10 MHz in the band to C-V2X or DSRC.  The Commission will vote on this Notice of Proposed Rulemaking at our December 12 meeting. </a:t>
            </a:r>
            <a:endParaRPr lang="en-US" sz="1200" dirty="0"/>
          </a:p>
          <a:p>
            <a:pPr>
              <a:buFont typeface="Arial" panose="020B0604020202020204" pitchFamily="34" charset="0"/>
              <a:buChar char="•"/>
            </a:pPr>
            <a:r>
              <a:rPr lang="en-US" sz="1800" dirty="0"/>
              <a:t>The NPRM:		&lt;&lt;= new   </a:t>
            </a:r>
            <a:r>
              <a:rPr lang="en-US" sz="1800" dirty="0">
                <a:solidFill>
                  <a:srgbClr val="00B050"/>
                </a:solidFill>
              </a:rPr>
              <a:t>OOBE was updated some from the draft. </a:t>
            </a:r>
          </a:p>
          <a:p>
            <a:pPr lvl="1">
              <a:buFont typeface="Arial" panose="020B0604020202020204" pitchFamily="34" charset="0"/>
              <a:buChar char="•"/>
            </a:pPr>
            <a:r>
              <a:rPr lang="en-US" sz="1600" dirty="0"/>
              <a:t>Mentor: </a:t>
            </a:r>
            <a:r>
              <a:rPr lang="en-US" sz="1600" dirty="0">
                <a:hlinkClick r:id="rId5"/>
              </a:rPr>
              <a:t>https://mentor.ieee.org/802.18/dcn/19/18-19-0163-00-0000-fcc19-138-nprm-revisiting-use-of-the-5-850-5-925-ghz-band.docx</a:t>
            </a:r>
            <a:r>
              <a:rPr lang="en-US" sz="1600" dirty="0"/>
              <a:t> </a:t>
            </a:r>
          </a:p>
          <a:p>
            <a:pPr>
              <a:buFont typeface="Arial" panose="020B0604020202020204" pitchFamily="34" charset="0"/>
              <a:buChar char="•"/>
            </a:pPr>
            <a:r>
              <a:rPr lang="en-US" sz="1800" dirty="0"/>
              <a:t>Proceeding 19-138:</a:t>
            </a:r>
          </a:p>
          <a:p>
            <a:pPr lvl="1">
              <a:buFont typeface="Arial" panose="020B0604020202020204" pitchFamily="34" charset="0"/>
              <a:buChar char="•"/>
            </a:pPr>
            <a:r>
              <a:rPr lang="en-US" sz="1400" dirty="0">
                <a:hlinkClick r:id="rId6"/>
              </a:rPr>
              <a:t>https://www.fcc.gov/ecfs/search/filings?proceedings_name=19-138&amp;sort=date_disseminated,DESC</a:t>
            </a:r>
            <a:endParaRPr lang="en-US" sz="1400" dirty="0"/>
          </a:p>
          <a:p>
            <a:pPr marL="400050">
              <a:buFont typeface="Arial" panose="020B0604020202020204" pitchFamily="34" charset="0"/>
              <a:buChar char="•"/>
            </a:pPr>
            <a:r>
              <a:rPr lang="en-US" sz="1600" dirty="0">
                <a:solidFill>
                  <a:schemeClr val="tx1"/>
                </a:solidFill>
              </a:rPr>
              <a:t>Draft timeline: 		&lt;&lt;= updated </a:t>
            </a:r>
          </a:p>
          <a:p>
            <a:pPr marL="800100" lvl="1">
              <a:buFont typeface="Arial" panose="020B0604020202020204" pitchFamily="34" charset="0"/>
              <a:buChar char="•"/>
            </a:pPr>
            <a:r>
              <a:rPr lang="en-US" sz="1600" b="1" i="1" u="sng" dirty="0">
                <a:solidFill>
                  <a:schemeClr val="tx1"/>
                </a:solidFill>
              </a:rPr>
              <a:t>Assume</a:t>
            </a:r>
            <a:r>
              <a:rPr lang="en-US" sz="1600" dirty="0">
                <a:solidFill>
                  <a:schemeClr val="tx1"/>
                </a:solidFill>
              </a:rPr>
              <a:t> Federal Register 4 weeks after the Open Call, 12jan  (normal 3 + 1 holiday)</a:t>
            </a:r>
          </a:p>
          <a:p>
            <a:pPr marL="1200150" lvl="2">
              <a:buFont typeface="Arial" panose="020B0604020202020204" pitchFamily="34" charset="0"/>
              <a:buChar char="•"/>
            </a:pPr>
            <a:r>
              <a:rPr lang="en-US" sz="1400" dirty="0">
                <a:solidFill>
                  <a:schemeClr val="tx1"/>
                </a:solidFill>
              </a:rPr>
              <a:t>Risk:  Chairman Pai wants to fast track this. </a:t>
            </a:r>
          </a:p>
          <a:p>
            <a:pPr marL="800100" lvl="1">
              <a:buFont typeface="Arial" panose="020B0604020202020204" pitchFamily="34" charset="0"/>
              <a:buChar char="•"/>
            </a:pPr>
            <a:r>
              <a:rPr lang="en-US" sz="1600" dirty="0">
                <a:solidFill>
                  <a:schemeClr val="tx1"/>
                </a:solidFill>
              </a:rPr>
              <a:t>They say a 30-day comment period, so 11feb. </a:t>
            </a:r>
          </a:p>
          <a:p>
            <a:pPr marL="800100" lvl="1">
              <a:buFont typeface="Arial" panose="020B0604020202020204" pitchFamily="34" charset="0"/>
              <a:buChar char="•"/>
            </a:pPr>
            <a:r>
              <a:rPr lang="en-US" sz="1600" dirty="0">
                <a:solidFill>
                  <a:schemeClr val="tx1"/>
                </a:solidFill>
              </a:rPr>
              <a:t>Back up 11 days for LMSC(EC) ballot start 31-ish </a:t>
            </a:r>
            <a:r>
              <a:rPr lang="en-US" sz="1600" dirty="0" err="1">
                <a:solidFill>
                  <a:schemeClr val="tx1"/>
                </a:solidFill>
              </a:rPr>
              <a:t>jan</a:t>
            </a:r>
            <a:r>
              <a:rPr lang="en-US" sz="1600" dirty="0">
                <a:solidFill>
                  <a:schemeClr val="tx1"/>
                </a:solidFill>
              </a:rPr>
              <a:t>,  </a:t>
            </a:r>
          </a:p>
          <a:p>
            <a:pPr marL="800100" lvl="1">
              <a:buFont typeface="Arial" panose="020B0604020202020204" pitchFamily="34" charset="0"/>
              <a:buChar char="•"/>
            </a:pPr>
            <a:r>
              <a:rPr lang="en-US" sz="1600" b="1" dirty="0">
                <a:solidFill>
                  <a:schemeClr val="tx1"/>
                </a:solidFill>
              </a:rPr>
              <a:t>So 802.18 would need to approve by 30jan (no pad)</a:t>
            </a:r>
            <a:r>
              <a:rPr lang="en-US" sz="1600" dirty="0">
                <a:solidFill>
                  <a:schemeClr val="tx1"/>
                </a:solidFill>
              </a:rPr>
              <a:t>.  (will be before March Plenary)</a:t>
            </a:r>
          </a:p>
          <a:p>
            <a:pPr marL="800100" lvl="1">
              <a:buFont typeface="Arial" panose="020B0604020202020204" pitchFamily="34" charset="0"/>
              <a:buChar char="•"/>
            </a:pPr>
            <a:r>
              <a:rPr lang="en-US" sz="1600" dirty="0">
                <a:solidFill>
                  <a:schemeClr val="tx1"/>
                </a:solidFill>
              </a:rPr>
              <a:t>They say a 60-day reply comment period, so 12mar.  .18 would need to approve  27feb</a:t>
            </a:r>
            <a:endParaRPr lang="en-US" sz="1800" dirty="0"/>
          </a:p>
          <a:p>
            <a:pPr lvl="1">
              <a:buFont typeface="Arial" panose="020B0604020202020204" pitchFamily="34" charset="0"/>
              <a:buChar char="•"/>
            </a:pPr>
            <a:endParaRPr lang="en-US" sz="14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14</a:t>
            </a:fld>
            <a:endParaRPr lang="en-US" altLang="en-US" dirty="0"/>
          </a:p>
        </p:txBody>
      </p:sp>
      <p:sp>
        <p:nvSpPr>
          <p:cNvPr id="7" name="Date Placeholder 6"/>
          <p:cNvSpPr>
            <a:spLocks noGrp="1"/>
          </p:cNvSpPr>
          <p:nvPr>
            <p:ph type="dt" idx="15"/>
          </p:nvPr>
        </p:nvSpPr>
        <p:spPr/>
        <p:txBody>
          <a:bodyPr/>
          <a:lstStyle/>
          <a:p>
            <a:r>
              <a:rPr lang="en-US"/>
              <a:t>02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1582311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&amp; draft NPRM</a:t>
            </a:r>
            <a:r>
              <a:rPr lang="en-US" sz="1200" dirty="0"/>
              <a:t> - progress</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endParaRPr lang="en-US" sz="1600" dirty="0">
              <a:solidFill>
                <a:schemeClr val="tx1"/>
              </a:solidFill>
            </a:endParaRPr>
          </a:p>
          <a:p>
            <a:pPr marL="400050">
              <a:buFont typeface="Arial" panose="020B0604020202020204" pitchFamily="34" charset="0"/>
              <a:buChar char="•"/>
            </a:pPr>
            <a:r>
              <a:rPr lang="en-US" sz="1600" dirty="0">
                <a:solidFill>
                  <a:schemeClr val="tx1"/>
                </a:solidFill>
              </a:rPr>
              <a:t>See following slides to discuss further detail.  </a:t>
            </a:r>
          </a:p>
          <a:p>
            <a:pPr marL="400050">
              <a:buFont typeface="Arial" panose="020B0604020202020204" pitchFamily="34" charset="0"/>
              <a:buChar char="•"/>
            </a:pPr>
            <a:r>
              <a:rPr lang="en-US" sz="1600" dirty="0">
                <a:solidFill>
                  <a:schemeClr val="tx1"/>
                </a:solidFill>
              </a:rPr>
              <a:t>Possible points to discuss next week (9</a:t>
            </a:r>
            <a:r>
              <a:rPr lang="en-US" sz="1600" baseline="30000" dirty="0">
                <a:solidFill>
                  <a:schemeClr val="tx1"/>
                </a:solidFill>
              </a:rPr>
              <a:t>th</a:t>
            </a:r>
            <a:r>
              <a:rPr lang="en-US" sz="1600" dirty="0">
                <a:solidFill>
                  <a:schemeClr val="tx1"/>
                </a:solidFill>
              </a:rPr>
              <a:t>).</a:t>
            </a:r>
          </a:p>
          <a:p>
            <a:pPr marL="800100" lvl="1">
              <a:buFont typeface="Arial" panose="020B0604020202020204" pitchFamily="34" charset="0"/>
              <a:buChar char="•"/>
            </a:pPr>
            <a:r>
              <a:rPr lang="en-US" sz="1600" dirty="0">
                <a:solidFill>
                  <a:schemeClr val="tx1"/>
                </a:solidFill>
              </a:rPr>
              <a:t>The OOBE/Interference statements in the NPRM.</a:t>
            </a:r>
          </a:p>
          <a:p>
            <a:pPr marL="800100" lvl="1">
              <a:buFont typeface="Arial" panose="020B0604020202020204" pitchFamily="34" charset="0"/>
              <a:buChar char="•"/>
            </a:pPr>
            <a:r>
              <a:rPr lang="en-US" sz="1600" dirty="0">
                <a:solidFill>
                  <a:schemeClr val="tx1"/>
                </a:solidFill>
              </a:rPr>
              <a:t>Points from filings on the record already? </a:t>
            </a:r>
          </a:p>
          <a:p>
            <a:pPr marL="400050">
              <a:buFont typeface="Arial" panose="020B0604020202020204" pitchFamily="34" charset="0"/>
              <a:buChar char="•"/>
            </a:pPr>
            <a:r>
              <a:rPr lang="en-US" sz="1600" dirty="0">
                <a:solidFill>
                  <a:schemeClr val="tx1"/>
                </a:solidFill>
              </a:rPr>
              <a:t> </a:t>
            </a:r>
          </a:p>
          <a:p>
            <a:pPr marL="400050">
              <a:buFont typeface="Arial" panose="020B0604020202020204" pitchFamily="34" charset="0"/>
              <a:buChar char="•"/>
            </a:pPr>
            <a:r>
              <a:rPr lang="en-US" sz="1600" dirty="0">
                <a:solidFill>
                  <a:schemeClr val="tx1"/>
                </a:solidFill>
              </a:rPr>
              <a:t> </a:t>
            </a:r>
            <a:endParaRPr lang="en-US" sz="160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02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814819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&amp; draft NPRM</a:t>
            </a:r>
            <a:r>
              <a:rPr lang="en-US" sz="1200" dirty="0"/>
              <a:t> - progress</a:t>
            </a:r>
            <a:endParaRPr lang="en-US" sz="2400" dirty="0"/>
          </a:p>
        </p:txBody>
      </p:sp>
      <p:sp>
        <p:nvSpPr>
          <p:cNvPr id="3" name="Content Placeholder 2"/>
          <p:cNvSpPr>
            <a:spLocks noGrp="1"/>
          </p:cNvSpPr>
          <p:nvPr>
            <p:ph idx="1"/>
          </p:nvPr>
        </p:nvSpPr>
        <p:spPr>
          <a:xfrm>
            <a:off x="689169" y="963650"/>
            <a:ext cx="8368911" cy="5511764"/>
          </a:xfrm>
        </p:spPr>
        <p:txBody>
          <a:bodyPr/>
          <a:lstStyle/>
          <a:p>
            <a:pPr marL="400050">
              <a:buFont typeface="Arial" panose="020B0604020202020204" pitchFamily="34" charset="0"/>
              <a:buChar char="•"/>
            </a:pPr>
            <a:r>
              <a:rPr lang="en-US" sz="1600" dirty="0">
                <a:solidFill>
                  <a:schemeClr val="tx1"/>
                </a:solidFill>
              </a:rPr>
              <a:t>Could we request all 30 MHz for DSRC, there are comments already asking for all 30MHz to C-V2X and no DSRC. </a:t>
            </a:r>
          </a:p>
          <a:p>
            <a:pPr marL="800100" lvl="1">
              <a:buFont typeface="Arial" panose="020B0604020202020204" pitchFamily="34" charset="0"/>
              <a:buChar char="•"/>
            </a:pPr>
            <a:r>
              <a:rPr lang="en-US" sz="1200" dirty="0">
                <a:solidFill>
                  <a:schemeClr val="tx1"/>
                </a:solidFill>
              </a:rPr>
              <a:t>We need to consider the political environment and where do we have a better chance to get spectrum?</a:t>
            </a:r>
          </a:p>
          <a:p>
            <a:pPr marL="800100" lvl="1">
              <a:buFont typeface="Arial" panose="020B0604020202020204" pitchFamily="34" charset="0"/>
              <a:buChar char="•"/>
            </a:pPr>
            <a:r>
              <a:rPr lang="en-US" sz="1200" dirty="0">
                <a:solidFill>
                  <a:schemeClr val="tx1"/>
                </a:solidFill>
              </a:rPr>
              <a:t>There was a previous requirement to be able to control all devices from one base, and the NPRM does not  do well with that.</a:t>
            </a:r>
          </a:p>
          <a:p>
            <a:pPr marL="400050">
              <a:buFont typeface="Arial" panose="020B0604020202020204" pitchFamily="34" charset="0"/>
              <a:buChar char="•"/>
            </a:pPr>
            <a:r>
              <a:rPr lang="en-US" sz="1600" dirty="0">
                <a:solidFill>
                  <a:schemeClr val="tx1"/>
                </a:solidFill>
              </a:rPr>
              <a:t>Back from earlier calls, what is better C-V2X or DSRC?</a:t>
            </a:r>
          </a:p>
          <a:p>
            <a:pPr marL="800100" lvl="1">
              <a:buFont typeface="Arial" panose="020B0604020202020204" pitchFamily="34" charset="0"/>
              <a:buChar char="•"/>
            </a:pPr>
            <a:r>
              <a:rPr lang="en-US" sz="1200" dirty="0">
                <a:solidFill>
                  <a:schemeClr val="tx1"/>
                </a:solidFill>
              </a:rPr>
              <a:t>Seems C-V2X has gained momentum with many and getting their ear.  How are they are doing that? </a:t>
            </a:r>
          </a:p>
          <a:p>
            <a:pPr marL="800100" lvl="1">
              <a:buFont typeface="Arial" panose="020B0604020202020204" pitchFamily="34" charset="0"/>
              <a:buChar char="•"/>
            </a:pPr>
            <a:r>
              <a:rPr lang="en-US" sz="1200" dirty="0">
                <a:solidFill>
                  <a:schemeClr val="tx1"/>
                </a:solidFill>
              </a:rPr>
              <a:t>Can we make a good technical argument to overcome this trend we are hearing about, C-V2X….</a:t>
            </a:r>
          </a:p>
          <a:p>
            <a:pPr marL="400050">
              <a:buFont typeface="Arial" panose="020B0604020202020204" pitchFamily="34" charset="0"/>
              <a:buChar char="•"/>
            </a:pPr>
            <a:r>
              <a:rPr lang="en-US" sz="1600" dirty="0">
                <a:solidFill>
                  <a:schemeClr val="tx1"/>
                </a:solidFill>
              </a:rPr>
              <a:t>We need to re-iterate what we have said in the past why DSRC works to meet the needs (as we question if C-V2X can).  </a:t>
            </a:r>
          </a:p>
          <a:p>
            <a:pPr marL="800100" lvl="1">
              <a:buFont typeface="Arial" panose="020B0604020202020204" pitchFamily="34" charset="0"/>
              <a:buChar char="•"/>
            </a:pPr>
            <a:r>
              <a:rPr lang="en-US" sz="1200" dirty="0">
                <a:solidFill>
                  <a:schemeClr val="tx1"/>
                </a:solidFill>
              </a:rPr>
              <a:t>Can we go beyond what we have said before, and how 11bd with 20MHz is more advanced than 11p? </a:t>
            </a:r>
          </a:p>
          <a:p>
            <a:pPr marL="800100" lvl="1">
              <a:buFont typeface="Arial" panose="020B0604020202020204" pitchFamily="34" charset="0"/>
              <a:buChar char="•"/>
            </a:pPr>
            <a:r>
              <a:rPr lang="en-US" sz="1200" dirty="0">
                <a:solidFill>
                  <a:schemeClr val="tx1"/>
                </a:solidFill>
              </a:rPr>
              <a:t>However, there could be an issue with the 10 MHz safety channel.   </a:t>
            </a:r>
          </a:p>
          <a:p>
            <a:pPr marL="800100" lvl="1">
              <a:buFont typeface="Arial" panose="020B0604020202020204" pitchFamily="34" charset="0"/>
              <a:buChar char="•"/>
            </a:pPr>
            <a:r>
              <a:rPr lang="en-US" sz="1200" dirty="0">
                <a:solidFill>
                  <a:schemeClr val="tx1"/>
                </a:solidFill>
              </a:rPr>
              <a:t>Is this something 11bd will be looking at?</a:t>
            </a:r>
          </a:p>
          <a:p>
            <a:pPr marL="400050">
              <a:buFont typeface="Arial" panose="020B0604020202020204" pitchFamily="34" charset="0"/>
              <a:buChar char="•"/>
            </a:pPr>
            <a:r>
              <a:rPr lang="en-US" sz="1600" dirty="0">
                <a:solidFill>
                  <a:schemeClr val="tx1"/>
                </a:solidFill>
              </a:rPr>
              <a:t>It was brought up again, the general .11 Wi-Fi 45MHz and then DSRC.  </a:t>
            </a:r>
          </a:p>
          <a:p>
            <a:pPr marL="400050">
              <a:buFont typeface="Arial" panose="020B0604020202020204" pitchFamily="34" charset="0"/>
              <a:buChar char="•"/>
            </a:pPr>
            <a:r>
              <a:rPr lang="en-US" sz="1600" dirty="0">
                <a:solidFill>
                  <a:schemeClr val="tx1"/>
                </a:solidFill>
              </a:rPr>
              <a:t>No one has seen anything from the DoT yet.  </a:t>
            </a:r>
          </a:p>
          <a:p>
            <a:pPr marL="800100" lvl="1">
              <a:buFont typeface="Arial" panose="020B0604020202020204" pitchFamily="34" charset="0"/>
              <a:buChar char="•"/>
            </a:pPr>
            <a:r>
              <a:rPr lang="en-US" sz="1200" dirty="0">
                <a:solidFill>
                  <a:schemeClr val="tx1"/>
                </a:solidFill>
              </a:rPr>
              <a:t>Not sure what the mechanics are of what to watch for? </a:t>
            </a:r>
          </a:p>
          <a:p>
            <a:pPr marL="400050">
              <a:buFont typeface="Arial" panose="020B0604020202020204" pitchFamily="34" charset="0"/>
              <a:buChar char="•"/>
            </a:pPr>
            <a:r>
              <a:rPr lang="en-US" sz="1600" dirty="0">
                <a:solidFill>
                  <a:schemeClr val="tx1"/>
                </a:solidFill>
              </a:rPr>
              <a:t> Action required: </a:t>
            </a:r>
            <a:r>
              <a:rPr lang="en-US" sz="1600" dirty="0">
                <a:solidFill>
                  <a:srgbClr val="00B0F0"/>
                </a:solidFill>
              </a:rPr>
              <a:t>review filings on ECFS and report back next week points we should consider, beyond the seek comments. </a:t>
            </a:r>
          </a:p>
          <a:p>
            <a:pPr marL="400050">
              <a:buFont typeface="Arial" panose="020B0604020202020204" pitchFamily="34" charset="0"/>
              <a:buChar char="•"/>
            </a:pPr>
            <a:r>
              <a:rPr lang="en-US" sz="1600" dirty="0">
                <a:solidFill>
                  <a:schemeClr val="tx1"/>
                </a:solidFill>
              </a:rPr>
              <a:t>Another input that is out there: </a:t>
            </a:r>
            <a:r>
              <a:rPr lang="en-US" sz="1200" dirty="0">
                <a:solidFill>
                  <a:schemeClr val="tx1"/>
                </a:solidFill>
              </a:rPr>
              <a:t> </a:t>
            </a:r>
            <a:r>
              <a:rPr lang="en-US" sz="1200" dirty="0">
                <a:solidFill>
                  <a:schemeClr val="tx1"/>
                </a:solidFill>
                <a:hlinkClick r:id="rId3"/>
              </a:rPr>
              <a:t>https://ride.tech/self-driving/fcc-plan-could-stall-v2x-car-safety-revolution/</a:t>
            </a:r>
            <a:r>
              <a:rPr lang="en-US" sz="1600" dirty="0">
                <a:solidFill>
                  <a:schemeClr val="tx1"/>
                </a:solidFill>
              </a:rPr>
              <a:t> </a:t>
            </a:r>
          </a:p>
          <a:p>
            <a:pPr marL="400050">
              <a:buFont typeface="Arial" panose="020B0604020202020204" pitchFamily="34" charset="0"/>
              <a:buChar char="•"/>
            </a:pPr>
            <a:r>
              <a:rPr lang="en-US" sz="1600" dirty="0">
                <a:solidFill>
                  <a:srgbClr val="00B0F0"/>
                </a:solidFill>
              </a:rPr>
              <a:t>Ad </a:t>
            </a:r>
            <a:r>
              <a:rPr lang="en-US" sz="1600" dirty="0" err="1">
                <a:solidFill>
                  <a:srgbClr val="00B0F0"/>
                </a:solidFill>
              </a:rPr>
              <a:t>Hoc’s</a:t>
            </a:r>
            <a:r>
              <a:rPr lang="en-US" sz="1600" dirty="0">
                <a:solidFill>
                  <a:srgbClr val="00B0F0"/>
                </a:solidFill>
              </a:rPr>
              <a:t>, next Tuesday (not for now), in Irvine, who, etc.?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02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9145674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&amp; draft NPRM</a:t>
            </a:r>
            <a:r>
              <a:rPr lang="en-US" sz="1200" dirty="0"/>
              <a:t> –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712099" y="932631"/>
            <a:ext cx="8368911" cy="5677638"/>
          </a:xfrm>
        </p:spPr>
        <p:txBody>
          <a:bodyPr/>
          <a:lstStyle/>
          <a:p>
            <a:pPr marL="400050">
              <a:buFont typeface="Arial" panose="020B0604020202020204" pitchFamily="34" charset="0"/>
              <a:buChar char="•"/>
            </a:pPr>
            <a:r>
              <a:rPr lang="en-US" sz="1800" dirty="0">
                <a:solidFill>
                  <a:schemeClr val="tx1"/>
                </a:solidFill>
              </a:rPr>
              <a:t>Start of specific areas for possible comments: </a:t>
            </a:r>
          </a:p>
          <a:p>
            <a:pPr marL="800100" lvl="1">
              <a:buFont typeface="Arial" panose="020B0604020202020204" pitchFamily="34" charset="0"/>
              <a:buChar char="•"/>
            </a:pPr>
            <a:r>
              <a:rPr lang="en-US" sz="1600" dirty="0"/>
              <a:t>OOBE and paragraphs 54 and 55 in the draft </a:t>
            </a:r>
          </a:p>
          <a:p>
            <a:pPr marL="800100" lvl="1">
              <a:buFont typeface="Arial" panose="020B0604020202020204" pitchFamily="34" charset="0"/>
              <a:buChar char="•"/>
            </a:pPr>
            <a:r>
              <a:rPr lang="en-US" sz="1600" dirty="0"/>
              <a:t>C-V2X and our arguments from our previous filings (e.g. 5GAA) </a:t>
            </a:r>
          </a:p>
          <a:p>
            <a:pPr marL="1200150" lvl="2">
              <a:buFont typeface="Arial" panose="020B0604020202020204" pitchFamily="34" charset="0"/>
              <a:buChar char="•"/>
            </a:pPr>
            <a:r>
              <a:rPr lang="en-US" sz="1400" dirty="0"/>
              <a:t>5GAA has comments today with OOBE.</a:t>
            </a:r>
          </a:p>
          <a:p>
            <a:pPr marL="800100" lvl="1">
              <a:buFont typeface="Arial" panose="020B0604020202020204" pitchFamily="34" charset="0"/>
              <a:buChar char="•"/>
            </a:pPr>
            <a:r>
              <a:rPr lang="en-US" sz="1600" dirty="0"/>
              <a:t>What to do with the 10 MHz and why.</a:t>
            </a:r>
          </a:p>
          <a:p>
            <a:pPr marL="1200150" lvl="2">
              <a:buFont typeface="Arial" panose="020B0604020202020204" pitchFamily="34" charset="0"/>
              <a:buChar char="•"/>
            </a:pPr>
            <a:r>
              <a:rPr lang="en-US" sz="1400" dirty="0"/>
              <a:t>Actually, maybe we go for 20MHz channel for DSRC in the 30MHz ITS band .(and bring BD into this).  There are some seek comments that open this up. </a:t>
            </a:r>
          </a:p>
          <a:p>
            <a:pPr marL="800100" lvl="1">
              <a:buFont typeface="Arial" panose="020B0604020202020204" pitchFamily="34" charset="0"/>
              <a:buChar char="•"/>
            </a:pPr>
            <a:r>
              <a:rPr lang="en-US" sz="1600" dirty="0"/>
              <a:t>Guard band and/or safety of life </a:t>
            </a:r>
            <a:endParaRPr lang="en-US" sz="1600" dirty="0">
              <a:solidFill>
                <a:schemeClr val="tx1"/>
              </a:solidFill>
            </a:endParaRPr>
          </a:p>
          <a:p>
            <a:pPr marL="1200150" lvl="2">
              <a:buFont typeface="Arial" panose="020B0604020202020204" pitchFamily="34" charset="0"/>
              <a:buChar char="•"/>
            </a:pPr>
            <a:r>
              <a:rPr lang="en-US" sz="1400" b="0" dirty="0">
                <a:solidFill>
                  <a:schemeClr val="tx1"/>
                </a:solidFill>
              </a:rPr>
              <a:t>30MHz - fitness for purpose, the safety functions are to be in the top 30 </a:t>
            </a:r>
            <a:r>
              <a:rPr lang="en-US" sz="1400" b="0" dirty="0" err="1">
                <a:solidFill>
                  <a:schemeClr val="tx1"/>
                </a:solidFill>
              </a:rPr>
              <a:t>MHz.</a:t>
            </a:r>
            <a:r>
              <a:rPr lang="en-US" sz="1400" b="0" dirty="0">
                <a:solidFill>
                  <a:schemeClr val="tx1"/>
                </a:solidFill>
              </a:rPr>
              <a:t> </a:t>
            </a:r>
          </a:p>
          <a:p>
            <a:pPr marL="1200150" lvl="2">
              <a:buFont typeface="Arial" panose="020B0604020202020204" pitchFamily="34" charset="0"/>
              <a:buChar char="•"/>
            </a:pPr>
            <a:r>
              <a:rPr lang="en-US" sz="1400" dirty="0">
                <a:solidFill>
                  <a:schemeClr val="tx1"/>
                </a:solidFill>
              </a:rPr>
              <a:t>US and EU norms are different for safety, we need to be aware of that. </a:t>
            </a:r>
          </a:p>
          <a:p>
            <a:pPr marL="1200150" lvl="2">
              <a:buFont typeface="Arial" panose="020B0604020202020204" pitchFamily="34" charset="0"/>
              <a:buChar char="•"/>
            </a:pPr>
            <a:r>
              <a:rPr lang="en-US" sz="1400" dirty="0">
                <a:solidFill>
                  <a:schemeClr val="tx1"/>
                </a:solidFill>
              </a:rPr>
              <a:t>We need to clearly define safety  </a:t>
            </a:r>
          </a:p>
          <a:p>
            <a:pPr marL="400050">
              <a:buFont typeface="Arial" panose="020B0604020202020204" pitchFamily="34" charset="0"/>
              <a:buChar char="•"/>
            </a:pPr>
            <a:r>
              <a:rPr lang="en-US" sz="1800" b="0" dirty="0">
                <a:solidFill>
                  <a:schemeClr val="tx1"/>
                </a:solidFill>
              </a:rPr>
              <a:t>C-V2X - is it release 14 or  in general?  </a:t>
            </a:r>
          </a:p>
          <a:p>
            <a:pPr marL="800100" lvl="1">
              <a:buFont typeface="Arial" panose="020B0604020202020204" pitchFamily="34" charset="0"/>
              <a:buChar char="•"/>
            </a:pPr>
            <a:r>
              <a:rPr lang="en-US" sz="1400" dirty="0">
                <a:solidFill>
                  <a:schemeClr val="tx1"/>
                </a:solidFill>
              </a:rPr>
              <a:t>E.g. LTE-V2X or 5GNR-V2X  </a:t>
            </a:r>
          </a:p>
          <a:p>
            <a:pPr marL="800100" lvl="1">
              <a:buFont typeface="Arial" panose="020B0604020202020204" pitchFamily="34" charset="0"/>
              <a:buChar char="•"/>
            </a:pPr>
            <a:r>
              <a:rPr lang="en-US" sz="1400" b="0" dirty="0">
                <a:solidFill>
                  <a:schemeClr val="tx1"/>
                </a:solidFill>
              </a:rPr>
              <a:t>The NPRM is not clear what C-V2X  is, general or LTE.  We need to be clear. </a:t>
            </a:r>
          </a:p>
          <a:p>
            <a:pPr marL="400050">
              <a:buFont typeface="Arial" panose="020B0604020202020204" pitchFamily="34" charset="0"/>
              <a:buChar char="•"/>
            </a:pPr>
            <a:endParaRPr lang="en-US" sz="1800" b="0" dirty="0">
              <a:solidFill>
                <a:schemeClr val="tx1"/>
              </a:solidFill>
            </a:endParaRPr>
          </a:p>
          <a:p>
            <a:pPr marL="400050">
              <a:buFont typeface="Arial" panose="020B0604020202020204" pitchFamily="34" charset="0"/>
              <a:buChar char="•"/>
            </a:pPr>
            <a:r>
              <a:rPr lang="en-US" sz="1800" b="0" dirty="0">
                <a:solidFill>
                  <a:schemeClr val="tx1"/>
                </a:solidFill>
              </a:rPr>
              <a:t>Next weeks / Interim / Ad </a:t>
            </a:r>
            <a:r>
              <a:rPr lang="en-US" sz="1800" b="0" dirty="0" err="1">
                <a:solidFill>
                  <a:schemeClr val="tx1"/>
                </a:solidFill>
              </a:rPr>
              <a:t>Hocs</a:t>
            </a:r>
            <a:r>
              <a:rPr lang="en-US" sz="1800" b="0" dirty="0">
                <a:solidFill>
                  <a:schemeClr val="tx1"/>
                </a:solidFill>
              </a:rPr>
              <a:t>? / goal? / … … … : </a:t>
            </a:r>
          </a:p>
          <a:p>
            <a:pPr marL="800100" lvl="1">
              <a:buFont typeface="Arial" panose="020B0604020202020204" pitchFamily="34" charset="0"/>
              <a:buChar char="•"/>
            </a:pPr>
            <a:r>
              <a:rPr lang="en-US" sz="1400" dirty="0">
                <a:solidFill>
                  <a:schemeClr val="tx1"/>
                </a:solidFill>
              </a:rPr>
              <a:t>We can have </a:t>
            </a:r>
            <a:r>
              <a:rPr lang="en-US" sz="1400" dirty="0" err="1">
                <a:solidFill>
                  <a:schemeClr val="tx1"/>
                </a:solidFill>
              </a:rPr>
              <a:t>adhocs</a:t>
            </a:r>
            <a:r>
              <a:rPr lang="en-US" sz="1400" dirty="0">
                <a:solidFill>
                  <a:schemeClr val="tx1"/>
                </a:solidFill>
              </a:rPr>
              <a:t>  the Tuesday after our Thursday calls  if needed.  Maybe we can have some focused ones on specific areas to do actual comments. </a:t>
            </a:r>
            <a:endParaRPr lang="en-US" sz="1400" b="0" dirty="0">
              <a:solidFill>
                <a:schemeClr val="tx1"/>
              </a:solidFill>
            </a:endParaRPr>
          </a:p>
          <a:p>
            <a:pPr marL="800100" lvl="1">
              <a:buFont typeface="Arial" panose="020B0604020202020204" pitchFamily="34" charset="0"/>
              <a:buChar char="•"/>
            </a:pPr>
            <a:r>
              <a:rPr lang="en-US" sz="1600" dirty="0">
                <a:solidFill>
                  <a:srgbClr val="00B0F0"/>
                </a:solidFill>
              </a:rPr>
              <a:t>All should look over the seek comments for ones we should comment on. </a:t>
            </a:r>
            <a:endParaRPr lang="en-US" sz="1600" b="0" dirty="0">
              <a:solidFill>
                <a:srgbClr val="00B0F0"/>
              </a:solidFill>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02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973374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&amp; draft NPRM</a:t>
            </a:r>
            <a:r>
              <a:rPr lang="en-US" sz="1200" dirty="0"/>
              <a:t> - </a:t>
            </a:r>
            <a:r>
              <a:rPr lang="en-US" sz="1200" dirty="0">
                <a:highlight>
                  <a:srgbClr val="C0C0C0"/>
                </a:highlight>
              </a:rPr>
              <a:t>history of possible areas to comment on</a:t>
            </a:r>
            <a:endParaRPr lang="en-US" sz="2400" dirty="0"/>
          </a:p>
        </p:txBody>
      </p:sp>
      <p:sp>
        <p:nvSpPr>
          <p:cNvPr id="3" name="Content Placeholder 2"/>
          <p:cNvSpPr>
            <a:spLocks noGrp="1"/>
          </p:cNvSpPr>
          <p:nvPr>
            <p:ph idx="1"/>
          </p:nvPr>
        </p:nvSpPr>
        <p:spPr>
          <a:xfrm>
            <a:off x="698889" y="977878"/>
            <a:ext cx="8368911" cy="5511764"/>
          </a:xfrm>
        </p:spPr>
        <p:txBody>
          <a:bodyPr/>
          <a:lstStyle/>
          <a:p>
            <a:pPr marL="400050">
              <a:buFont typeface="Arial" panose="020B0604020202020204" pitchFamily="34" charset="0"/>
              <a:buChar char="•"/>
            </a:pPr>
            <a:r>
              <a:rPr lang="en-US" sz="1800" b="0" dirty="0">
                <a:solidFill>
                  <a:schemeClr val="tx1"/>
                </a:solidFill>
              </a:rPr>
              <a:t>802.11bd met and discussed how to respond to NPRM.  </a:t>
            </a:r>
          </a:p>
          <a:p>
            <a:pPr marL="800100" lvl="1">
              <a:buFont typeface="Arial" panose="020B0604020202020204" pitchFamily="34" charset="0"/>
              <a:buChar char="•"/>
            </a:pPr>
            <a:r>
              <a:rPr lang="en-US" sz="1400" dirty="0">
                <a:solidFill>
                  <a:schemeClr val="tx1"/>
                </a:solidFill>
              </a:rPr>
              <a:t>TBD if through .11 for a WG response or  through .11/.18/LMSC for an IEEE 802 response.  </a:t>
            </a:r>
          </a:p>
          <a:p>
            <a:pPr marL="800100" lvl="1">
              <a:buFont typeface="Arial" panose="020B0604020202020204" pitchFamily="34" charset="0"/>
              <a:buChar char="•"/>
            </a:pPr>
            <a:r>
              <a:rPr lang="en-US" sz="1400" dirty="0">
                <a:solidFill>
                  <a:schemeClr val="tx1"/>
                </a:solidFill>
              </a:rPr>
              <a:t>They will work on comments as needed either direction.</a:t>
            </a:r>
          </a:p>
          <a:p>
            <a:pPr marL="800100" lvl="1">
              <a:buFont typeface="Arial" panose="020B0604020202020204" pitchFamily="34" charset="0"/>
              <a:buChar char="•"/>
            </a:pPr>
            <a:r>
              <a:rPr lang="en-US" sz="1400" b="0" dirty="0">
                <a:solidFill>
                  <a:schemeClr val="tx1"/>
                </a:solidFill>
              </a:rPr>
              <a:t>An excellent summary </a:t>
            </a:r>
            <a:r>
              <a:rPr lang="en-US" sz="1400" b="1" dirty="0">
                <a:solidFill>
                  <a:schemeClr val="tx1"/>
                </a:solidFill>
              </a:rPr>
              <a:t>with proposals/beliefs and seek comments summary</a:t>
            </a:r>
          </a:p>
          <a:p>
            <a:pPr marL="1200150" lvl="2">
              <a:buFont typeface="Arial" panose="020B0604020202020204" pitchFamily="34" charset="0"/>
              <a:buChar char="•"/>
            </a:pPr>
            <a:r>
              <a:rPr lang="en-US" sz="1400" u="sng" dirty="0">
                <a:hlinkClick r:id="rId3"/>
              </a:rPr>
              <a:t>https://mentor.ieee.org/802.11/dcn/19/11-19-2157-00-00bd-status-fcc-nprm-for-the-5-9-ghz-band-for-tgbd.pptx</a:t>
            </a:r>
            <a:endParaRPr lang="en-US" sz="1400" u="sng" dirty="0"/>
          </a:p>
          <a:p>
            <a:pPr marL="2114550" lvl="4">
              <a:buFont typeface="Arial" panose="020B0604020202020204" pitchFamily="34" charset="0"/>
              <a:buChar char="•"/>
            </a:pPr>
            <a:endParaRPr lang="en-US" sz="1200" u="sng" dirty="0"/>
          </a:p>
          <a:p>
            <a:pPr marL="400050">
              <a:buFont typeface="Arial" panose="020B0604020202020204" pitchFamily="34" charset="0"/>
              <a:buChar char="•"/>
            </a:pPr>
            <a:r>
              <a:rPr lang="en-US" sz="1800" b="0" dirty="0">
                <a:solidFill>
                  <a:schemeClr val="tx1"/>
                </a:solidFill>
              </a:rPr>
              <a:t>In the 11-19/2157 summary please  review slide 16, Items 36 and 37, we need .11bd.</a:t>
            </a:r>
          </a:p>
          <a:p>
            <a:pPr marL="800100" lvl="1">
              <a:buFont typeface="Arial" panose="020B0604020202020204" pitchFamily="34" charset="0"/>
              <a:buChar char="•"/>
            </a:pPr>
            <a:r>
              <a:rPr lang="en-US" sz="1600" dirty="0">
                <a:solidFill>
                  <a:schemeClr val="tx1"/>
                </a:solidFill>
              </a:rPr>
              <a:t>One comment made, we n</a:t>
            </a:r>
            <a:r>
              <a:rPr lang="en-US" sz="1600" b="0" dirty="0">
                <a:solidFill>
                  <a:schemeClr val="tx1"/>
                </a:solidFill>
              </a:rPr>
              <a:t>eed to justify the spectrum we are asking for. </a:t>
            </a:r>
          </a:p>
          <a:p>
            <a:pPr marL="800100" lvl="1">
              <a:buFont typeface="Arial" panose="020B0604020202020204" pitchFamily="34" charset="0"/>
              <a:buChar char="•"/>
            </a:pPr>
            <a:r>
              <a:rPr lang="en-US" sz="1600" b="0" dirty="0">
                <a:solidFill>
                  <a:schemeClr val="tx1"/>
                </a:solidFill>
              </a:rPr>
              <a:t>We should consider the list of 75 applications from .11p work, and more have come up since then.  These could help justify. </a:t>
            </a:r>
            <a:endParaRPr lang="en-US" sz="1600" dirty="0">
              <a:solidFill>
                <a:schemeClr val="tx1"/>
              </a:solidFill>
            </a:endParaRPr>
          </a:p>
          <a:p>
            <a:pPr marL="400050">
              <a:buFont typeface="Arial" panose="020B0604020202020204" pitchFamily="34" charset="0"/>
              <a:buChar char="•"/>
            </a:pPr>
            <a:r>
              <a:rPr lang="en-US" sz="1600" b="0" dirty="0">
                <a:solidFill>
                  <a:schemeClr val="tx1"/>
                </a:solidFill>
              </a:rPr>
              <a:t>We need to remember to be accurate and also could call out areas in the NPRM that are in question if accurate.</a:t>
            </a:r>
          </a:p>
          <a:p>
            <a:pPr marL="2114550" lvl="4">
              <a:buFont typeface="Arial" panose="020B0604020202020204" pitchFamily="34" charset="0"/>
              <a:buChar char="•"/>
            </a:pPr>
            <a:endParaRPr lang="en-US" sz="1200" dirty="0"/>
          </a:p>
          <a:p>
            <a:pPr marL="400050">
              <a:buFont typeface="Arial" panose="020B0604020202020204" pitchFamily="34" charset="0"/>
              <a:buChar char="•"/>
            </a:pPr>
            <a:r>
              <a:rPr lang="en-US" sz="1800" b="0" dirty="0">
                <a:solidFill>
                  <a:schemeClr val="tx1"/>
                </a:solidFill>
              </a:rPr>
              <a:t>One question in the .11bd meeting was what about general .11 </a:t>
            </a:r>
            <a:r>
              <a:rPr lang="en-US" sz="1800" b="0" dirty="0" err="1">
                <a:solidFill>
                  <a:schemeClr val="tx1"/>
                </a:solidFill>
              </a:rPr>
              <a:t>WiFi</a:t>
            </a:r>
            <a:r>
              <a:rPr lang="en-US" sz="1800" b="0" dirty="0">
                <a:solidFill>
                  <a:schemeClr val="tx1"/>
                </a:solidFill>
              </a:rPr>
              <a:t> inputs?</a:t>
            </a:r>
          </a:p>
          <a:p>
            <a:pPr marL="800100" lvl="1">
              <a:buFont typeface="Arial" panose="020B0604020202020204" pitchFamily="34" charset="0"/>
              <a:buChar char="•"/>
            </a:pPr>
            <a:r>
              <a:rPr lang="en-US" sz="1600" b="0" dirty="0">
                <a:solidFill>
                  <a:schemeClr val="tx1"/>
                </a:solidFill>
              </a:rPr>
              <a:t>.11md is closed from the initial sponsor ballot, comments on this band were received. </a:t>
            </a:r>
          </a:p>
          <a:p>
            <a:pPr marL="800100" lvl="1">
              <a:buFont typeface="Arial" panose="020B0604020202020204" pitchFamily="34" charset="0"/>
              <a:buChar char="•"/>
            </a:pPr>
            <a:r>
              <a:rPr lang="en-US" sz="1600" b="0" dirty="0">
                <a:solidFill>
                  <a:schemeClr val="tx1"/>
                </a:solidFill>
              </a:rPr>
              <a:t> There is support from the general .11 folks in support of the 45 MHz, so the focus comes back to .11bd  for comments back to the FCC.  </a:t>
            </a:r>
          </a:p>
          <a:p>
            <a:pPr marL="400050">
              <a:buFont typeface="Arial" panose="020B0604020202020204" pitchFamily="34" charset="0"/>
              <a:buChar char="•"/>
            </a:pPr>
            <a:r>
              <a:rPr lang="en-US" sz="1800" b="0" dirty="0">
                <a:solidFill>
                  <a:schemeClr val="tx1"/>
                </a:solidFill>
              </a:rPr>
              <a:t>There is some debate between .11 standard and C-V2X, which is better. </a:t>
            </a: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02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8464111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331750"/>
          </a:xfrm>
        </p:spPr>
        <p:txBody>
          <a:bodyPr/>
          <a:lstStyle/>
          <a:p>
            <a:r>
              <a:rPr lang="en-US" sz="2400" dirty="0"/>
              <a:t>5.9 GHz &amp; draft NPRM</a:t>
            </a:r>
            <a:r>
              <a:rPr lang="en-US" sz="1200" dirty="0"/>
              <a:t> -NHTSA –</a:t>
            </a:r>
            <a:r>
              <a:rPr lang="en-US" sz="1200" dirty="0">
                <a:highlight>
                  <a:srgbClr val="C0C0C0"/>
                </a:highlight>
              </a:rPr>
              <a:t>history of possible areas to comment on</a:t>
            </a:r>
            <a:endParaRPr lang="en-US" sz="1200" dirty="0"/>
          </a:p>
        </p:txBody>
      </p:sp>
      <p:sp>
        <p:nvSpPr>
          <p:cNvPr id="3" name="Content Placeholder 2"/>
          <p:cNvSpPr>
            <a:spLocks noGrp="1"/>
          </p:cNvSpPr>
          <p:nvPr>
            <p:ph idx="1"/>
          </p:nvPr>
        </p:nvSpPr>
        <p:spPr>
          <a:xfrm>
            <a:off x="698889" y="963649"/>
            <a:ext cx="2653911" cy="5511764"/>
          </a:xfrm>
        </p:spPr>
        <p:txBody>
          <a:bodyPr/>
          <a:lstStyle/>
          <a:p>
            <a:r>
              <a:rPr lang="en-US" dirty="0"/>
              <a:t> </a:t>
            </a:r>
            <a:r>
              <a:rPr lang="en-US" sz="1800" dirty="0"/>
              <a:t>NHTSA new doc this week: </a:t>
            </a:r>
          </a:p>
          <a:p>
            <a:pPr>
              <a:buFont typeface="Arial" panose="020B0604020202020204" pitchFamily="34" charset="0"/>
              <a:buChar char="•"/>
            </a:pPr>
            <a:r>
              <a:rPr lang="en-US" sz="1400" u="sng" dirty="0">
                <a:hlinkClick r:id="rId3"/>
              </a:rPr>
              <a:t>https://www.nhtsa.gov/about-nhtsa/briefing-room</a:t>
            </a:r>
            <a:endParaRPr lang="en-US" sz="1400" u="sng" dirty="0"/>
          </a:p>
          <a:p>
            <a:pPr marL="800100" lvl="1">
              <a:buFont typeface="Arial" panose="020B0604020202020204" pitchFamily="34" charset="0"/>
              <a:buChar char="•"/>
            </a:pPr>
            <a:r>
              <a:rPr lang="en-US" sz="1600" dirty="0">
                <a:hlinkClick r:id="rId4"/>
              </a:rPr>
              <a:t>https://mentor.ieee.org/802.18/dcn/19/18-19-0162-00-0000-v2v-cr-dsrc-wifi-baseline-cross-channel-interference-test-report-pre-final-dec-2019-121219-v1-tag.pdf</a:t>
            </a:r>
            <a:endParaRPr lang="en-US" sz="1600" dirty="0"/>
          </a:p>
          <a:p>
            <a:pPr marL="800100" lvl="1">
              <a:buFont typeface="Arial" panose="020B0604020202020204" pitchFamily="34" charset="0"/>
              <a:buChar char="•"/>
            </a:pPr>
            <a:r>
              <a:rPr lang="en-US" sz="1600" dirty="0"/>
              <a:t>Its full of testing of 802.11ac to 802.11p adjacent channel interference and may be useful for the 5.9GHz NPRM. </a:t>
            </a:r>
            <a:endParaRPr lang="en-US" sz="1400" dirty="0">
              <a:solidFill>
                <a:schemeClr val="tx1"/>
              </a:solidFill>
            </a:endParaRPr>
          </a:p>
          <a:p>
            <a:pPr marL="400050">
              <a:buFont typeface="Arial" panose="020B0604020202020204" pitchFamily="34" charset="0"/>
              <a:buChar char="•"/>
            </a:pPr>
            <a:endParaRPr lang="en-US" sz="2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02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pic>
        <p:nvPicPr>
          <p:cNvPr id="9" name="Picture 8">
            <a:extLst>
              <a:ext uri="{FF2B5EF4-FFF2-40B4-BE49-F238E27FC236}">
                <a16:creationId xmlns:a16="http://schemas.microsoft.com/office/drawing/2014/main" id="{B1449A41-95FB-44D6-9362-B526F2D9FBA0}"/>
              </a:ext>
            </a:extLst>
          </p:cNvPr>
          <p:cNvPicPr/>
          <p:nvPr/>
        </p:nvPicPr>
        <p:blipFill>
          <a:blip r:embed="rId5" r:link="rId6">
            <a:extLst>
              <a:ext uri="{28A0092B-C50C-407E-A947-70E740481C1C}">
                <a14:useLocalDpi xmlns:a14="http://schemas.microsoft.com/office/drawing/2010/main" val="0"/>
              </a:ext>
            </a:extLst>
          </a:blip>
          <a:srcRect/>
          <a:stretch>
            <a:fillRect/>
          </a:stretch>
        </p:blipFill>
        <p:spPr bwMode="auto">
          <a:xfrm>
            <a:off x="3276600" y="963649"/>
            <a:ext cx="5486400" cy="5511764"/>
          </a:xfrm>
          <a:prstGeom prst="rect">
            <a:avLst/>
          </a:prstGeom>
          <a:noFill/>
          <a:ln>
            <a:noFill/>
          </a:ln>
        </p:spPr>
      </p:pic>
    </p:spTree>
    <p:extLst>
      <p:ext uri="{BB962C8B-B14F-4D97-AF65-F5344CB8AC3E}">
        <p14:creationId xmlns:p14="http://schemas.microsoft.com/office/powerpoint/2010/main" val="4229423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44 (7 on LMSC)</a:t>
            </a:r>
            <a:r>
              <a:rPr lang="en-US" altLang="en-US" sz="1800" dirty="0">
                <a:solidFill>
                  <a:schemeClr val="tx1"/>
                </a:solidFill>
              </a:rPr>
              <a:t>;  Aspirant members: 19  </a:t>
            </a:r>
            <a:endParaRPr lang="en-US" altLang="en-US" sz="1800" b="0" dirty="0">
              <a:solidFill>
                <a:schemeClr val="tx1"/>
              </a:solidFill>
            </a:endParaRP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1">
              <a:defRPr/>
            </a:pPr>
            <a:r>
              <a:rPr lang="en-US" sz="1200" kern="1600" dirty="0"/>
              <a:t>(note; call for essential patents &amp; copy right notice: the RR-TAG does not do standards, though all should be aware.) </a:t>
            </a:r>
            <a:endParaRPr lang="en-US" sz="1200" dirty="0"/>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02 Jan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1562934660"/>
              </p:ext>
            </p:extLst>
          </p:nvPr>
        </p:nvGraphicFramePr>
        <p:xfrm>
          <a:off x="6115938" y="5181600"/>
          <a:ext cx="2390775" cy="498988"/>
        </p:xfrm>
        <a:graphic>
          <a:graphicData uri="http://schemas.openxmlformats.org/presentationml/2006/ole">
            <mc:AlternateContent xmlns:mc="http://schemas.openxmlformats.org/markup-compatibility/2006">
              <mc:Choice xmlns:v="urn:schemas-microsoft-com:vml" Requires="v">
                <p:oleObj spid="_x0000_s8118" name="Packager Shell Object" showAsIcon="1" r:id="rId6" imgW="2391120" imgH="534600" progId="Package">
                  <p:embed/>
                </p:oleObj>
              </mc:Choice>
              <mc:Fallback>
                <p:oleObj name="Packager Shell Object" showAsIcon="1" r:id="rId6" imgW="2391120" imgH="534600" progId="Package">
                  <p:embed/>
                  <p:pic>
                    <p:nvPicPr>
                      <p:cNvPr id="0" name=""/>
                      <p:cNvPicPr/>
                      <p:nvPr/>
                    </p:nvPicPr>
                    <p:blipFill>
                      <a:blip r:embed="rId7"/>
                      <a:stretch>
                        <a:fillRect/>
                      </a:stretch>
                    </p:blipFill>
                    <p:spPr>
                      <a:xfrm>
                        <a:off x="6115938" y="5181600"/>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173398843"/>
              </p:ext>
            </p:extLst>
          </p:nvPr>
        </p:nvGraphicFramePr>
        <p:xfrm>
          <a:off x="4621306" y="4996377"/>
          <a:ext cx="2076140" cy="498988"/>
        </p:xfrm>
        <a:graphic>
          <a:graphicData uri="http://schemas.openxmlformats.org/presentationml/2006/ole">
            <mc:AlternateContent xmlns:mc="http://schemas.openxmlformats.org/markup-compatibility/2006">
              <mc:Choice xmlns:v="urn:schemas-microsoft-com:vml" Requires="v">
                <p:oleObj spid="_x0000_s8119" name="Packager Shell Object" showAsIcon="1" r:id="rId8" imgW="2035440" imgH="534600" progId="Package">
                  <p:embed/>
                </p:oleObj>
              </mc:Choice>
              <mc:Fallback>
                <p:oleObj name="Packager Shell Object" showAsIcon="1" r:id="rId8" imgW="2035440" imgH="534600" progId="Package">
                  <p:embed/>
                  <p:pic>
                    <p:nvPicPr>
                      <p:cNvPr id="0" name=""/>
                      <p:cNvPicPr/>
                      <p:nvPr/>
                    </p:nvPicPr>
                    <p:blipFill>
                      <a:blip r:embed="rId9"/>
                      <a:stretch>
                        <a:fillRect/>
                      </a:stretch>
                    </p:blipFill>
                    <p:spPr>
                      <a:xfrm>
                        <a:off x="4621306" y="499637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5.9 GHz &amp; draft NPRM</a:t>
            </a:r>
            <a:r>
              <a:rPr lang="en-US" sz="1200" dirty="0"/>
              <a:t> –</a:t>
            </a:r>
            <a:r>
              <a:rPr lang="en-US" sz="1200" dirty="0">
                <a:highlight>
                  <a:srgbClr val="C0C0C0"/>
                </a:highlight>
              </a:rPr>
              <a:t>history of possible areas to comment on</a:t>
            </a:r>
            <a:endParaRPr lang="en-US" sz="2400" dirty="0">
              <a:highlight>
                <a:srgbClr val="C0C0C0"/>
              </a:highlight>
            </a:endParaRPr>
          </a:p>
        </p:txBody>
      </p:sp>
      <p:sp>
        <p:nvSpPr>
          <p:cNvPr id="3" name="Content Placeholder 2"/>
          <p:cNvSpPr>
            <a:spLocks noGrp="1"/>
          </p:cNvSpPr>
          <p:nvPr>
            <p:ph idx="1"/>
          </p:nvPr>
        </p:nvSpPr>
        <p:spPr>
          <a:xfrm>
            <a:off x="698889" y="1072549"/>
            <a:ext cx="8368911" cy="5583839"/>
          </a:xfrm>
        </p:spPr>
        <p:txBody>
          <a:bodyPr/>
          <a:lstStyle/>
          <a:p>
            <a:pPr marL="400050">
              <a:buFont typeface="Arial" panose="020B0604020202020204" pitchFamily="34" charset="0"/>
              <a:buChar char="•"/>
            </a:pPr>
            <a:r>
              <a:rPr lang="en-US" sz="1200" dirty="0">
                <a:solidFill>
                  <a:schemeClr val="tx1"/>
                </a:solidFill>
              </a:rPr>
              <a:t>Expand member’s suggested 3 focus areas we could comment on. </a:t>
            </a:r>
          </a:p>
          <a:p>
            <a:pPr marL="800100" lvl="1">
              <a:buFont typeface="Arial" panose="020B0604020202020204" pitchFamily="34" charset="0"/>
              <a:buChar char="•"/>
            </a:pPr>
            <a:r>
              <a:rPr lang="en-US" sz="1200" b="1" dirty="0">
                <a:solidFill>
                  <a:schemeClr val="tx1"/>
                </a:solidFill>
              </a:rPr>
              <a:t>1- re-channelization in general  </a:t>
            </a:r>
          </a:p>
          <a:p>
            <a:pPr marL="1200150" lvl="2">
              <a:buFont typeface="Arial" panose="020B0604020202020204" pitchFamily="34" charset="0"/>
              <a:buChar char="•"/>
            </a:pPr>
            <a:r>
              <a:rPr lang="en-US" sz="1200" dirty="0">
                <a:solidFill>
                  <a:schemeClr val="tx1"/>
                </a:solidFill>
              </a:rPr>
              <a:t>The FCC is not talking sharing, as IEEE 802 has proposed in the past.</a:t>
            </a:r>
          </a:p>
          <a:p>
            <a:pPr marL="1200150" lvl="2">
              <a:buFont typeface="Arial" panose="020B0604020202020204" pitchFamily="34" charset="0"/>
              <a:buChar char="•"/>
            </a:pPr>
            <a:r>
              <a:rPr lang="en-US" sz="1200" dirty="0">
                <a:solidFill>
                  <a:schemeClr val="tx1"/>
                </a:solidFill>
              </a:rPr>
              <a:t>We could bring out the need for sharing, where IEEE 802 a- possible points. a whole could be in agreement</a:t>
            </a:r>
          </a:p>
          <a:p>
            <a:pPr marL="800100" lvl="1">
              <a:buFont typeface="Arial" panose="020B0604020202020204" pitchFamily="34" charset="0"/>
              <a:buChar char="•"/>
            </a:pPr>
            <a:r>
              <a:rPr lang="en-US" sz="1200" b="1" dirty="0">
                <a:solidFill>
                  <a:schemeClr val="tx1"/>
                </a:solidFill>
              </a:rPr>
              <a:t>2- the 30MHz channelization for ITS</a:t>
            </a:r>
          </a:p>
          <a:p>
            <a:pPr marL="1200150" lvl="2">
              <a:buFont typeface="Arial" panose="020B0604020202020204" pitchFamily="34" charset="0"/>
              <a:buChar char="•"/>
            </a:pPr>
            <a:r>
              <a:rPr lang="en-US" sz="1200" dirty="0">
                <a:solidFill>
                  <a:schemeClr val="tx1"/>
                </a:solidFill>
              </a:rPr>
              <a:t>We could question the focus on C-V2X and pull from our 5GAA comments, e.g. forward evolution is limited</a:t>
            </a:r>
          </a:p>
          <a:p>
            <a:pPr marL="800100" lvl="1">
              <a:buFont typeface="Arial" panose="020B0604020202020204" pitchFamily="34" charset="0"/>
              <a:buChar char="•"/>
            </a:pPr>
            <a:r>
              <a:rPr lang="en-US" sz="1200" b="1" dirty="0">
                <a:solidFill>
                  <a:schemeClr val="tx1"/>
                </a:solidFill>
              </a:rPr>
              <a:t>3- Emission requirements</a:t>
            </a:r>
          </a:p>
          <a:p>
            <a:pPr marL="800100" lvl="1">
              <a:buFont typeface="Arial" panose="020B0604020202020204" pitchFamily="34" charset="0"/>
              <a:buChar char="•"/>
            </a:pPr>
            <a:r>
              <a:rPr lang="en-US" sz="1200" dirty="0">
                <a:solidFill>
                  <a:schemeClr val="tx1"/>
                </a:solidFill>
              </a:rPr>
              <a:t> note: 11p and 11bd can work with 10MHz, the existing channel 180, which the NPRM is tbd on. </a:t>
            </a:r>
          </a:p>
          <a:p>
            <a:pPr marL="800100" lvl="1">
              <a:buFont typeface="Arial" panose="020B0604020202020204" pitchFamily="34" charset="0"/>
              <a:buChar char="•"/>
            </a:pPr>
            <a:r>
              <a:rPr lang="en-US" sz="1200" dirty="0">
                <a:solidFill>
                  <a:schemeClr val="tx1"/>
                </a:solidFill>
              </a:rPr>
              <a:t>Do we promote technology neutral?  </a:t>
            </a:r>
            <a:r>
              <a:rPr lang="en-US" sz="1200" b="1" dirty="0">
                <a:solidFill>
                  <a:schemeClr val="tx1"/>
                </a:solidFill>
              </a:rPr>
              <a:t>Commercial maybe, though safety this may not be best. </a:t>
            </a:r>
          </a:p>
          <a:p>
            <a:pPr marL="400050">
              <a:buFont typeface="Arial" panose="020B0604020202020204" pitchFamily="34" charset="0"/>
              <a:buChar char="•"/>
            </a:pPr>
            <a:r>
              <a:rPr lang="en-US" sz="1200" b="0" dirty="0">
                <a:solidFill>
                  <a:schemeClr val="tx1"/>
                </a:solidFill>
              </a:rPr>
              <a:t>How do we comment </a:t>
            </a:r>
            <a:r>
              <a:rPr lang="en-US" sz="1200" dirty="0">
                <a:solidFill>
                  <a:schemeClr val="tx1"/>
                </a:solidFill>
              </a:rPr>
              <a:t>on the comment from Chairman Pai that DSRC has gone no where </a:t>
            </a:r>
            <a:r>
              <a:rPr lang="en-US" sz="1200" b="0" dirty="0">
                <a:solidFill>
                  <a:schemeClr val="tx1"/>
                </a:solidFill>
              </a:rPr>
              <a:t>(why it has been slow?).   </a:t>
            </a:r>
          </a:p>
          <a:p>
            <a:pPr marL="800100" lvl="1">
              <a:buFont typeface="Arial" panose="020B0604020202020204" pitchFamily="34" charset="0"/>
              <a:buChar char="•"/>
            </a:pPr>
            <a:r>
              <a:rPr lang="en-US" sz="1200" b="0" dirty="0">
                <a:solidFill>
                  <a:schemeClr val="tx1"/>
                </a:solidFill>
              </a:rPr>
              <a:t>Will the same forces be in effect after this?   </a:t>
            </a:r>
          </a:p>
          <a:p>
            <a:pPr marL="800100" lvl="1">
              <a:buFont typeface="Arial" panose="020B0604020202020204" pitchFamily="34" charset="0"/>
              <a:buChar char="•"/>
            </a:pPr>
            <a:r>
              <a:rPr lang="en-US" sz="1200" b="0" dirty="0">
                <a:solidFill>
                  <a:schemeClr val="tx1"/>
                </a:solidFill>
              </a:rPr>
              <a:t>E.g. it is not totally technology, much of the slowness is institutional and standards evolved over some of that time and continues. </a:t>
            </a:r>
          </a:p>
          <a:p>
            <a:pPr marL="400050">
              <a:buFont typeface="Arial" panose="020B0604020202020204" pitchFamily="34" charset="0"/>
              <a:buChar char="•"/>
            </a:pPr>
            <a:r>
              <a:rPr lang="en-US" sz="1200" b="0" dirty="0">
                <a:solidFill>
                  <a:schemeClr val="tx1"/>
                </a:solidFill>
                <a:effectLst/>
              </a:rPr>
              <a:t>Need to review our past comments to DoT, 5GAA, etc. what can we pull from them.</a:t>
            </a:r>
          </a:p>
          <a:p>
            <a:pPr marL="400050">
              <a:buFont typeface="Arial" panose="020B0604020202020204" pitchFamily="34" charset="0"/>
              <a:buChar char="•"/>
            </a:pPr>
            <a:r>
              <a:rPr lang="en-US" sz="1200" b="0" dirty="0">
                <a:solidFill>
                  <a:schemeClr val="tx1"/>
                </a:solidFill>
                <a:effectLst/>
              </a:rPr>
              <a:t>Maybe some or most of our focus is on the 10 MHz where they are asking what to put in there</a:t>
            </a:r>
            <a:r>
              <a:rPr lang="en-US" sz="1200" b="0" dirty="0">
                <a:solidFill>
                  <a:schemeClr val="tx1"/>
                </a:solidFill>
              </a:rPr>
              <a:t>, the only place left for DSRC.</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From the open meeting seems they are heading in the direction the NPRM with focus on C-V2X and Wi-Fi at the bottom.  Not much on DSRC. </a:t>
            </a:r>
          </a:p>
          <a:p>
            <a:pPr marL="400050">
              <a:buFont typeface="Arial" panose="020B0604020202020204" pitchFamily="34" charset="0"/>
              <a:buChar char="•"/>
            </a:pPr>
            <a:r>
              <a:rPr lang="en-US" sz="1200" b="0" dirty="0">
                <a:solidFill>
                  <a:schemeClr val="tx1"/>
                </a:solidFill>
                <a:effectLst/>
              </a:rPr>
              <a:t>They want the band usable sooner. </a:t>
            </a:r>
          </a:p>
          <a:p>
            <a:pPr marL="400050">
              <a:buFont typeface="Arial" panose="020B0604020202020204" pitchFamily="34" charset="0"/>
              <a:buChar char="•"/>
            </a:pPr>
            <a:r>
              <a:rPr lang="en-US" sz="1200" b="0" dirty="0">
                <a:solidFill>
                  <a:schemeClr val="tx1"/>
                </a:solidFill>
              </a:rPr>
              <a:t>There are OOBE issues and can we use that in our comments, which comes back to the band usable.  </a:t>
            </a:r>
          </a:p>
          <a:p>
            <a:pPr marL="400050">
              <a:buFont typeface="Arial" panose="020B0604020202020204" pitchFamily="34" charset="0"/>
              <a:buChar char="•"/>
            </a:pPr>
            <a:r>
              <a:rPr lang="en-US" sz="1200" b="0" dirty="0">
                <a:solidFill>
                  <a:schemeClr val="tx1"/>
                </a:solidFill>
              </a:rPr>
              <a:t>What about a Guard Band and safety of life? </a:t>
            </a:r>
          </a:p>
          <a:p>
            <a:pPr marL="400050">
              <a:buFont typeface="Arial" panose="020B0604020202020204" pitchFamily="34" charset="0"/>
              <a:buChar char="•"/>
            </a:pPr>
            <a:r>
              <a:rPr lang="en-US" sz="1200" b="0" dirty="0">
                <a:solidFill>
                  <a:schemeClr val="tx1"/>
                </a:solidFill>
              </a:rPr>
              <a:t>.11 groups and then .11bd group may have some difference of opinions what to do the way the NPRM is done. </a:t>
            </a:r>
            <a:endParaRPr lang="en-US" sz="1200" b="0" dirty="0">
              <a:solidFill>
                <a:schemeClr val="tx1"/>
              </a:solidFill>
              <a:effectLst/>
            </a:endParaRPr>
          </a:p>
          <a:p>
            <a:pPr marL="400050">
              <a:buFont typeface="Arial" panose="020B0604020202020204" pitchFamily="34" charset="0"/>
              <a:buChar char="•"/>
            </a:pPr>
            <a:r>
              <a:rPr lang="en-US" sz="1200" b="0" dirty="0">
                <a:solidFill>
                  <a:schemeClr val="tx1"/>
                </a:solidFill>
              </a:rPr>
              <a:t>Paragraph 54 and 55 are key.</a:t>
            </a:r>
            <a:endParaRPr lang="en-US" sz="1200" dirty="0">
              <a:solidFill>
                <a:schemeClr val="tx1"/>
              </a:solidFill>
            </a:endParaRPr>
          </a:p>
          <a:p>
            <a:pPr marL="800100" lvl="1">
              <a:buFont typeface="Arial" panose="020B0604020202020204" pitchFamily="34" charset="0"/>
              <a:buChar char="•"/>
            </a:pPr>
            <a:endParaRPr lang="en-US" sz="1000" dirty="0">
              <a:solidFill>
                <a:schemeClr val="tx1"/>
              </a:solidFill>
              <a:effectLst/>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02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6912987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General Discussion Items </a:t>
            </a:r>
            <a:r>
              <a:rPr lang="en-US" altLang="en-US" sz="1200" dirty="0"/>
              <a:t>-1</a:t>
            </a:r>
            <a:endParaRPr lang="en-US" sz="2400" dirty="0"/>
          </a:p>
        </p:txBody>
      </p:sp>
      <p:sp>
        <p:nvSpPr>
          <p:cNvPr id="3" name="Content Placeholder 2"/>
          <p:cNvSpPr>
            <a:spLocks noGrp="1"/>
          </p:cNvSpPr>
          <p:nvPr>
            <p:ph idx="1"/>
          </p:nvPr>
        </p:nvSpPr>
        <p:spPr>
          <a:xfrm>
            <a:off x="698889" y="1044649"/>
            <a:ext cx="8292711" cy="5430764"/>
          </a:xfrm>
        </p:spPr>
        <p:txBody>
          <a:bodyPr/>
          <a:lstStyle/>
          <a:p>
            <a:pPr>
              <a:buFont typeface="Arial" panose="020B0604020202020204" pitchFamily="34" charset="0"/>
              <a:buChar char="•"/>
            </a:pPr>
            <a:r>
              <a:rPr lang="en-GB" sz="1800" b="1" dirty="0"/>
              <a:t>Rule; Bridging the Digital Divide for Low-Income Consumers</a:t>
            </a:r>
            <a:endParaRPr lang="en-US" sz="1600" dirty="0"/>
          </a:p>
          <a:p>
            <a:pPr marL="800100" lvl="1">
              <a:buFont typeface="Arial" panose="020B0604020202020204" pitchFamily="34" charset="0"/>
              <a:buChar char="•"/>
            </a:pPr>
            <a:r>
              <a:rPr lang="en-GB" sz="1400" b="1" dirty="0"/>
              <a:t>FR Document:</a:t>
            </a:r>
            <a:r>
              <a:rPr lang="en-GB" sz="1400" dirty="0"/>
              <a:t> </a:t>
            </a:r>
            <a:r>
              <a:rPr lang="en-GB" sz="1400" u="sng" dirty="0">
                <a:hlinkClick r:id="rId3"/>
              </a:rPr>
              <a:t>2019-27220</a:t>
            </a:r>
            <a:r>
              <a:rPr lang="en-GB" sz="1400" dirty="0"/>
              <a:t>   </a:t>
            </a:r>
            <a:r>
              <a:rPr lang="en-GB" sz="1400" b="1" dirty="0"/>
              <a:t>Citation:</a:t>
            </a:r>
            <a:r>
              <a:rPr lang="en-GB" sz="1400" dirty="0"/>
              <a:t> 84 FR 71308; </a:t>
            </a:r>
            <a:r>
              <a:rPr lang="en-GB" sz="1400" u="sng" dirty="0">
                <a:hlinkClick r:id="rId4"/>
              </a:rPr>
              <a:t>PDF</a:t>
            </a:r>
            <a:r>
              <a:rPr lang="en-GB" sz="1400" b="1" dirty="0"/>
              <a:t> </a:t>
            </a:r>
            <a:r>
              <a:rPr lang="en-GB" sz="1400" dirty="0"/>
              <a:t>Pages 71308-71329 </a:t>
            </a:r>
            <a:r>
              <a:rPr lang="en-GB" sz="1400" i="1" dirty="0"/>
              <a:t>(22 pages) </a:t>
            </a:r>
            <a:r>
              <a:rPr lang="en-GB" sz="1400" u="sng" dirty="0">
                <a:hlinkClick r:id="rId5"/>
              </a:rPr>
              <a:t>Permalink</a:t>
            </a:r>
            <a:r>
              <a:rPr lang="en-GB" sz="1400" b="1" dirty="0"/>
              <a:t> </a:t>
            </a:r>
            <a:endParaRPr lang="en-US" sz="1200" dirty="0"/>
          </a:p>
          <a:p>
            <a:pPr marL="800100" lvl="1">
              <a:buFont typeface="Arial" panose="020B0604020202020204" pitchFamily="34" charset="0"/>
              <a:buChar char="•"/>
            </a:pPr>
            <a:r>
              <a:rPr lang="en-GB" sz="1400" b="1" dirty="0"/>
              <a:t>Abstract:</a:t>
            </a:r>
            <a:r>
              <a:rPr lang="en-GB" sz="1400" dirty="0"/>
              <a:t> In this document, the Federal Communications Commission (Commission) acts to restore the traditional role of states in the eligible telecommunications carrier (ETC) designation process. The Commission also acts to strengthen the Lifeline program's </a:t>
            </a:r>
            <a:r>
              <a:rPr lang="en-GB" sz="1400" dirty="0" err="1"/>
              <a:t>enrollment</a:t>
            </a:r>
            <a:r>
              <a:rPr lang="en-GB" sz="1400" dirty="0"/>
              <a:t>, recertification, and reimbursement processes so that limited Universal Service Fund (USF or Fund) dollars are directed only toward qualifying low-income consumers. </a:t>
            </a:r>
            <a:endParaRPr lang="en-US" sz="1200" dirty="0"/>
          </a:p>
          <a:p>
            <a:pPr>
              <a:buFont typeface="Arial" panose="020B0604020202020204" pitchFamily="34" charset="0"/>
              <a:buChar char="•"/>
            </a:pPr>
            <a:r>
              <a:rPr lang="en-GB" sz="1800" b="1" dirty="0"/>
              <a:t>Proposed Rule; Bridging the Digital Divide for Low-Income Consumers</a:t>
            </a:r>
            <a:endParaRPr lang="en-US" sz="1600" dirty="0"/>
          </a:p>
          <a:p>
            <a:pPr marL="800100" lvl="1">
              <a:buFont typeface="Arial" panose="020B0604020202020204" pitchFamily="34" charset="0"/>
              <a:buChar char="•"/>
            </a:pPr>
            <a:r>
              <a:rPr lang="en-GB" sz="1400" b="1" dirty="0"/>
              <a:t>FR Document:</a:t>
            </a:r>
            <a:r>
              <a:rPr lang="en-GB" sz="1400" dirty="0"/>
              <a:t> </a:t>
            </a:r>
            <a:r>
              <a:rPr lang="en-GB" sz="1400" u="sng" dirty="0">
                <a:hlinkClick r:id="rId6"/>
              </a:rPr>
              <a:t>2019-27221</a:t>
            </a:r>
            <a:r>
              <a:rPr lang="en-GB" sz="1400" dirty="0"/>
              <a:t>  </a:t>
            </a:r>
            <a:r>
              <a:rPr lang="en-GB" sz="1400" b="1" dirty="0"/>
              <a:t>Citation:</a:t>
            </a:r>
            <a:r>
              <a:rPr lang="en-GB" sz="1400" dirty="0"/>
              <a:t> 84 FR 71338; </a:t>
            </a:r>
            <a:r>
              <a:rPr lang="en-GB" sz="1400" u="sng" dirty="0">
                <a:hlinkClick r:id="rId7"/>
              </a:rPr>
              <a:t>PDF</a:t>
            </a:r>
            <a:r>
              <a:rPr lang="en-GB" sz="1400" b="1" dirty="0"/>
              <a:t> </a:t>
            </a:r>
            <a:r>
              <a:rPr lang="en-GB" sz="1400" dirty="0"/>
              <a:t>Pages 71338-71347 </a:t>
            </a:r>
            <a:r>
              <a:rPr lang="en-GB" sz="1400" i="1" dirty="0"/>
              <a:t>(10 pages  </a:t>
            </a:r>
            <a:r>
              <a:rPr lang="en-GB" sz="1400" u="sng" dirty="0">
                <a:hlinkClick r:id="rId8"/>
              </a:rPr>
              <a:t>Permalink</a:t>
            </a:r>
            <a:r>
              <a:rPr lang="en-GB" sz="1400" b="1" dirty="0"/>
              <a:t> </a:t>
            </a:r>
            <a:endParaRPr lang="en-US" sz="1200" dirty="0"/>
          </a:p>
          <a:p>
            <a:pPr marL="800100" lvl="1">
              <a:buFont typeface="Arial" panose="020B0604020202020204" pitchFamily="34" charset="0"/>
              <a:buChar char="•"/>
            </a:pPr>
            <a:r>
              <a:rPr lang="en-GB" sz="1400" b="1" dirty="0"/>
              <a:t>Abstract:</a:t>
            </a:r>
            <a:r>
              <a:rPr lang="en-GB" sz="1400" dirty="0"/>
              <a:t> In this document, the Federal Communications Commission (Commission) seeks comment on adding a goal of broadband adoption to the Lifeline program, making additional program integrity improvements to the program, and establishing privacy training requirements for entities accessing Lifeline subscribers</a:t>
            </a:r>
            <a:r>
              <a:rPr lang="en-GB" sz="1600" dirty="0"/>
              <a:t>' personal information.  (Comments due 27 Jan 20)</a:t>
            </a:r>
            <a:endParaRPr lang="en-US" sz="1400" dirty="0"/>
          </a:p>
          <a:p>
            <a:pPr>
              <a:buFont typeface="Arial" panose="020B0604020202020204" pitchFamily="34" charset="0"/>
              <a:buChar char="•"/>
            </a:pPr>
            <a:endParaRPr lang="en-US" sz="1800" dirty="0"/>
          </a:p>
          <a:p>
            <a:pPr>
              <a:buFont typeface="Arial" panose="020B0604020202020204" pitchFamily="34" charset="0"/>
              <a:buChar char="•"/>
            </a:pPr>
            <a:r>
              <a:rPr lang="en-US" sz="1800" dirty="0"/>
              <a:t>On hold: </a:t>
            </a:r>
          </a:p>
          <a:p>
            <a:pPr>
              <a:buFont typeface="Arial" panose="020B0604020202020204" pitchFamily="34" charset="0"/>
              <a:buChar char="•"/>
            </a:pPr>
            <a:r>
              <a:rPr lang="en-US" sz="1400" dirty="0"/>
              <a:t>IEEE-EU spectrum position paper update:</a:t>
            </a:r>
            <a:endParaRPr lang="en-US" sz="1400" b="0" dirty="0">
              <a:solidFill>
                <a:schemeClr val="tx1"/>
              </a:solidFill>
            </a:endParaRPr>
          </a:p>
          <a:p>
            <a:pPr lvl="1">
              <a:buFont typeface="Arial" panose="020B0604020202020204" pitchFamily="34" charset="0"/>
              <a:buChar char="•"/>
            </a:pPr>
            <a:r>
              <a:rPr lang="en-US" sz="1200" u="sng" dirty="0">
                <a:hlinkClick r:id="rId9"/>
              </a:rPr>
              <a:t>https://mentor.ieee.org/802.18/dcn/18/18-18-0028-02-0000-draft-ieee-european-public-policy-position-statement-on-spectrum-management.docx</a:t>
            </a:r>
            <a:r>
              <a:rPr lang="en-US" sz="1200" dirty="0"/>
              <a:t> </a:t>
            </a:r>
            <a:endParaRPr lang="en-US" sz="1200" u="sng" dirty="0">
              <a:hlinkClick r:id="rId10"/>
            </a:endParaRPr>
          </a:p>
          <a:p>
            <a:pPr lvl="1">
              <a:buFont typeface="Arial" panose="020B0604020202020204" pitchFamily="34" charset="0"/>
              <a:buChar char="•"/>
            </a:pPr>
            <a:r>
              <a:rPr lang="en-US" altLang="en-US" sz="1200" dirty="0"/>
              <a:t>The IEEE SA position that the RR-TAG help develop, we had requested to use in the EU, in place of theirs:  </a:t>
            </a:r>
          </a:p>
          <a:p>
            <a:pPr lvl="2">
              <a:buFont typeface="Arial" panose="020B0604020202020204" pitchFamily="34" charset="0"/>
              <a:buChar char="•"/>
            </a:pPr>
            <a:r>
              <a:rPr lang="en-US" sz="1100" u="sng" dirty="0">
                <a:hlinkClick r:id="rId10"/>
              </a:rPr>
              <a:t>https://mentor.ieee.org/802.18/dcn/18/18-18-0010-10-0000-sa-use-of-spectrum-draft-position-orig06dec17.docx</a:t>
            </a:r>
            <a:r>
              <a:rPr lang="en-US" sz="1100" dirty="0"/>
              <a:t> </a:t>
            </a:r>
            <a:endParaRPr lang="en-US" sz="1200" dirty="0"/>
          </a:p>
          <a:p>
            <a:pPr lvl="2">
              <a:buFont typeface="Arial" panose="020B0604020202020204" pitchFamily="34" charset="0"/>
              <a:buChar char="•"/>
            </a:pPr>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02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122567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5386796"/>
          </a:xfrm>
        </p:spPr>
        <p:txBody>
          <a:bodyPr/>
          <a:lstStyle/>
          <a:p>
            <a:pPr marL="285750" indent="-285750">
              <a:buFont typeface="Wingdings" panose="05000000000000000000" pitchFamily="2" charset="2"/>
              <a:buChar char="q"/>
            </a:pPr>
            <a:r>
              <a:rPr lang="en-US" altLang="en-US" sz="1800" dirty="0">
                <a:solidFill>
                  <a:srgbClr val="00B0F0"/>
                </a:solidFill>
              </a:rPr>
              <a:t>Contribution ideas for 5.9 GHz NPRM, maybe go through the Seek Comments and which ones could we focus on, and filings already on the record. </a:t>
            </a:r>
          </a:p>
          <a:p>
            <a:pPr marL="285750" indent="-285750">
              <a:buFont typeface="Wingdings" panose="05000000000000000000" pitchFamily="2" charset="2"/>
              <a:buChar char="q"/>
            </a:pPr>
            <a:r>
              <a:rPr lang="en-US" altLang="en-US" sz="1800" dirty="0">
                <a:solidFill>
                  <a:srgbClr val="00B0F0"/>
                </a:solidFill>
              </a:rPr>
              <a:t> </a:t>
            </a:r>
          </a:p>
          <a:p>
            <a:pPr marL="285750" indent="-285750">
              <a:buFont typeface="Wingdings" panose="05000000000000000000" pitchFamily="2" charset="2"/>
              <a:buChar char="q"/>
            </a:pPr>
            <a:r>
              <a:rPr lang="en-US" altLang="en-US" sz="1800" b="0" dirty="0">
                <a:solidFill>
                  <a:srgbClr val="00B0F0"/>
                </a:solidFill>
              </a:rPr>
              <a:t>Chair start Ofcom LMSC ballot.</a:t>
            </a: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endParaRPr lang="en-US" altLang="en-US" sz="1800" dirty="0">
              <a:solidFill>
                <a:schemeClr val="tx1"/>
              </a:solidFill>
            </a:endParaRPr>
          </a:p>
          <a:p>
            <a:pPr marL="285750" indent="-285750">
              <a:buFont typeface="Arial" panose="020B0604020202020204" pitchFamily="34" charset="0"/>
              <a:buChar char="•"/>
            </a:pPr>
            <a:r>
              <a:rPr lang="en-US" altLang="en-US" sz="1800" dirty="0">
                <a:solidFill>
                  <a:schemeClr val="tx1"/>
                </a:solidFill>
              </a:rPr>
              <a:t>Soon (after 5.9 GHz): </a:t>
            </a:r>
          </a:p>
          <a:p>
            <a:pPr>
              <a:buFont typeface="Wingdings" panose="05000000000000000000" pitchFamily="2" charset="2"/>
              <a:buChar char="q"/>
            </a:pPr>
            <a:r>
              <a:rPr lang="en-US" altLang="en-US" sz="1600" b="0" dirty="0">
                <a:solidFill>
                  <a:srgbClr val="00B0F0"/>
                </a:solidFill>
              </a:rPr>
              <a:t>Start to consider what are IEEE 802 viewpoints are for WRC-23 agenda items. </a:t>
            </a:r>
          </a:p>
          <a:p>
            <a:pPr lvl="3">
              <a:buFont typeface="Arial" panose="020B0604020202020204" pitchFamily="34" charset="0"/>
              <a:buChar char="•"/>
            </a:pPr>
            <a:endParaRPr lang="en-US" sz="800" b="0" dirty="0">
              <a:solidFill>
                <a:srgbClr val="002060"/>
              </a:solidFill>
            </a:endParaRPr>
          </a:p>
          <a:p>
            <a:pPr>
              <a:buFont typeface="Arial" panose="020B0604020202020204" pitchFamily="34" charset="0"/>
              <a:buChar char="•"/>
            </a:pPr>
            <a:endParaRPr lang="en-US" sz="1600" b="0" dirty="0">
              <a:solidFill>
                <a:srgbClr val="002060"/>
              </a:solidFill>
            </a:endParaRPr>
          </a:p>
          <a:p>
            <a:pPr lvl="2">
              <a:buFont typeface="Arial" panose="020B0604020202020204" pitchFamily="34" charset="0"/>
              <a:buChar char="•"/>
            </a:pPr>
            <a:endParaRPr lang="en-US" sz="1000" b="0" dirty="0">
              <a:solidFill>
                <a:srgbClr val="002060"/>
              </a:solidFill>
            </a:endParaRPr>
          </a:p>
          <a:p>
            <a:pPr>
              <a:spcBef>
                <a:spcPts val="0"/>
              </a:spcBef>
              <a:buFont typeface="Arial" panose="020B0604020202020204" pitchFamily="34" charset="0"/>
              <a:buChar char="•"/>
            </a:pPr>
            <a:r>
              <a:rPr lang="en-US" sz="1600" b="0" dirty="0">
                <a:solidFill>
                  <a:srgbClr val="002060"/>
                </a:solidFill>
              </a:rPr>
              <a:t>Ongoing:  </a:t>
            </a:r>
          </a:p>
          <a:p>
            <a:pPr lvl="1">
              <a:spcBef>
                <a:spcPts val="0"/>
              </a:spcBef>
              <a:buFont typeface="Arial" panose="020B0604020202020204" pitchFamily="34" charset="0"/>
              <a:buChar char="•"/>
            </a:pPr>
            <a:r>
              <a:rPr lang="en-US" sz="1400" b="0" dirty="0">
                <a:solidFill>
                  <a:srgbClr val="002060"/>
                </a:solidFill>
              </a:rPr>
              <a:t>WPT use of license-exempt bands and UWB in cell phones</a:t>
            </a:r>
          </a:p>
          <a:p>
            <a:pPr lvl="1">
              <a:spcBef>
                <a:spcPts val="0"/>
              </a:spcBef>
              <a:buFont typeface="Arial" panose="020B0604020202020204" pitchFamily="34" charset="0"/>
              <a:buChar char="•"/>
            </a:pPr>
            <a:r>
              <a:rPr lang="en-US" sz="1400" b="0" dirty="0">
                <a:solidFill>
                  <a:srgbClr val="002060"/>
                </a:solidFill>
              </a:rPr>
              <a:t>Digital Divide, how can we help? </a:t>
            </a:r>
          </a:p>
          <a:p>
            <a:pPr>
              <a:spcBef>
                <a:spcPts val="0"/>
              </a:spcBef>
              <a:buFont typeface="Arial" panose="020B0604020202020204" pitchFamily="34" charset="0"/>
              <a:buChar char="•"/>
            </a:pPr>
            <a:r>
              <a:rPr lang="en-US" sz="1600" b="0" dirty="0"/>
              <a:t>General Info:  </a:t>
            </a:r>
          </a:p>
          <a:p>
            <a:pPr lvl="1">
              <a:spcBef>
                <a:spcPts val="0"/>
              </a:spcBef>
              <a:buFont typeface="Arial" panose="020B0604020202020204" pitchFamily="34" charset="0"/>
              <a:buChar char="•"/>
            </a:pPr>
            <a:r>
              <a:rPr lang="en-US" sz="1400" dirty="0"/>
              <a:t>Latest Cisco VNI 2018-2022 networking trends, updated 21Feb19 (annually). </a:t>
            </a:r>
          </a:p>
          <a:p>
            <a:pPr marL="857250" lvl="2" indent="0">
              <a:spcBef>
                <a:spcPts val="0"/>
              </a:spcBef>
            </a:pPr>
            <a:r>
              <a:rPr lang="en-US" sz="1200" u="sng" dirty="0">
                <a:hlinkClick r:id="rId2"/>
              </a:rPr>
              <a:t>https://www.cisco.com/c/en/us/solutions/collateral/service-provider/visual-networking-index-vni/white-paper-c11-738429.pdf</a:t>
            </a:r>
            <a:r>
              <a:rPr lang="en-US" sz="1200" u="sng" dirty="0"/>
              <a:t> </a:t>
            </a:r>
          </a:p>
          <a:p>
            <a:pPr lvl="1">
              <a:spcBef>
                <a:spcPts val="0"/>
              </a:spcBef>
              <a:buFont typeface="Arial" panose="020B0604020202020204" pitchFamily="34" charset="0"/>
              <a:buChar char="•"/>
            </a:pPr>
            <a:r>
              <a:rPr lang="en-US" sz="1400" dirty="0"/>
              <a:t>Latest World Economic Outlook</a:t>
            </a:r>
            <a:r>
              <a:rPr lang="en-US" sz="1400" b="1" dirty="0"/>
              <a:t>.  </a:t>
            </a:r>
            <a:r>
              <a:rPr lang="en-US" sz="1400" dirty="0"/>
              <a:t>(October’s 2019, twice a year) </a:t>
            </a:r>
            <a:r>
              <a:rPr lang="en-US" sz="1400" u="sng" dirty="0">
                <a:hlinkClick r:id="rId3"/>
              </a:rPr>
              <a:t>&lt;click for spreadsheet&gt;</a:t>
            </a:r>
            <a:endParaRPr lang="en-US" sz="1400" dirty="0"/>
          </a:p>
          <a:p>
            <a:pPr marL="857250" lvl="2" indent="0">
              <a:spcBef>
                <a:spcPts val="0"/>
              </a:spcBef>
            </a:pPr>
            <a:r>
              <a:rPr lang="en-US" sz="1200" dirty="0">
                <a:hlinkClick r:id="rId4"/>
              </a:rPr>
              <a:t>https://www.imf.org/external/pubs/ft/weo/2019/02/weodata/index.aspx</a:t>
            </a:r>
            <a:endParaRPr lang="en-US" sz="1200" dirty="0"/>
          </a:p>
          <a:p>
            <a:pPr marL="0" indent="0">
              <a:spcBef>
                <a:spcPts val="0"/>
              </a:spcBef>
            </a:pPr>
            <a:endParaRPr lang="en-US" altLang="en-US" sz="14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02 Jan 2020</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600" b="0" dirty="0">
                <a:solidFill>
                  <a:schemeClr val="tx1"/>
                </a:solidFill>
              </a:rPr>
              <a:t>  Nothing heard  </a:t>
            </a:r>
          </a:p>
          <a:p>
            <a:pPr marL="285750" indent="-285750">
              <a:buFont typeface="Arial" panose="020B0604020202020204" pitchFamily="34" charset="0"/>
              <a:buChar char="•"/>
            </a:pPr>
            <a:endParaRPr lang="en-US" sz="1600" b="0" dirty="0">
              <a:solidFill>
                <a:schemeClr val="tx1"/>
              </a:solidFill>
            </a:endParaRPr>
          </a:p>
          <a:p>
            <a:pPr marL="285750" indent="-285750">
              <a:buFont typeface="Arial" panose="020B0604020202020204" pitchFamily="34" charset="0"/>
              <a:buChar char="•"/>
            </a:pPr>
            <a:endParaRPr lang="en-US" sz="1800" dirty="0">
              <a:solidFill>
                <a:schemeClr val="tx1"/>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bg1">
                  <a:lumMod val="75000"/>
                </a:schemeClr>
              </a:solidFill>
            </a:endParaRP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02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721183"/>
            <a:ext cx="8382000"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09Jan2020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https://mentor.ieee.org/802.18/dcn/16/18-16-0038-14-0000-teleconference-call-in-info.pptx</a:t>
            </a:r>
            <a:r>
              <a:rPr lang="en-US" sz="1800" dirty="0"/>
              <a:t>  </a:t>
            </a:r>
            <a:r>
              <a:rPr lang="en-US" altLang="en-US" sz="1800" b="1" dirty="0"/>
              <a:t>(</a:t>
            </a:r>
            <a:r>
              <a:rPr lang="en-US" altLang="en-US" sz="1800" b="1" i="1" u="sng" dirty="0"/>
              <a:t>or latest)</a:t>
            </a:r>
            <a:r>
              <a:rPr lang="en-US" altLang="en-US" sz="1400" i="1" dirty="0"/>
              <a:t>   </a:t>
            </a:r>
            <a:r>
              <a:rPr lang="en-US" altLang="en-US" sz="1800" b="1" i="1" dirty="0">
                <a:highlight>
                  <a:srgbClr val="FFFF00"/>
                </a:highlight>
              </a:rPr>
              <a:t>(this is a new call in starting 09Jan)</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15:53 ET</a:t>
            </a:r>
          </a:p>
          <a:p>
            <a:pPr lvl="3">
              <a:buFont typeface="Arial" panose="020B0604020202020204" pitchFamily="34" charset="0"/>
              <a:buChar char="•"/>
            </a:pPr>
            <a:endParaRPr lang="en-US" sz="1000" b="0" dirty="0"/>
          </a:p>
          <a:p>
            <a:pPr>
              <a:buFont typeface="Arial" panose="020B0604020202020204" pitchFamily="34" charset="0"/>
              <a:buChar char="•"/>
            </a:pPr>
            <a:r>
              <a:rPr lang="en-US" sz="1800" b="0" dirty="0"/>
              <a:t>The next face to face meeting of the 802.18 RR-TAG will be at the IEEE 802, 12–17 Jan. 2019 Wireless Interim in the Hotel Irvine, Irvine, California, USA</a:t>
            </a:r>
          </a:p>
          <a:p>
            <a:pPr>
              <a:buFont typeface="Arial" panose="020B0604020202020204" pitchFamily="34" charset="0"/>
              <a:buChar char="•"/>
            </a:pPr>
            <a:r>
              <a:rPr lang="en-US" sz="1600" b="0" dirty="0"/>
              <a:t>Normal time slots, Tuesday AM2 and Thursday AM1 (8:30 start) </a:t>
            </a:r>
            <a:r>
              <a:rPr lang="en-US" sz="1600" dirty="0">
                <a:solidFill>
                  <a:schemeClr val="accent6">
                    <a:lumMod val="20000"/>
                    <a:lumOff val="80000"/>
                  </a:schemeClr>
                </a:solidFill>
              </a:rPr>
              <a:t>– </a:t>
            </a:r>
            <a:r>
              <a:rPr lang="en-US" sz="1000" dirty="0">
                <a:solidFill>
                  <a:schemeClr val="accent6">
                    <a:lumMod val="20000"/>
                    <a:lumOff val="80000"/>
                  </a:schemeClr>
                </a:solidFill>
              </a:rPr>
              <a:t>remember no reciprocal from other WGs </a:t>
            </a:r>
            <a:endParaRPr lang="en-US" sz="1400" dirty="0">
              <a:solidFill>
                <a:schemeClr val="accent6">
                  <a:lumMod val="20000"/>
                  <a:lumOff val="80000"/>
                </a:schemeClr>
              </a:solidFill>
            </a:endParaRPr>
          </a:p>
          <a:p>
            <a:pPr>
              <a:buFont typeface="Arial" panose="020B0604020202020204" pitchFamily="34" charset="0"/>
              <a:buChar char="•"/>
            </a:pPr>
            <a:endParaRPr lang="en-US" sz="2000" dirty="0"/>
          </a:p>
          <a:p>
            <a:pPr>
              <a:buFont typeface="Arial" panose="020B0604020202020204" pitchFamily="34" charset="0"/>
              <a:buChar char="•"/>
            </a:pPr>
            <a:r>
              <a:rPr lang="en-US" sz="2000" dirty="0"/>
              <a:t>Thank You</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Jan 2020</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02 Jan 2020</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02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Vice Chair</a:t>
            </a:r>
            <a:endParaRPr lang="en-US" altLang="en-US" sz="2400" dirty="0"/>
          </a:p>
        </p:txBody>
      </p:sp>
    </p:spTree>
    <p:extLst>
      <p:ext uri="{BB962C8B-B14F-4D97-AF65-F5344CB8AC3E}">
        <p14:creationId xmlns:p14="http://schemas.microsoft.com/office/powerpoint/2010/main" val="16425382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27</a:t>
            </a:fld>
            <a:endParaRPr lang="en-US" altLang="en-US" sz="1200" b="0" dirty="0"/>
          </a:p>
        </p:txBody>
      </p:sp>
      <p:sp>
        <p:nvSpPr>
          <p:cNvPr id="2" name="Date Placeholder 1"/>
          <p:cNvSpPr>
            <a:spLocks noGrp="1"/>
          </p:cNvSpPr>
          <p:nvPr>
            <p:ph type="dt" idx="15"/>
          </p:nvPr>
        </p:nvSpPr>
        <p:spPr/>
        <p:txBody>
          <a:bodyPr/>
          <a:lstStyle/>
          <a:p>
            <a:r>
              <a:rPr lang="en-US"/>
              <a:t>02 Jan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02 Jan 2020</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SM.2352 on THz</a:t>
            </a:r>
            <a:endParaRPr lang="en-US" sz="1200" dirty="0"/>
          </a:p>
        </p:txBody>
      </p:sp>
      <p:sp>
        <p:nvSpPr>
          <p:cNvPr id="3" name="Content Placeholder 2"/>
          <p:cNvSpPr>
            <a:spLocks noGrp="1"/>
          </p:cNvSpPr>
          <p:nvPr>
            <p:ph idx="1"/>
          </p:nvPr>
        </p:nvSpPr>
        <p:spPr>
          <a:xfrm>
            <a:off x="638355" y="1066799"/>
            <a:ext cx="8353245" cy="5408613"/>
          </a:xfrm>
        </p:spPr>
        <p:txBody>
          <a:bodyPr/>
          <a:lstStyle/>
          <a:p>
            <a:pPr lvl="4">
              <a:buFont typeface="Arial" panose="020B0604020202020204" pitchFamily="34" charset="0"/>
              <a:buChar char="•"/>
            </a:pPr>
            <a:endParaRPr lang="en-US" sz="700" dirty="0">
              <a:solidFill>
                <a:schemeClr val="tx1"/>
              </a:solidFill>
            </a:endParaRPr>
          </a:p>
          <a:p>
            <a:pPr>
              <a:spcBef>
                <a:spcPts val="0"/>
              </a:spcBef>
              <a:buFont typeface="Arial" panose="020B0604020202020204" pitchFamily="34" charset="0"/>
              <a:buChar char="•"/>
            </a:pPr>
            <a:r>
              <a:rPr lang="en-US" sz="2000" dirty="0"/>
              <a:t>From 802.15.3d, ITU-R SM.2352 on THz communications needs  updates.   </a:t>
            </a:r>
          </a:p>
          <a:p>
            <a:pPr lvl="1">
              <a:lnSpc>
                <a:spcPct val="150000"/>
              </a:lnSpc>
              <a:spcBef>
                <a:spcPts val="600"/>
              </a:spcBef>
              <a:buFont typeface="Arial" panose="020B0604020202020204" pitchFamily="34" charset="0"/>
              <a:buChar char="•"/>
            </a:pPr>
            <a:r>
              <a:rPr lang="en-US" sz="1600" dirty="0"/>
              <a:t>ITU-R WP1A  meeting in June did not manage to prepare an (expected) liaison statement.</a:t>
            </a:r>
          </a:p>
          <a:p>
            <a:pPr lvl="1">
              <a:lnSpc>
                <a:spcPct val="150000"/>
              </a:lnSpc>
              <a:spcBef>
                <a:spcPts val="600"/>
              </a:spcBef>
              <a:buFont typeface="Arial" panose="020B0604020202020204" pitchFamily="34" charset="0"/>
              <a:buChar char="•"/>
            </a:pPr>
            <a:r>
              <a:rPr lang="en-US" sz="1800" dirty="0"/>
              <a:t>Though, 802.15.3d does have a draft of a submission to ITU-R on the current SM.2352 that needs updates. </a:t>
            </a:r>
          </a:p>
          <a:p>
            <a:pPr lvl="1">
              <a:spcBef>
                <a:spcPts val="600"/>
              </a:spcBef>
              <a:buFont typeface="Arial" panose="020B0604020202020204" pitchFamily="34" charset="0"/>
              <a:buChar char="•"/>
            </a:pPr>
            <a:r>
              <a:rPr lang="en-US" sz="1800" dirty="0">
                <a:solidFill>
                  <a:schemeClr val="tx1"/>
                </a:solidFill>
                <a:hlinkClick r:id="rId3"/>
              </a:rPr>
              <a:t>https://mentor.ieee.org/802.15/dcn/19/15-19-0276-01-0thz-ieee-802-15-tag-thz-input-to-the-revision-of-itu-r-sm-2352.docx</a:t>
            </a:r>
            <a:r>
              <a:rPr lang="en-US" sz="1800" dirty="0">
                <a:solidFill>
                  <a:schemeClr val="tx1"/>
                </a:solidFill>
              </a:rPr>
              <a:t>  </a:t>
            </a:r>
          </a:p>
          <a:p>
            <a:pPr lvl="1">
              <a:spcBef>
                <a:spcPts val="600"/>
              </a:spcBef>
              <a:buFont typeface="Arial" panose="020B0604020202020204" pitchFamily="34" charset="0"/>
              <a:buChar char="•"/>
            </a:pPr>
            <a:r>
              <a:rPr lang="en-US" sz="1800" dirty="0">
                <a:solidFill>
                  <a:schemeClr val="tx1"/>
                </a:solidFill>
              </a:rPr>
              <a:t>Any suggestions before it goes to 802.15 working group? </a:t>
            </a:r>
          </a:p>
          <a:p>
            <a:pPr lvl="1">
              <a:spcBef>
                <a:spcPts val="600"/>
              </a:spcBef>
              <a:buFont typeface="Arial" panose="020B0604020202020204" pitchFamily="34" charset="0"/>
              <a:buChar char="•"/>
            </a:pPr>
            <a:r>
              <a:rPr lang="en-US" sz="1800" dirty="0">
                <a:solidFill>
                  <a:schemeClr val="tx1"/>
                </a:solidFill>
              </a:rPr>
              <a:t>Just one update, the leading paragraph with the latest boiler plate.  r02 was uploaded.</a:t>
            </a:r>
          </a:p>
          <a:p>
            <a:pPr lvl="1">
              <a:spcBef>
                <a:spcPts val="600"/>
              </a:spcBef>
              <a:buFont typeface="Arial" panose="020B0604020202020204" pitchFamily="34" charset="0"/>
              <a:buChar char="•"/>
            </a:pPr>
            <a:r>
              <a:rPr lang="en-US" sz="1800" dirty="0">
                <a:solidFill>
                  <a:schemeClr val="tx1"/>
                </a:solidFill>
              </a:rPr>
              <a:t>Note: the plan is to get it completed, though will not formally be worked on by 802.18 until early next year for final ITU-R format and approval.  </a:t>
            </a:r>
          </a:p>
          <a:p>
            <a:pPr lvl="2">
              <a:spcBef>
                <a:spcPts val="600"/>
              </a:spcBef>
              <a:buFont typeface="Arial" panose="020B0604020202020204" pitchFamily="34" charset="0"/>
              <a:buChar char="•"/>
            </a:pPr>
            <a:r>
              <a:rPr lang="en-US" sz="1600" dirty="0">
                <a:solidFill>
                  <a:schemeClr val="tx1"/>
                </a:solidFill>
              </a:rPr>
              <a:t>Key item for this is 802.15 THz TAG is not meeting again before it is needed in June of 2020, so they want to be done now with the content. </a:t>
            </a:r>
          </a:p>
          <a:p>
            <a:pPr lvl="1">
              <a:spcBef>
                <a:spcPts val="600"/>
              </a:spcBef>
              <a:buFont typeface="Arial" panose="020B0604020202020204" pitchFamily="34" charset="0"/>
              <a:buChar char="•"/>
            </a:pPr>
            <a:endParaRPr lang="en-US" sz="1500" dirty="0">
              <a:solidFill>
                <a:schemeClr val="tx1"/>
              </a:solidFill>
            </a:endParaRPr>
          </a:p>
          <a:p>
            <a:pPr lvl="1">
              <a:spcBef>
                <a:spcPts val="600"/>
              </a:spcBef>
              <a:buFont typeface="Arial" panose="020B0604020202020204" pitchFamily="34" charset="0"/>
              <a:buChar char="•"/>
            </a:pPr>
            <a:endParaRPr lang="en-US" sz="1400" dirty="0">
              <a:solidFill>
                <a:schemeClr val="tx1"/>
              </a:solidFill>
            </a:endParaRP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Jan 2020</a:t>
            </a:r>
            <a:endParaRPr lang="en-GB" dirty="0"/>
          </a:p>
        </p:txBody>
      </p:sp>
    </p:spTree>
    <p:extLst>
      <p:ext uri="{BB962C8B-B14F-4D97-AF65-F5344CB8AC3E}">
        <p14:creationId xmlns:p14="http://schemas.microsoft.com/office/powerpoint/2010/main" val="3665224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02 Jan 2020</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ITU-R THz SM.2352 motion</a:t>
            </a:r>
            <a:endParaRPr lang="en-US" sz="1200" dirty="0"/>
          </a:p>
        </p:txBody>
      </p:sp>
      <p:sp>
        <p:nvSpPr>
          <p:cNvPr id="3" name="Content Placeholder 2"/>
          <p:cNvSpPr>
            <a:spLocks noGrp="1"/>
          </p:cNvSpPr>
          <p:nvPr>
            <p:ph idx="1"/>
          </p:nvPr>
        </p:nvSpPr>
        <p:spPr>
          <a:xfrm>
            <a:off x="638355" y="1066799"/>
            <a:ext cx="8353245" cy="5408613"/>
          </a:xfrm>
        </p:spPr>
        <p:txBody>
          <a:bodyPr/>
          <a:lstStyle/>
          <a:p>
            <a:pPr marL="457200" lvl="1" indent="0"/>
            <a:endParaRPr lang="en-US" sz="1600" dirty="0">
              <a:solidFill>
                <a:schemeClr val="tx1"/>
              </a:solidFill>
            </a:endParaRPr>
          </a:p>
          <a:p>
            <a:pPr>
              <a:buFont typeface="Arial" panose="020B0604020202020204" pitchFamily="34" charset="0"/>
              <a:buChar char="•"/>
            </a:pPr>
            <a:r>
              <a:rPr lang="en-US" sz="1800" u="sng" dirty="0"/>
              <a:t>Motion:</a:t>
            </a:r>
            <a:r>
              <a:rPr lang="en-US" sz="1800" dirty="0"/>
              <a:t> </a:t>
            </a:r>
            <a:r>
              <a:rPr lang="en-US" sz="1800" b="0" dirty="0"/>
              <a:t>Move to approve document </a:t>
            </a:r>
            <a:r>
              <a:rPr lang="en-US" sz="1800" b="0" dirty="0">
                <a:hlinkClick r:id="rId3" invalidUrl="https:///"/>
              </a:rPr>
              <a:t>https://</a:t>
            </a:r>
            <a:r>
              <a:rPr lang="en-US" sz="1800" b="0" dirty="0"/>
              <a:t>_________ on ITU-R SM.2352 report on THz communications updates. With the chair of 802.18 to have editorial privileges and send to the LMSC(EC) for review/approval and submission to ITU-R WP 1A.</a:t>
            </a:r>
          </a:p>
          <a:p>
            <a:endParaRPr lang="en-US" altLang="en-US" sz="1800" dirty="0">
              <a:solidFill>
                <a:schemeClr val="tx1"/>
              </a:solidFill>
            </a:endParaRPr>
          </a:p>
          <a:p>
            <a:r>
              <a:rPr lang="en-US" altLang="en-US" sz="1800" dirty="0"/>
              <a:t>		Moved by:  		__ 	</a:t>
            </a:r>
          </a:p>
          <a:p>
            <a:pPr lvl="1"/>
            <a:r>
              <a:rPr lang="en-US" altLang="en-US" sz="1800" b="1" dirty="0"/>
              <a:t>Seconded by:  	__ </a:t>
            </a:r>
          </a:p>
          <a:p>
            <a:pPr lvl="1"/>
            <a:r>
              <a:rPr lang="en-US" altLang="en-US" sz="1800" b="1" dirty="0"/>
              <a:t>Discussion?	</a:t>
            </a:r>
            <a:r>
              <a:rPr lang="en-US" altLang="en-US" sz="1800" b="1" dirty="0">
                <a:solidFill>
                  <a:schemeClr val="bg1">
                    <a:lumMod val="65000"/>
                  </a:schemeClr>
                </a:solidFill>
              </a:rPr>
              <a:t>none</a:t>
            </a:r>
          </a:p>
          <a:p>
            <a:pPr lvl="1"/>
            <a:r>
              <a:rPr lang="en-US" altLang="en-US" sz="1800" b="1" dirty="0">
                <a:solidFill>
                  <a:schemeClr val="bg1">
                    <a:lumMod val="65000"/>
                  </a:schemeClr>
                </a:solidFill>
              </a:rPr>
              <a:t>Vote:  __Y   /  __N   /  __A </a:t>
            </a:r>
          </a:p>
          <a:p>
            <a:pPr lvl="1"/>
            <a:endParaRPr lang="en-US" altLang="en-US" sz="1800" b="1" dirty="0">
              <a:solidFill>
                <a:schemeClr val="bg1">
                  <a:lumMod val="65000"/>
                </a:schemeClr>
              </a:solidFill>
            </a:endParaRPr>
          </a:p>
          <a:p>
            <a:pPr lvl="1"/>
            <a:r>
              <a:rPr lang="en-US" altLang="en-US" sz="1800" b="1" dirty="0">
                <a:solidFill>
                  <a:schemeClr val="bg1">
                    <a:lumMod val="65000"/>
                  </a:schemeClr>
                </a:solidFill>
              </a:rPr>
              <a:t>Motion - Passed</a:t>
            </a:r>
          </a:p>
          <a:p>
            <a:pPr marL="457200" lvl="1" indent="0"/>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Jan 2020</a:t>
            </a:r>
            <a:endParaRPr lang="en-GB" dirty="0"/>
          </a:p>
        </p:txBody>
      </p:sp>
    </p:spTree>
    <p:extLst>
      <p:ext uri="{BB962C8B-B14F-4D97-AF65-F5344CB8AC3E}">
        <p14:creationId xmlns:p14="http://schemas.microsoft.com/office/powerpoint/2010/main" val="327782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Jan 2020</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736372"/>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Jan 2020</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85800" y="2057400"/>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Jan 2020</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02 Jan 2020</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414256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Some one to take some notes, Chair</a:t>
            </a:r>
            <a:endParaRPr lang="en-US" altLang="en-US" sz="1400" dirty="0">
              <a:solidFill>
                <a:schemeClr val="bg1">
                  <a:lumMod val="65000"/>
                </a:schemeClr>
              </a:solidFill>
            </a:endParaRP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400" dirty="0">
                <a:solidFill>
                  <a:schemeClr val="tx1"/>
                </a:solidFill>
              </a:rPr>
              <a:t>looking for an  802.18 Vice-Chair &amp; Sec.</a:t>
            </a:r>
            <a:endParaRPr lang="en-US" altLang="en-US" sz="700" dirty="0">
              <a:solidFill>
                <a:schemeClr val="tx1"/>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t>Ofcom consultation license exempt</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FCC 5.9 GHz FCC’s NPRM</a:t>
            </a:r>
          </a:p>
          <a:p>
            <a:pPr lvl="1">
              <a:spcBef>
                <a:spcPts val="0"/>
              </a:spcBef>
              <a:buFont typeface="Arial" panose="020B0604020202020204" pitchFamily="34" charset="0"/>
              <a:buChar char="•"/>
            </a:pPr>
            <a:r>
              <a:rPr lang="en-US" altLang="en-US" sz="1400" dirty="0">
                <a:solidFill>
                  <a:schemeClr val="tx1"/>
                </a:solidFill>
              </a:rPr>
              <a:t>General Discussion Items</a:t>
            </a:r>
          </a:p>
          <a:p>
            <a:pPr lvl="3">
              <a:buFont typeface="Arial" panose="020B0604020202020204" pitchFamily="34" charset="0"/>
              <a:buChar char="•"/>
            </a:pPr>
            <a:endParaRPr lang="en-US" altLang="en-US" sz="8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FCC 5.9 GHz NPRM contributions</a:t>
            </a:r>
          </a:p>
          <a:p>
            <a:pPr lvl="1">
              <a:buFont typeface="Arial" panose="020B0604020202020204" pitchFamily="34" charset="0"/>
              <a:buChar char="•"/>
            </a:pPr>
            <a:r>
              <a:rPr lang="en-US" altLang="en-US" sz="1400" dirty="0">
                <a:solidFill>
                  <a:schemeClr val="tx1"/>
                </a:solidFill>
              </a:rPr>
              <a:t>Ofcom consultation comments</a:t>
            </a:r>
          </a:p>
          <a:p>
            <a:pPr lvl="1">
              <a:buFont typeface="Arial" panose="020B0604020202020204" pitchFamily="34" charset="0"/>
              <a:buChar char="•"/>
            </a:pPr>
            <a:r>
              <a:rPr lang="en-US" altLang="en-US" sz="1400" dirty="0">
                <a:solidFill>
                  <a:schemeClr val="tx1"/>
                </a:solidFill>
              </a:rPr>
              <a:t>Anything new today	</a:t>
            </a:r>
          </a:p>
          <a:p>
            <a:pPr lvl="1">
              <a:buFont typeface="Arial" panose="020B0604020202020204" pitchFamily="34" charset="0"/>
              <a:buChar char="•"/>
            </a:pPr>
            <a:r>
              <a:rPr lang="en-US" altLang="en-US" sz="1200" dirty="0">
                <a:solidFill>
                  <a:schemeClr val="tx1"/>
                </a:solidFill>
              </a:rPr>
              <a:t>Later: WRC-xx Agenda Items, interest to IEEE 802</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674401" y="929820"/>
            <a:ext cx="432982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kern="0" dirty="0"/>
              <a:t>Ofcom consultation license exempt.</a:t>
            </a:r>
          </a:p>
          <a:p>
            <a:pPr lvl="1">
              <a:spcBef>
                <a:spcPts val="0"/>
              </a:spcBef>
              <a:buFont typeface="Arial" panose="020B0604020202020204" pitchFamily="34" charset="0"/>
              <a:buChar char="•"/>
            </a:pPr>
            <a:r>
              <a:rPr lang="en-US" altLang="en-US" sz="1400" kern="0" dirty="0"/>
              <a:t>Review and possible approval</a:t>
            </a:r>
          </a:p>
          <a:p>
            <a:pPr>
              <a:spcBef>
                <a:spcPts val="0"/>
              </a:spcBef>
              <a:buFont typeface="Arial" panose="020B0604020202020204" pitchFamily="34" charset="0"/>
              <a:buChar char="•"/>
            </a:pPr>
            <a:endParaRPr lang="en-US" altLang="en-US" sz="1400" b="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FCC 5.9 GHz FCC’s draft NPRM</a:t>
            </a:r>
          </a:p>
          <a:p>
            <a:pPr lvl="1">
              <a:spcBef>
                <a:spcPts val="0"/>
              </a:spcBef>
              <a:buFont typeface="Arial" panose="020B0604020202020204" pitchFamily="34" charset="0"/>
              <a:buChar char="•"/>
            </a:pPr>
            <a:r>
              <a:rPr lang="en-US" altLang="en-US" sz="1400" kern="0" dirty="0"/>
              <a:t>How to do comments, etc. </a:t>
            </a:r>
          </a:p>
          <a:p>
            <a:pPr marL="342900" lvl="1" indent="-342900">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r>
              <a:rPr lang="en-US" altLang="en-US" sz="1400" b="0" kern="0" dirty="0"/>
              <a:t>General discussion items:</a:t>
            </a:r>
          </a:p>
          <a:p>
            <a:pPr marL="742950" lvl="2" indent="-342900">
              <a:spcBef>
                <a:spcPts val="0"/>
              </a:spcBef>
              <a:buFont typeface="Arial" panose="020B0604020202020204" pitchFamily="34" charset="0"/>
              <a:buChar char="•"/>
            </a:pPr>
            <a:r>
              <a:rPr lang="en-GB" sz="1400" dirty="0"/>
              <a:t>Rule; Bridging the Digital Divide for Low-Income Consumers</a:t>
            </a:r>
            <a:endParaRPr lang="en-US" sz="1400" dirty="0"/>
          </a:p>
          <a:p>
            <a:pPr marL="742950" lvl="2" indent="-342900">
              <a:spcBef>
                <a:spcPts val="0"/>
              </a:spcBef>
              <a:buFont typeface="Arial" panose="020B0604020202020204" pitchFamily="34" charset="0"/>
              <a:buChar char="•"/>
            </a:pPr>
            <a:r>
              <a:rPr lang="en-GB" sz="1400" dirty="0"/>
              <a:t>Proposed Rule; Bridging the Digital Divide for Low-Income Consumers</a:t>
            </a:r>
            <a:endParaRPr lang="en-US" sz="1400" dirty="0"/>
          </a:p>
          <a:p>
            <a:pPr marL="742950" lvl="2" indent="-342900">
              <a:spcBef>
                <a:spcPts val="0"/>
              </a:spcBef>
              <a:buFont typeface="Arial" panose="020B0604020202020204" pitchFamily="34" charset="0"/>
              <a:buChar char="•"/>
            </a:pPr>
            <a:r>
              <a:rPr lang="en-US" altLang="en-US" sz="1400" kern="0" dirty="0"/>
              <a:t> </a:t>
            </a:r>
          </a:p>
          <a:p>
            <a:pPr marL="742950" lvl="2" indent="-342900">
              <a:spcBef>
                <a:spcPts val="0"/>
              </a:spcBef>
              <a:buFont typeface="Arial" panose="020B0604020202020204" pitchFamily="34" charset="0"/>
              <a:buChar char="•"/>
            </a:pPr>
            <a:r>
              <a:rPr lang="en-US" altLang="en-US" sz="1400" kern="0" dirty="0"/>
              <a:t>   </a:t>
            </a:r>
          </a:p>
          <a:p>
            <a:pPr marL="457200" lvl="1" indent="0">
              <a:spcBef>
                <a:spcPts val="0"/>
              </a:spcBef>
            </a:pPr>
            <a:r>
              <a:rPr lang="en-US" altLang="en-US" sz="1400" kern="0" dirty="0"/>
              <a:t> </a:t>
            </a:r>
          </a:p>
          <a:p>
            <a:pPr lvl="1">
              <a:spcBef>
                <a:spcPts val="0"/>
              </a:spcBef>
              <a:buFont typeface="Arial" panose="020B0604020202020204" pitchFamily="34" charset="0"/>
              <a:buChar char="•"/>
            </a:pPr>
            <a:endParaRPr lang="en-US" altLang="en-US" sz="1400" kern="0" dirty="0"/>
          </a:p>
          <a:p>
            <a:pPr lvl="1">
              <a:spcBef>
                <a:spcPts val="0"/>
              </a:spcBef>
              <a:buFont typeface="Arial" panose="020B0604020202020204" pitchFamily="34" charset="0"/>
              <a:buChar char="•"/>
            </a:pPr>
            <a:endParaRPr lang="en-US" altLang="en-US" sz="1000" kern="0" dirty="0"/>
          </a:p>
          <a:p>
            <a:pPr lvl="1">
              <a:spcBef>
                <a:spcPts val="0"/>
              </a:spcBef>
              <a:buFont typeface="Arial" panose="020B0604020202020204" pitchFamily="34" charset="0"/>
              <a:buChar char="•"/>
            </a:pPr>
            <a:endParaRPr lang="en-US" altLang="en-US" sz="1400" kern="0" dirty="0"/>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707014"/>
            <a:ext cx="8229602" cy="5858886"/>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r>
              <a:rPr lang="en-US" altLang="en-US" sz="1800" u="sng" dirty="0"/>
              <a:t>Motion:</a:t>
            </a:r>
            <a:r>
              <a:rPr lang="en-US" altLang="en-US" sz="1800" dirty="0"/>
              <a:t> To approve the agenda as presented on previous slide</a:t>
            </a:r>
          </a:p>
          <a:p>
            <a:pPr>
              <a:spcBef>
                <a:spcPts val="400"/>
              </a:spcBef>
            </a:pPr>
            <a:r>
              <a:rPr lang="en-US" altLang="en-US" sz="1800" b="1" dirty="0"/>
              <a:t>	</a:t>
            </a:r>
            <a:r>
              <a:rPr lang="en-US" altLang="en-US" sz="1800" b="1" dirty="0">
                <a:solidFill>
                  <a:schemeClr val="tx1"/>
                </a:solidFill>
              </a:rPr>
              <a:t>	</a:t>
            </a:r>
            <a:r>
              <a:rPr lang="en-US" altLang="en-US" sz="1800" b="0" dirty="0">
                <a:solidFill>
                  <a:schemeClr val="tx1"/>
                </a:solidFill>
              </a:rPr>
              <a:t>Moved by:   Vijay A. </a:t>
            </a:r>
          </a:p>
          <a:p>
            <a:pPr>
              <a:spcBef>
                <a:spcPts val="400"/>
              </a:spcBef>
            </a:pPr>
            <a:r>
              <a:rPr lang="en-US" altLang="en-US" sz="1800" b="0" dirty="0">
                <a:solidFill>
                  <a:schemeClr val="tx1"/>
                </a:solidFill>
              </a:rPr>
              <a:t>		Seconded by: Mike L. </a:t>
            </a:r>
          </a:p>
          <a:p>
            <a:pPr lvl="1">
              <a:spcBef>
                <a:spcPts val="400"/>
              </a:spcBef>
            </a:pPr>
            <a:r>
              <a:rPr lang="en-US" altLang="en-US" sz="1800" dirty="0">
                <a:solidFill>
                  <a:schemeClr val="tx1"/>
                </a:solidFill>
              </a:rPr>
              <a:t>Discussion?  	None</a:t>
            </a:r>
          </a:p>
          <a:p>
            <a:pPr lvl="1">
              <a:spcBef>
                <a:spcPts val="40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600" b="0" dirty="0"/>
              <a:t>To approve the minutes from the IEEE 802.18 Teleconference 26 Dec 2019 in document </a:t>
            </a:r>
            <a:r>
              <a:rPr lang="en-US" altLang="en-US" sz="1600" b="0" dirty="0">
                <a:hlinkClick r:id="rId2"/>
              </a:rPr>
              <a:t>https://mentor.ieee.org/802.18/dcn/19/18-19-0165-00-0000-minutes-26dec19-rrtag-teleconference.docx</a:t>
            </a:r>
            <a:r>
              <a:rPr lang="en-US" altLang="en-US" sz="1600" b="0" dirty="0"/>
              <a:t> </a:t>
            </a:r>
            <a:r>
              <a:rPr lang="en-US" sz="1600" b="0" dirty="0"/>
              <a:t>27-Dec-2019 11:12:55 ET </a:t>
            </a:r>
            <a:r>
              <a:rPr lang="en-US" altLang="en-US" sz="1800" b="0" dirty="0">
                <a:solidFill>
                  <a:schemeClr val="tx1"/>
                </a:solidFill>
              </a:rPr>
              <a:t>	</a:t>
            </a:r>
          </a:p>
          <a:p>
            <a:pPr marL="0" indent="0">
              <a:spcBef>
                <a:spcPts val="400"/>
              </a:spcBef>
            </a:pPr>
            <a:r>
              <a:rPr lang="en-US" altLang="en-US" sz="1800" b="0" dirty="0">
                <a:solidFill>
                  <a:schemeClr val="tx1"/>
                </a:solidFill>
              </a:rPr>
              <a:t>	Moved by:  	Mike L.</a:t>
            </a:r>
          </a:p>
          <a:p>
            <a:pPr marL="0" indent="0">
              <a:spcBef>
                <a:spcPts val="400"/>
              </a:spcBef>
            </a:pPr>
            <a:r>
              <a:rPr lang="en-US" altLang="en-US" sz="1800" b="0" dirty="0">
                <a:solidFill>
                  <a:schemeClr val="tx1"/>
                </a:solidFill>
              </a:rPr>
              <a:t>	Seconded by:	Jay H.</a:t>
            </a:r>
          </a:p>
          <a:p>
            <a:pPr marL="0" indent="0">
              <a:spcBef>
                <a:spcPts val="400"/>
              </a:spcBef>
            </a:pPr>
            <a:r>
              <a:rPr lang="en-US" altLang="en-US" sz="1800" b="0" dirty="0">
                <a:solidFill>
                  <a:schemeClr val="tx1"/>
                </a:solidFill>
              </a:rPr>
              <a:t>	Discussion?  	None</a:t>
            </a:r>
          </a:p>
          <a:p>
            <a:pPr lvl="1">
              <a:spcBef>
                <a:spcPts val="400"/>
              </a:spcBef>
            </a:pPr>
            <a:r>
              <a:rPr lang="en-US" altLang="en-US" sz="1800" dirty="0">
                <a:solidFill>
                  <a:schemeClr val="tx1"/>
                </a:solidFill>
              </a:rPr>
              <a:t>Vote:  Approved by unanimous consent</a:t>
            </a:r>
          </a:p>
          <a:p>
            <a:pPr lvl="1">
              <a:spcBef>
                <a:spcPts val="400"/>
              </a:spcBef>
            </a:pPr>
            <a:endParaRPr lang="en-US" altLang="en-US" sz="1600" b="1" dirty="0">
              <a:solidFill>
                <a:schemeClr val="tx1"/>
              </a:solidFill>
            </a:endParaRPr>
          </a:p>
          <a:p>
            <a:pPr>
              <a:spcBef>
                <a:spcPts val="400"/>
              </a:spcBef>
              <a:buFont typeface="Arial" panose="020B0604020202020204" pitchFamily="34" charset="0"/>
              <a:buChar char="•"/>
            </a:pPr>
            <a:endParaRPr lang="en-US" altLang="en-US" sz="1800" dirty="0">
              <a:solidFill>
                <a:schemeClr val="tx1"/>
              </a:solidFill>
            </a:endParaRPr>
          </a:p>
          <a:p>
            <a:pPr>
              <a:spcBef>
                <a:spcPts val="400"/>
              </a:spcBef>
              <a:buFont typeface="Arial" panose="020B0604020202020204" pitchFamily="34" charset="0"/>
              <a:buChar char="•"/>
            </a:pPr>
            <a:r>
              <a:rPr lang="en-US" altLang="en-US" sz="1800" dirty="0">
                <a:solidFill>
                  <a:schemeClr val="tx1"/>
                </a:solidFill>
              </a:rPr>
              <a:t>RR-TAG is in need of a vice-chair and secretary, </a:t>
            </a:r>
            <a:r>
              <a:rPr lang="en-US" altLang="en-US" sz="1800" dirty="0">
                <a:solidFill>
                  <a:srgbClr val="7030A0"/>
                </a:solidFill>
              </a:rPr>
              <a:t>is there anyone that can help?</a:t>
            </a:r>
            <a:r>
              <a:rPr lang="en-US" altLang="en-US" sz="1800" dirty="0">
                <a:solidFill>
                  <a:schemeClr val="tx1"/>
                </a:solidFill>
              </a:rPr>
              <a:t> </a:t>
            </a:r>
            <a:r>
              <a:rPr lang="en-US" altLang="en-US" sz="1100" dirty="0">
                <a:solidFill>
                  <a:schemeClr val="tx1"/>
                </a:solidFill>
              </a:rPr>
              <a:t>nothing heard</a:t>
            </a:r>
            <a:endParaRPr lang="en-US" altLang="en-US" sz="1800" dirty="0">
              <a:solidFill>
                <a:schemeClr val="tx1"/>
              </a:solidFill>
            </a:endParaRPr>
          </a:p>
          <a:p>
            <a:pPr lvl="1">
              <a:spcBef>
                <a:spcPts val="400"/>
              </a:spcBef>
              <a:buFont typeface="Arial" panose="020B0604020202020204" pitchFamily="34" charset="0"/>
              <a:buChar char="•"/>
            </a:pPr>
            <a:endParaRPr lang="en-US" altLang="en-US" sz="1400" dirty="0">
              <a:solidFill>
                <a:schemeClr val="tx1"/>
              </a:solidFill>
            </a:endParaRPr>
          </a:p>
          <a:p>
            <a:endParaRPr lang="en-US" altLang="en-US" sz="1600" dirty="0">
              <a:solidFill>
                <a:schemeClr val="bg1">
                  <a:lumMod val="75000"/>
                </a:schemeClr>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02 Jan 2020</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1066799"/>
            <a:ext cx="8305800" cy="5408613"/>
          </a:xfrm>
        </p:spPr>
        <p:txBody>
          <a:bodyPr/>
          <a:lstStyle/>
          <a:p>
            <a:pPr>
              <a:buFont typeface="Arial" panose="020B0604020202020204" pitchFamily="34" charset="0"/>
              <a:buChar char="•"/>
            </a:pPr>
            <a:r>
              <a:rPr lang="en-US" sz="1800" dirty="0">
                <a:solidFill>
                  <a:schemeClr val="tx1"/>
                </a:solidFill>
              </a:rPr>
              <a:t>General EU info: </a:t>
            </a:r>
            <a:r>
              <a:rPr lang="en-US" altLang="en-US" sz="1800" dirty="0"/>
              <a:t> </a:t>
            </a:r>
            <a:r>
              <a:rPr lang="en-US" altLang="en-US" sz="1800" b="0" dirty="0">
                <a:hlinkClick r:id="rId3"/>
              </a:rPr>
              <a:t>&lt;</a:t>
            </a:r>
            <a:r>
              <a:rPr lang="en-US" altLang="en-US" sz="1800" b="0" dirty="0" err="1">
                <a:hlinkClick r:id="rId3"/>
              </a:rPr>
              <a:t>ojeu</a:t>
            </a:r>
            <a:r>
              <a:rPr lang="en-US" altLang="en-US" sz="1800" b="0" dirty="0">
                <a:hlinkClick r:id="rId3"/>
              </a:rPr>
              <a:t>&gt;</a:t>
            </a:r>
            <a:r>
              <a:rPr lang="en-US" altLang="en-US" sz="1800" b="0" dirty="0"/>
              <a:t>   </a:t>
            </a:r>
            <a:r>
              <a:rPr lang="en-US" altLang="en-US" sz="1800" b="0" dirty="0">
                <a:hlinkClick r:id="rId4"/>
              </a:rPr>
              <a:t>&lt;</a:t>
            </a:r>
            <a:r>
              <a:rPr lang="en-US" altLang="en-US" sz="1800" b="0" dirty="0" err="1">
                <a:hlinkClick r:id="rId4"/>
              </a:rPr>
              <a:t>HStds</a:t>
            </a:r>
            <a:r>
              <a:rPr lang="en-US" altLang="en-US" sz="1800" b="0" dirty="0">
                <a:hlinkClick r:id="rId4"/>
              </a:rPr>
              <a:t>&gt;</a:t>
            </a:r>
            <a:r>
              <a:rPr lang="en-US" altLang="en-US" sz="1800" b="0" dirty="0"/>
              <a:t> </a:t>
            </a:r>
            <a:endParaRPr lang="en-US" sz="1000" dirty="0">
              <a:solidFill>
                <a:schemeClr val="tx1"/>
              </a:solidFill>
            </a:endParaRP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600" dirty="0">
                <a:solidFill>
                  <a:schemeClr val="tx1"/>
                </a:solidFill>
              </a:rPr>
              <a:t>next meetings #105, </a:t>
            </a:r>
            <a:r>
              <a:rPr lang="en-US" sz="1600" dirty="0"/>
              <a:t>  23–27Mar20, Sophia-Antipolis</a:t>
            </a:r>
            <a:r>
              <a:rPr lang="en-US" b="0" dirty="0"/>
              <a:t> </a:t>
            </a:r>
          </a:p>
          <a:p>
            <a:pPr lvl="1">
              <a:spcBef>
                <a:spcPts val="0"/>
              </a:spcBef>
              <a:buFont typeface="Arial" panose="020B0604020202020204" pitchFamily="34" charset="0"/>
              <a:buChar char="•"/>
            </a:pPr>
            <a:r>
              <a:rPr lang="en-US" sz="1600" dirty="0"/>
              <a:t>Nothing shared.</a:t>
            </a:r>
          </a:p>
          <a:p>
            <a:pPr lvl="1">
              <a:spcBef>
                <a:spcPts val="0"/>
              </a:spcBef>
              <a:buFont typeface="Arial" panose="020B0604020202020204" pitchFamily="34" charset="0"/>
              <a:buChar char="•"/>
            </a:pPr>
            <a:endParaRPr lang="en-US" sz="1600" dirty="0">
              <a:solidFill>
                <a:schemeClr val="tx1"/>
              </a:solidFill>
            </a:endParaRPr>
          </a:p>
          <a:p>
            <a:pPr marL="457200" lvl="1" indent="0">
              <a:spcBef>
                <a:spcPts val="0"/>
              </a:spcBef>
            </a:pPr>
            <a:r>
              <a:rPr lang="en-US" sz="1600" dirty="0">
                <a:solidFill>
                  <a:schemeClr val="tx1"/>
                </a:solidFill>
              </a:rPr>
              <a:t> </a:t>
            </a:r>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800" dirty="0"/>
          </a:p>
          <a:p>
            <a:pPr lvl="1">
              <a:spcBef>
                <a:spcPts val="0"/>
              </a:spcBef>
              <a:buFont typeface="Arial" panose="020B0604020202020204" pitchFamily="34" charset="0"/>
              <a:buChar char="•"/>
            </a:pPr>
            <a:endParaRPr lang="en-US" sz="1800" dirty="0"/>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600" dirty="0">
                <a:solidFill>
                  <a:schemeClr val="tx1"/>
                </a:solidFill>
              </a:rPr>
              <a:t>ETSI - ERM - </a:t>
            </a:r>
            <a:r>
              <a:rPr lang="en-US" altLang="en-US" sz="1600" b="0" dirty="0">
                <a:hlinkClick r:id="rId6"/>
              </a:rPr>
              <a:t>&lt;TG-11&gt;</a:t>
            </a:r>
            <a:r>
              <a:rPr lang="en-US" altLang="en-US" sz="1600" b="0" dirty="0"/>
              <a:t>  </a:t>
            </a:r>
            <a:r>
              <a:rPr lang="en-US" sz="1600" dirty="0">
                <a:solidFill>
                  <a:schemeClr val="tx1"/>
                </a:solidFill>
              </a:rPr>
              <a:t>meeting # ____ (19Dec19 &amp; 16Jan20,  online, 2.4 GHz SRDoc)</a:t>
            </a:r>
          </a:p>
          <a:p>
            <a:pPr lvl="1">
              <a:spcBef>
                <a:spcPts val="0"/>
              </a:spcBef>
              <a:buFont typeface="Arial" panose="020B0604020202020204" pitchFamily="34" charset="0"/>
              <a:buChar char="•"/>
            </a:pPr>
            <a:r>
              <a:rPr lang="en-US" sz="1200" dirty="0"/>
              <a:t>Nothing shared.</a:t>
            </a:r>
          </a:p>
          <a:p>
            <a:pPr>
              <a:spcBef>
                <a:spcPts val="0"/>
              </a:spcBef>
              <a:buFont typeface="Arial" panose="020B0604020202020204" pitchFamily="34" charset="0"/>
              <a:buChar char="•"/>
            </a:pPr>
            <a:r>
              <a:rPr lang="en-US" sz="1600" dirty="0">
                <a:solidFill>
                  <a:schemeClr val="tx1"/>
                </a:solidFill>
              </a:rPr>
              <a:t>ETSI – ERM</a:t>
            </a:r>
            <a:r>
              <a:rPr lang="en-US" sz="1600" b="0" dirty="0">
                <a:solidFill>
                  <a:schemeClr val="tx1"/>
                </a:solidFill>
              </a:rPr>
              <a:t> </a:t>
            </a:r>
            <a:r>
              <a:rPr lang="en-US" sz="1600" b="0" dirty="0">
                <a:solidFill>
                  <a:schemeClr val="tx1"/>
                </a:solidFill>
                <a:hlinkClick r:id="rId7"/>
              </a:rPr>
              <a:t>&lt;TG-UWB&gt;</a:t>
            </a:r>
            <a:r>
              <a:rPr lang="en-US" sz="1600" b="0" dirty="0">
                <a:solidFill>
                  <a:schemeClr val="tx1"/>
                </a:solidFill>
              </a:rPr>
              <a:t> </a:t>
            </a:r>
            <a:r>
              <a:rPr lang="en-US" sz="1600" dirty="0">
                <a:solidFill>
                  <a:schemeClr val="tx1"/>
                </a:solidFill>
              </a:rPr>
              <a:t>next meeting #52, 11-13Feb20, Blomberg , DE</a:t>
            </a:r>
          </a:p>
          <a:p>
            <a:pPr lvl="1">
              <a:spcBef>
                <a:spcPts val="0"/>
              </a:spcBef>
              <a:buFont typeface="Arial" panose="020B0604020202020204" pitchFamily="34" charset="0"/>
              <a:buChar char="•"/>
            </a:pPr>
            <a:r>
              <a:rPr lang="en-US" sz="1200" dirty="0"/>
              <a:t>Nothing shared.</a:t>
            </a:r>
          </a:p>
          <a:p>
            <a:pPr>
              <a:spcBef>
                <a:spcPts val="0"/>
              </a:spcBef>
              <a:buFont typeface="Arial" panose="020B0604020202020204" pitchFamily="34" charset="0"/>
              <a:buChar char="•"/>
            </a:pPr>
            <a:r>
              <a:rPr lang="en-US" sz="1600" dirty="0">
                <a:solidFill>
                  <a:schemeClr val="tx1"/>
                </a:solidFill>
              </a:rPr>
              <a:t>ETSI</a:t>
            </a:r>
            <a:r>
              <a:rPr lang="en-US" sz="1600" b="0" dirty="0">
                <a:solidFill>
                  <a:schemeClr val="tx1"/>
                </a:solidFill>
              </a:rPr>
              <a:t> </a:t>
            </a:r>
            <a:r>
              <a:rPr lang="en-US" sz="1600" b="0" u="sng" dirty="0">
                <a:hlinkClick r:id="rId8"/>
              </a:rPr>
              <a:t>&lt;ERM&gt;</a:t>
            </a:r>
            <a:r>
              <a:rPr lang="en-US" sz="1600" b="0" dirty="0"/>
              <a:t> </a:t>
            </a:r>
            <a:r>
              <a:rPr lang="en-US" sz="1600" dirty="0">
                <a:solidFill>
                  <a:schemeClr val="tx1"/>
                </a:solidFill>
              </a:rPr>
              <a:t>next meeting #70,  17-20Mar20, </a:t>
            </a:r>
            <a:r>
              <a:rPr lang="en-US" sz="1600" dirty="0"/>
              <a:t>Sophia Antipolis</a:t>
            </a:r>
            <a:endParaRPr lang="en-US" sz="1600" b="0" dirty="0">
              <a:solidFill>
                <a:schemeClr val="tx1"/>
              </a:solidFill>
            </a:endParaRPr>
          </a:p>
          <a:p>
            <a:pPr lvl="1">
              <a:spcBef>
                <a:spcPts val="0"/>
              </a:spcBef>
              <a:buFont typeface="Arial" panose="020B0604020202020204" pitchFamily="34" charset="0"/>
              <a:buChar char="•"/>
            </a:pPr>
            <a:r>
              <a:rPr lang="en-US" sz="1200" dirty="0"/>
              <a:t>Nothing shared.</a:t>
            </a:r>
          </a:p>
          <a:p>
            <a:pPr>
              <a:spcBef>
                <a:spcPts val="0"/>
              </a:spcBef>
              <a:buFont typeface="Arial" panose="020B0604020202020204" pitchFamily="34" charset="0"/>
              <a:buChar char="•"/>
            </a:pPr>
            <a:r>
              <a:rPr lang="en-US" sz="1600" dirty="0"/>
              <a:t>ETSI - ERM </a:t>
            </a:r>
            <a:r>
              <a:rPr lang="en-US" sz="1600" b="0" dirty="0">
                <a:hlinkClick r:id="rId9"/>
              </a:rPr>
              <a:t>&lt;TG37&gt;</a:t>
            </a:r>
            <a:r>
              <a:rPr lang="en-US" sz="1600" b="0" dirty="0"/>
              <a:t> </a:t>
            </a:r>
            <a:r>
              <a:rPr lang="en-US" sz="1600" dirty="0"/>
              <a:t> next meeting #36, 14-15Jan20, Sophia Antipolis</a:t>
            </a:r>
          </a:p>
          <a:p>
            <a:pPr lvl="1">
              <a:spcBef>
                <a:spcPts val="0"/>
              </a:spcBef>
              <a:buFont typeface="Arial" panose="020B0604020202020204" pitchFamily="34" charset="0"/>
              <a:buChar char="•"/>
            </a:pPr>
            <a:r>
              <a:rPr lang="en-US" sz="1200" dirty="0"/>
              <a:t>Nothing shared.</a:t>
            </a: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02 Jan 2020</a:t>
            </a:r>
            <a:endParaRPr lang="en-GB" dirty="0"/>
          </a:p>
        </p:txBody>
      </p:sp>
    </p:spTree>
    <p:extLst>
      <p:ext uri="{BB962C8B-B14F-4D97-AF65-F5344CB8AC3E}">
        <p14:creationId xmlns:p14="http://schemas.microsoft.com/office/powerpoint/2010/main" val="77796066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41287</TotalTime>
  <Words>6373</Words>
  <Application>Microsoft Office PowerPoint</Application>
  <PresentationFormat>On-screen Show (4:3)</PresentationFormat>
  <Paragraphs>646</Paragraphs>
  <Slides>30</Slides>
  <Notes>18</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39" baseType="lpstr">
      <vt:lpstr>Arial</vt:lpstr>
      <vt:lpstr>Calibri</vt:lpstr>
      <vt:lpstr>Helvetica</vt:lpstr>
      <vt:lpstr>Monotype Sorts</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EU items to share -1</vt:lpstr>
      <vt:lpstr>EU items to share -2 </vt:lpstr>
      <vt:lpstr>ITU-R items to share</vt:lpstr>
      <vt:lpstr>Ofcom consultation license exempt</vt:lpstr>
      <vt:lpstr>Ofcom consultation license exempt</vt:lpstr>
      <vt:lpstr>Chairman Pai’s statement on 5.9 GHz &amp; draft NPRM -background</vt:lpstr>
      <vt:lpstr>5.9 GHz &amp; draft NPRM - progress</vt:lpstr>
      <vt:lpstr>5.9 GHz &amp; draft NPRM - progress</vt:lpstr>
      <vt:lpstr>5.9 GHz &amp; draft NPRM – history of possible areas to comment on</vt:lpstr>
      <vt:lpstr>5.9 GHz &amp; draft NPRM - history of possible areas to comment on</vt:lpstr>
      <vt:lpstr>5.9 GHz &amp; draft NPRM -NHTSA –history of possible areas to comment on</vt:lpstr>
      <vt:lpstr>5.9 GHz &amp; draft NPRM –history of possible areas to comment on</vt:lpstr>
      <vt:lpstr>General Discussion Items -1</vt:lpstr>
      <vt:lpstr>Actions Required</vt:lpstr>
      <vt:lpstr>Any Other Business</vt:lpstr>
      <vt:lpstr>Adjourn</vt:lpstr>
      <vt:lpstr>PowerPoint Presentation</vt:lpstr>
      <vt:lpstr>Responsibilities of WG Vice Chair</vt:lpstr>
      <vt:lpstr>Responsibilities of WG Secretary</vt:lpstr>
      <vt:lpstr>Responsibilities of Working Group Officers</vt:lpstr>
      <vt:lpstr>ITU-R SM.2352 on THz</vt:lpstr>
      <vt:lpstr>ITU-R THz SM.2352 motion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2152</cp:revision>
  <cp:lastPrinted>1601-01-01T00:00:00Z</cp:lastPrinted>
  <dcterms:created xsi:type="dcterms:W3CDTF">2016-03-03T14:54:45Z</dcterms:created>
  <dcterms:modified xsi:type="dcterms:W3CDTF">2020-01-03T19:01:44Z</dcterms:modified>
</cp:coreProperties>
</file>