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341" r:id="rId3"/>
    <p:sldId id="329" r:id="rId4"/>
    <p:sldId id="604" r:id="rId5"/>
    <p:sldId id="624" r:id="rId6"/>
    <p:sldId id="605" r:id="rId7"/>
    <p:sldId id="516" r:id="rId8"/>
    <p:sldId id="596" r:id="rId9"/>
    <p:sldId id="603" r:id="rId10"/>
    <p:sldId id="606" r:id="rId11"/>
    <p:sldId id="608" r:id="rId12"/>
    <p:sldId id="629" r:id="rId13"/>
    <p:sldId id="631" r:id="rId14"/>
    <p:sldId id="626" r:id="rId15"/>
    <p:sldId id="633" r:id="rId16"/>
    <p:sldId id="632" r:id="rId17"/>
    <p:sldId id="627" r:id="rId18"/>
    <p:sldId id="630" r:id="rId19"/>
    <p:sldId id="628" r:id="rId20"/>
    <p:sldId id="618" r:id="rId21"/>
    <p:sldId id="524" r:id="rId22"/>
    <p:sldId id="498" r:id="rId23"/>
    <p:sldId id="402" r:id="rId24"/>
    <p:sldId id="403" r:id="rId25"/>
    <p:sldId id="462" r:id="rId26"/>
    <p:sldId id="549" r:id="rId27"/>
    <p:sldId id="425" r:id="rId28"/>
    <p:sldId id="592" r:id="rId29"/>
    <p:sldId id="599"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48" autoAdjust="0"/>
    <p:restoredTop sz="96265" autoAdjust="0"/>
  </p:normalViewPr>
  <p:slideViewPr>
    <p:cSldViewPr>
      <p:cViewPr varScale="1">
        <p:scale>
          <a:sx n="97" d="100"/>
          <a:sy n="97" d="100"/>
        </p:scale>
        <p:origin x="78" y="26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02-Jan-20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59352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44046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 Jan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02 Jan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 Jan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802.18-19/0164r00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www.ieee802.org/11/email/stds-802-11/msg04021.html"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5.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fcom.org.uk/consultations-and-statements/category-3/proposal-changes-licence-exemption-wireless-telegraphy-devices?utm_medium=email&amp;utm_campaign=Ofcom%20consults%20on%20new%20regulations%20for%20short%20range%20wireless%20devices&amp;utm_content=Ofcom%20consults%20on%20new%20regulations%20for%20short%20range%20wireless%20devices+CID_3d9e647de99bfd4993b55510c88bf5d5&amp;utm_source=updates&amp;utm_term=published%20proposal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mentor.ieee.org/802.18/dcn/19/18-19-0161-01-0000-ofcom-consultation-comments-ieee-802-exemptions-wireless-telegraphy.odt" TargetMode="External"/><Relationship Id="rId4" Type="http://schemas.openxmlformats.org/officeDocument/2006/relationships/hyperlink" Target="https://mentor.ieee.org/802.18/dcn/19/18-19-0160-00-0000-ofcom-consultation-exemptions-wireless-telegraphy.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9/18-19-0161-00-0000-ofcom-consultation-comments-ieee-802-exemptions-wireless-telegraphy.odt"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0-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cid:ii_k4acs9x60" TargetMode="External"/><Relationship Id="rId5" Type="http://schemas.openxmlformats.org/officeDocument/2006/relationships/image" Target="../media/image4.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hyperlink" Target="http://standards.ieee.org/faqs/affiliationFAQ.html" TargetMode="External"/><Relationship Id="rId7"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hyperlink" Target="http://www.ieee802.org/devdocs.shtml" TargetMode="External"/><Relationship Id="rId4" Type="http://schemas.openxmlformats.org/officeDocument/2006/relationships/hyperlink" Target="http://standards.ieee.org/resources/antitrust-guidelines.pdf" TargetMode="External"/><Relationship Id="rId9" Type="http://schemas.openxmlformats.org/officeDocument/2006/relationships/image" Target="../media/image3.wmf"/></Relationships>
</file>

<file path=ppt/slides/_rels/slide20.xml.rels><?xml version="1.0" encoding="UTF-8" standalone="yes"?>
<Relationships xmlns="http://schemas.openxmlformats.org/package/2006/relationships"><Relationship Id="rId8" Type="http://schemas.openxmlformats.org/officeDocument/2006/relationships/hyperlink" Target="https://urldefense.proofpoint.com/v2/url?u=https-3A__www.federalregister.gov_d_2019-2D27221-3Futm-5Fcampaign-3Dsubscription-2Bmailing-2Blist-26utm-5Fsource-3Dfederalregister.gov-26utm-5Fmedium-3Demail&amp;d=DwMFaQ&amp;c=pqcuzKEN_84c78MOSc5_fw&amp;r=z8R-nWJ8GIxwjOjNKhEFByb-tZ6XE3GZXWSggNdVo-w&amp;m=z04GUPXcGvBSDKIDaNcU0kvhXWzTBSzUqJhdkGCpW6o&amp;s=kellWLgd5Cboa_6PcLDDFANR1hLYOL3_Po3fm30MOuc&amp;e=" TargetMode="External"/><Relationship Id="rId3" Type="http://schemas.openxmlformats.org/officeDocument/2006/relationships/hyperlink" Target="https://www.federalregister.gov/documents/2019/12/27/2019-27220/bridging-the-digital-divide-for-low-income-consumers?utm_campaign=subscription+mailing+list&amp;utm_source=federalregister.gov&amp;utm_medium=email" TargetMode="External"/><Relationship Id="rId7" Type="http://schemas.openxmlformats.org/officeDocument/2006/relationships/hyperlink" Target="https://urldefense.proofpoint.com/v2/url?u=https-3A__www.govinfo.gov_content_pkg_FR-2D2019-2D12-2D27_pdf_2019-2D27221.pdf-3Futm-5Fcampaign-3Dsubscription-2Bmailing-2Blist-26utm-5Fsource-3Dfederalregister.gov-26utm-5Fmedium-3Demail&amp;d=DwMFaQ&amp;c=pqcuzKEN_84c78MOSc5_fw&amp;r=z8R-nWJ8GIxwjOjNKhEFByb-tZ6XE3GZXWSggNdVo-w&amp;m=z04GUPXcGvBSDKIDaNcU0kvhXWzTBSzUqJhdkGCpW6o&amp;s=0zYDQg4u0mE6zzJdgrDi1NXH6PjQklWOcKEboDZDnww&amp;e="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www.federalregister.gov/documents/2019/12/27/2019-27221/bridging-the-digital-divide-for-low-income-consumers?utm_campaign=subscription+mailing+list&amp;utm_source=federalregister.gov&amp;utm_medium=email" TargetMode="External"/><Relationship Id="rId5" Type="http://schemas.openxmlformats.org/officeDocument/2006/relationships/hyperlink" Target="https://urldefense.proofpoint.com/v2/url?u=https-3A__www.federalregister.gov_d_2019-2D27220-3Futm-5Fcampaign-3Dsubscription-2Bmailing-2Blist-26utm-5Fsource-3Dfederalregister.gov-26utm-5Fmedium-3Demail&amp;d=DwMFaQ&amp;c=pqcuzKEN_84c78MOSc5_fw&amp;r=z8R-nWJ8GIxwjOjNKhEFByb-tZ6XE3GZXWSggNdVo-w&amp;m=z04GUPXcGvBSDKIDaNcU0kvhXWzTBSzUqJhdkGCpW6o&amp;s=Dn1BUaomwASU659mzG4pXh898Bk0QQX-0xfzNvCpABk&amp;e=" TargetMode="External"/><Relationship Id="rId10" Type="http://schemas.openxmlformats.org/officeDocument/2006/relationships/hyperlink" Target="https://mentor.ieee.org/802.18/dcn/18/18-18-0010-10-0000-sa-use-of-spectrum-draft-position-orig06dec17.docx" TargetMode="External"/><Relationship Id="rId4" Type="http://schemas.openxmlformats.org/officeDocument/2006/relationships/hyperlink" Target="https://urldefense.proofpoint.com/v2/url?u=https-3A__www.govinfo.gov_content_pkg_FR-2D2019-2D12-2D27_pdf_2019-2D27220.pdf-3Futm-5Fcampaign-3Dsubscription-2Bmailing-2Blist-26utm-5Fsource-3Dfederalregister.gov-26utm-5Fmedium-3Demail&amp;d=DwMFaQ&amp;c=pqcuzKEN_84c78MOSc5_fw&amp;r=z8R-nWJ8GIxwjOjNKhEFByb-tZ6XE3GZXWSggNdVo-w&amp;m=z04GUPXcGvBSDKIDaNcU0kvhXWzTBSzUqJhdkGCpW6o&amp;s=BUs9MzPGwzUobctAnuaxr-45AhanxZQ_nNKdSVTh6U8&amp;e=" TargetMode="External"/><Relationship Id="rId9" Type="http://schemas.openxmlformats.org/officeDocument/2006/relationships/hyperlink" Target="https://mentor.ieee.org/802.18/dcn/18/18-18-0028-02-0000-draft-ieee-european-public-policy-position-statement-on-spectrum-management.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19/18-19-0165-00-0000-minutes-26dec19-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620&amp;SubTB=6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02 Jan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02 Jan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7077"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20213" y="1059395"/>
            <a:ext cx="8272226" cy="5396354"/>
          </a:xfrm>
        </p:spPr>
        <p:txBody>
          <a:bodyPr/>
          <a:lstStyle/>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a:t>
            </a:r>
          </a:p>
          <a:p>
            <a:pPr lvl="1">
              <a:buFont typeface="Arial" panose="020B0604020202020204" pitchFamily="34" charset="0"/>
              <a:buChar char="•"/>
            </a:pPr>
            <a:r>
              <a:rPr lang="en-US" sz="1600" dirty="0">
                <a:solidFill>
                  <a:schemeClr val="bg1">
                    <a:lumMod val="85000"/>
                  </a:schemeClr>
                </a:solidFill>
              </a:rPr>
              <a:t> </a:t>
            </a:r>
            <a:r>
              <a:rPr lang="en-US" sz="1600" dirty="0">
                <a:solidFill>
                  <a:schemeClr val="bg1">
                    <a:lumMod val="75000"/>
                  </a:schemeClr>
                </a:solidFill>
              </a:rPr>
              <a:t>nothing reported</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a:t>
            </a:r>
            <a:r>
              <a:rPr lang="en-US" sz="1800" dirty="0"/>
              <a:t>#10, 20-22Jan20, Prague, Czech Republic</a:t>
            </a:r>
          </a:p>
          <a:p>
            <a:pPr lvl="1">
              <a:buFont typeface="Arial" panose="020B0604020202020204" pitchFamily="34" charset="0"/>
              <a:buChar char="•"/>
            </a:pPr>
            <a:r>
              <a:rPr lang="en-US" sz="1400" dirty="0"/>
              <a:t> </a:t>
            </a:r>
          </a:p>
          <a:p>
            <a:pPr lvl="1">
              <a:buFont typeface="Arial" panose="020B0604020202020204" pitchFamily="34" charset="0"/>
              <a:buChar char="•"/>
            </a:pPr>
            <a:r>
              <a:rPr lang="en-US" sz="1400" dirty="0"/>
              <a:t> </a:t>
            </a:r>
          </a:p>
          <a:p>
            <a:pPr lvl="1">
              <a:buFont typeface="Arial" panose="020B0604020202020204" pitchFamily="34" charset="0"/>
              <a:buChar char="•"/>
            </a:pPr>
            <a:endParaRPr lang="en-US" sz="1400" dirty="0"/>
          </a:p>
          <a:p>
            <a:pPr lvl="1">
              <a:buFont typeface="Arial" panose="020B0604020202020204" pitchFamily="34" charset="0"/>
              <a:buChar char="•"/>
            </a:pPr>
            <a:r>
              <a:rPr lang="en-US" sz="1600" dirty="0">
                <a:solidFill>
                  <a:schemeClr val="bg1">
                    <a:lumMod val="75000"/>
                  </a:schemeClr>
                </a:solidFill>
              </a:rPr>
              <a:t>Italy meeting minutes are posted now, after controversy on them.  Can be found at the link in the line above.  </a:t>
            </a:r>
          </a:p>
          <a:p>
            <a:pPr lvl="1">
              <a:buFont typeface="Arial" panose="020B0604020202020204" pitchFamily="34" charset="0"/>
              <a:buChar char="•"/>
            </a:pPr>
            <a:r>
              <a:rPr lang="en-US" sz="1800" dirty="0">
                <a:solidFill>
                  <a:schemeClr val="tx1"/>
                </a:solidFill>
              </a:rPr>
              <a:t> </a:t>
            </a:r>
          </a:p>
          <a:p>
            <a:pPr lvl="1">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#9, 22-24Jan20, Prague, Czech Republic</a:t>
            </a:r>
          </a:p>
          <a:p>
            <a:pPr lvl="1">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r>
              <a:rPr lang="en-US" sz="1600" dirty="0">
                <a:solidFill>
                  <a:schemeClr val="bg1">
                    <a:lumMod val="75000"/>
                  </a:schemeClr>
                </a:solidFill>
              </a:rPr>
              <a:t>Outcomes from FM 57 are downloadable from the FM57 site, link in the line above. </a:t>
            </a:r>
          </a:p>
          <a:p>
            <a:pPr lvl="1">
              <a:buFont typeface="Arial" panose="020B0604020202020204" pitchFamily="34" charset="0"/>
              <a:buChar char="•"/>
            </a:pPr>
            <a:r>
              <a:rPr lang="en-US" sz="1600" dirty="0">
                <a:solidFill>
                  <a:schemeClr val="tx1"/>
                </a:solidFill>
              </a:rPr>
              <a:t> </a:t>
            </a: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Jan 2020</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800" dirty="0"/>
              <a:t> </a:t>
            </a:r>
            <a:r>
              <a:rPr lang="en-US" sz="1800" dirty="0">
                <a:solidFill>
                  <a:schemeClr val="bg1">
                    <a:lumMod val="75000"/>
                  </a:schemeClr>
                </a:solidFill>
              </a:rPr>
              <a:t>nothing reported</a:t>
            </a:r>
            <a:endParaRPr lang="en-US" sz="1800" dirty="0"/>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AOB for ITU-R?</a:t>
            </a:r>
          </a:p>
          <a:p>
            <a:pPr>
              <a:buFont typeface="Arial" panose="020B0604020202020204" pitchFamily="34" charset="0"/>
              <a:buChar char="•"/>
            </a:pPr>
            <a:r>
              <a:rPr lang="en-US" sz="1800" dirty="0"/>
              <a:t> </a:t>
            </a:r>
          </a:p>
          <a:p>
            <a:pPr>
              <a:buFont typeface="Arial" panose="020B0604020202020204" pitchFamily="34" charset="0"/>
              <a:buChar char="•"/>
            </a:pPr>
            <a:r>
              <a:rPr lang="en-US" sz="1600" dirty="0"/>
              <a:t>Update needed on  ITU-R M.1450 (Characteristics of broadband RLANs) </a:t>
            </a:r>
            <a:r>
              <a:rPr lang="en-US" sz="1600" b="0" dirty="0"/>
              <a:t>(and M.1801)</a:t>
            </a:r>
          </a:p>
          <a:p>
            <a:pPr lvl="1">
              <a:spcBef>
                <a:spcPts val="0"/>
              </a:spcBef>
              <a:buFont typeface="Arial" panose="020B0604020202020204" pitchFamily="34" charset="0"/>
              <a:buChar char="•"/>
            </a:pPr>
            <a:r>
              <a:rPr lang="en-US" sz="1400" dirty="0"/>
              <a:t>See: </a:t>
            </a:r>
            <a:r>
              <a:rPr lang="en-US" sz="1400" dirty="0">
                <a:hlinkClick r:id="rId3"/>
              </a:rPr>
              <a:t>http://www.ieee802.org/11/email/stds-802-11/msg04021.html</a:t>
            </a:r>
            <a:r>
              <a:rPr lang="en-US" sz="1400" dirty="0"/>
              <a:t>  for 802.11 Ad Hoc info.</a:t>
            </a:r>
          </a:p>
          <a:p>
            <a:pPr marL="457200" lvl="1" indent="0">
              <a:spcBef>
                <a:spcPts val="0"/>
              </a:spcBef>
            </a:pPr>
            <a:endParaRPr lang="en-US" sz="800" dirty="0"/>
          </a:p>
          <a:p>
            <a:pPr lvl="1">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b="0" dirty="0"/>
              <a:t>WRC-19 is over, links with updates and final acts.  (will hold on this for a bit)</a:t>
            </a:r>
            <a:endParaRPr lang="en-US" sz="1600" b="0" dirty="0"/>
          </a:p>
          <a:p>
            <a:pPr lvl="1">
              <a:spcBef>
                <a:spcPts val="0"/>
              </a:spcBef>
              <a:buFont typeface="Arial" panose="020B0604020202020204" pitchFamily="34" charset="0"/>
              <a:buChar char="•"/>
            </a:pPr>
            <a:r>
              <a:rPr lang="en-US" sz="1400" u="sng" dirty="0">
                <a:hlinkClick r:id="rId4"/>
              </a:rPr>
              <a:t>https://cept.org/ecc/groups/ecc/cpg/page/weekly-report-from-wrc-19</a:t>
            </a:r>
            <a:r>
              <a:rPr lang="en-US" sz="1400" u="sng" dirty="0">
                <a:hlinkClick r:id="rId5"/>
              </a:rPr>
              <a:t>/</a:t>
            </a:r>
            <a:r>
              <a:rPr lang="en-US" sz="1400" dirty="0"/>
              <a:t> </a:t>
            </a:r>
          </a:p>
          <a:p>
            <a:pPr lvl="1">
              <a:spcBef>
                <a:spcPts val="0"/>
              </a:spcBef>
              <a:buFont typeface="Arial" panose="020B0604020202020204" pitchFamily="34" charset="0"/>
              <a:buChar char="•"/>
            </a:pPr>
            <a:r>
              <a:rPr lang="en-US" sz="1400" u="sng" dirty="0">
                <a:hlinkClick r:id="rId6"/>
              </a:rPr>
              <a:t>https://www.itu.int/en/ITU-R/conferences/wrc/2019/Documents/PFA-WRC19-E.pdf</a:t>
            </a:r>
            <a:endParaRPr lang="en-US" sz="1400" dirty="0"/>
          </a:p>
          <a:p>
            <a:pPr lvl="1">
              <a:spcBef>
                <a:spcPts val="0"/>
              </a:spcBef>
              <a:buFont typeface="Arial" panose="020B0604020202020204" pitchFamily="34" charset="0"/>
              <a:buChar char="•"/>
            </a:pPr>
            <a:r>
              <a:rPr lang="en-US" sz="1400" dirty="0"/>
              <a:t>Our viewpoints/watch list: 1.12,   1.13,   1.15,   1.16,   9.1.5,   10   </a:t>
            </a:r>
            <a:r>
              <a:rPr lang="en-US" sz="1100" dirty="0">
                <a:hlinkClick r:id="rId7"/>
              </a:rPr>
              <a:t>&lt;click here&gt;</a:t>
            </a:r>
            <a:r>
              <a:rPr lang="en-US" sz="1100" dirty="0"/>
              <a:t> </a:t>
            </a:r>
          </a:p>
          <a:p>
            <a:pPr lvl="1">
              <a:spcBef>
                <a:spcPts val="0"/>
              </a:spcBef>
              <a:buFont typeface="Arial" panose="020B0604020202020204" pitchFamily="34" charset="0"/>
              <a:buChar char="•"/>
            </a:pPr>
            <a:r>
              <a:rPr lang="en-US" sz="1400" dirty="0"/>
              <a:t>Comparison of our last views points to WRC-19 final acts.   </a:t>
            </a:r>
            <a:r>
              <a:rPr lang="en-US" sz="1100" dirty="0">
                <a:hlinkClick r:id="rId8"/>
              </a:rPr>
              <a:t>&lt;click here&gt;</a:t>
            </a:r>
            <a:r>
              <a:rPr lang="en-US" sz="1100" dirty="0"/>
              <a:t> </a:t>
            </a:r>
          </a:p>
          <a:p>
            <a:pPr lvl="1">
              <a:spcBef>
                <a:spcPts val="0"/>
              </a:spcBef>
              <a:buFont typeface="Wingdings" panose="05000000000000000000" pitchFamily="2" charset="2"/>
              <a:buChar char="q"/>
            </a:pPr>
            <a:r>
              <a:rPr lang="en-US" sz="14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19-0152, will go through them as time permits. </a:t>
            </a:r>
          </a:p>
          <a:p>
            <a:pPr lvl="4">
              <a:spcBef>
                <a:spcPts val="0"/>
              </a:spcBef>
              <a:buFont typeface="Arial" panose="020B0604020202020204" pitchFamily="34" charset="0"/>
              <a:buChar char="•"/>
            </a:pPr>
            <a:endParaRPr lang="en-US" sz="600" dirty="0"/>
          </a:p>
          <a:p>
            <a:pPr lvl="3">
              <a:spcBef>
                <a:spcPts val="0"/>
              </a:spcBef>
              <a:buFont typeface="Arial" panose="020B0604020202020204" pitchFamily="34" charset="0"/>
              <a:buChar char="•"/>
            </a:pPr>
            <a:endParaRPr lang="en-US" sz="400" dirty="0"/>
          </a:p>
          <a:p>
            <a:pPr lvl="3">
              <a:spcBef>
                <a:spcPts val="0"/>
              </a:spcBef>
              <a:buFont typeface="Arial" panose="020B0604020202020204" pitchFamily="34" charset="0"/>
              <a:buChar char="•"/>
            </a:pPr>
            <a:endParaRPr lang="en-US" sz="400" dirty="0"/>
          </a:p>
          <a:p>
            <a:pPr lvl="3">
              <a:spcBef>
                <a:spcPts val="0"/>
              </a:spcBef>
              <a:buFont typeface="Arial" panose="020B0604020202020204" pitchFamily="34" charset="0"/>
              <a:buChar char="•"/>
            </a:pPr>
            <a:endParaRPr lang="en-US" sz="400" dirty="0"/>
          </a:p>
          <a:p>
            <a:pPr marL="1371600" lvl="3" indent="0">
              <a:spcBef>
                <a:spcPts val="0"/>
              </a:spcBef>
            </a:pPr>
            <a:endParaRPr lang="en-US" sz="400" dirty="0"/>
          </a:p>
          <a:p>
            <a:pPr marL="1371600" lvl="3" indent="0">
              <a:spcBef>
                <a:spcPts val="0"/>
              </a:spcBef>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Jan 2020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Ofcom consultation license exempt</a:t>
            </a:r>
            <a:endParaRPr lang="en-US" sz="2400" dirty="0"/>
          </a:p>
        </p:txBody>
      </p:sp>
      <p:sp>
        <p:nvSpPr>
          <p:cNvPr id="3" name="Content Placeholder 2"/>
          <p:cNvSpPr>
            <a:spLocks noGrp="1"/>
          </p:cNvSpPr>
          <p:nvPr>
            <p:ph idx="1"/>
          </p:nvPr>
        </p:nvSpPr>
        <p:spPr>
          <a:xfrm>
            <a:off x="698889" y="811249"/>
            <a:ext cx="8279622" cy="5664164"/>
          </a:xfrm>
        </p:spPr>
        <p:txBody>
          <a:bodyPr/>
          <a:lstStyle/>
          <a:p>
            <a:pPr lvl="5">
              <a:buFont typeface="Arial" panose="020B0604020202020204" pitchFamily="34" charset="0"/>
              <a:buChar char="•"/>
            </a:pPr>
            <a:endParaRPr lang="en-US" sz="1000" dirty="0"/>
          </a:p>
          <a:p>
            <a:pPr>
              <a:buFont typeface="Arial" panose="020B0604020202020204" pitchFamily="34" charset="0"/>
              <a:buChar char="•"/>
            </a:pPr>
            <a:r>
              <a:rPr lang="en-US" sz="1800" dirty="0"/>
              <a:t>Ofcom consultation on changes to the </a:t>
            </a:r>
            <a:r>
              <a:rPr lang="en-US" sz="1800" dirty="0" err="1"/>
              <a:t>licence</a:t>
            </a:r>
            <a:r>
              <a:rPr lang="en-US" sz="1800" dirty="0"/>
              <a:t> exemption for Wireless Telegraphy Devices;  closing 17 Jan 20  (02jan for us).    </a:t>
            </a:r>
            <a:r>
              <a:rPr lang="en-US" sz="1800" dirty="0">
                <a:hlinkClick r:id="rId3"/>
              </a:rPr>
              <a:t>&lt;click here, long link&gt;</a:t>
            </a:r>
            <a:endParaRPr lang="en-US" sz="1800" dirty="0"/>
          </a:p>
          <a:p>
            <a:pPr lvl="1">
              <a:buFont typeface="Arial" panose="020B0604020202020204" pitchFamily="34" charset="0"/>
              <a:buChar char="•"/>
            </a:pPr>
            <a:r>
              <a:rPr lang="en-US" sz="1600" dirty="0"/>
              <a:t>Mentor: </a:t>
            </a:r>
            <a:r>
              <a:rPr lang="en-US" sz="1600" dirty="0">
                <a:hlinkClick r:id="rId4"/>
              </a:rPr>
              <a:t>https://mentor.ieee.org/802.18/dcn/19/18-19-0160-00-0000-ofcom-consultation-exemptions-wireless-telegraphy.pdf</a:t>
            </a:r>
            <a:r>
              <a:rPr lang="en-US" sz="1600" dirty="0"/>
              <a:t> </a:t>
            </a:r>
            <a:endParaRPr lang="en-US" sz="1600" b="0" dirty="0"/>
          </a:p>
          <a:p>
            <a:pPr lvl="1">
              <a:buFont typeface="Arial" panose="020B0604020202020204" pitchFamily="34" charset="0"/>
              <a:buChar char="•"/>
            </a:pPr>
            <a:r>
              <a:rPr lang="en-US" sz="1600" dirty="0"/>
              <a:t>To implement the decision on SRD applications within the 874 to 876 and 915 to 921 MHz bands, we are proposing to make the Wireless Telegraphy (Exemption and Amendment) (Amendment) Regulations 2020 and to update the technical requirements for applications contained in UK Interface Requirement (IR 2030). Our proposal will allow several new SRD applications such as networked SRDs and advanced radio-frequency identification devices (RFIDs) to operate on a </a:t>
            </a:r>
            <a:r>
              <a:rPr lang="en-US" sz="1600" dirty="0" err="1"/>
              <a:t>licence</a:t>
            </a:r>
            <a:r>
              <a:rPr lang="en-US" sz="1600" dirty="0"/>
              <a:t>-exempt basis. </a:t>
            </a:r>
          </a:p>
          <a:p>
            <a:pPr>
              <a:buFont typeface="Arial" panose="020B0604020202020204" pitchFamily="34" charset="0"/>
              <a:buChar char="•"/>
            </a:pPr>
            <a:r>
              <a:rPr lang="en-US" sz="1800" b="0" dirty="0"/>
              <a:t>Have received some inputs for possible filing:</a:t>
            </a:r>
          </a:p>
          <a:p>
            <a:pPr lvl="1">
              <a:buFont typeface="Arial" panose="020B0604020202020204" pitchFamily="34" charset="0"/>
              <a:buChar char="•"/>
            </a:pPr>
            <a:r>
              <a:rPr lang="en-US" sz="1600" dirty="0">
                <a:hlinkClick r:id="rId5"/>
              </a:rPr>
              <a:t>https://mentor.ieee.org/802.18/dcn/19/18-19-0161-01-0000-ofcom-consultation-comments-ieee-802-exemptions-wireless-telegraphy.odt</a:t>
            </a:r>
            <a:r>
              <a:rPr lang="en-US" sz="1600" dirty="0"/>
              <a:t>  </a:t>
            </a:r>
          </a:p>
          <a:p>
            <a:pPr>
              <a:buFont typeface="Arial" panose="020B0604020202020204" pitchFamily="34" charset="0"/>
              <a:buChar char="•"/>
            </a:pPr>
            <a:r>
              <a:rPr lang="en-US" sz="1800" b="0" dirty="0"/>
              <a:t>Including to add 873 – 874.4 MHz with the 874-876 MHz band, seems it was missed in the consultation.</a:t>
            </a:r>
          </a:p>
          <a:p>
            <a:pPr lvl="4">
              <a:buFont typeface="Arial" panose="020B0604020202020204" pitchFamily="34" charset="0"/>
              <a:buChar char="•"/>
            </a:pPr>
            <a:endParaRPr lang="en-US" sz="1200" dirty="0"/>
          </a:p>
          <a:p>
            <a:pPr>
              <a:buFont typeface="Arial" panose="020B0604020202020204" pitchFamily="34" charset="0"/>
              <a:buChar char="•"/>
            </a:pPr>
            <a:r>
              <a:rPr lang="en-US" sz="1800" b="0" dirty="0"/>
              <a:t>Will review …r01 and edit.  (need to approve this week, 02jan at the latest)</a:t>
            </a:r>
          </a:p>
          <a:p>
            <a:pPr lvl="1">
              <a:buFont typeface="Arial" panose="020B0604020202020204" pitchFamily="34" charset="0"/>
              <a:buChar char="•"/>
            </a:pPr>
            <a:r>
              <a:rPr lang="en-US" sz="1600" b="0" dirty="0">
                <a:solidFill>
                  <a:srgbClr val="00B0F0"/>
                </a:solidFill>
              </a:rPr>
              <a:t>All please review the simple comments. </a:t>
            </a:r>
            <a:r>
              <a:rPr lang="en-US" sz="1600" dirty="0">
                <a:solidFill>
                  <a:srgbClr val="00B0F0"/>
                </a:solidFill>
              </a:rPr>
              <a:t> </a:t>
            </a:r>
          </a:p>
          <a:p>
            <a:pPr lvl="1">
              <a:buFont typeface="Arial" panose="020B0604020202020204" pitchFamily="34" charset="0"/>
              <a:buChar char="•"/>
            </a:pPr>
            <a:endParaRPr lang="en-US" sz="1600" b="0" dirty="0"/>
          </a:p>
          <a:p>
            <a:pPr>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160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Ofcom consultation license exempt</a:t>
            </a:r>
            <a:endParaRPr lang="en-US" sz="2400" dirty="0"/>
          </a:p>
        </p:txBody>
      </p:sp>
      <p:sp>
        <p:nvSpPr>
          <p:cNvPr id="3" name="Content Placeholder 2"/>
          <p:cNvSpPr>
            <a:spLocks noGrp="1"/>
          </p:cNvSpPr>
          <p:nvPr>
            <p:ph idx="1"/>
          </p:nvPr>
        </p:nvSpPr>
        <p:spPr>
          <a:xfrm>
            <a:off x="698889" y="811249"/>
            <a:ext cx="8279622" cy="5664164"/>
          </a:xfrm>
        </p:spPr>
        <p:txBody>
          <a:bodyPr/>
          <a:lstStyle/>
          <a:p>
            <a:pPr lvl="5">
              <a:buFont typeface="Arial" panose="020B0604020202020204" pitchFamily="34" charset="0"/>
              <a:buChar char="•"/>
            </a:pPr>
            <a:endParaRPr lang="en-US" sz="1000" dirty="0"/>
          </a:p>
          <a:p>
            <a:pPr>
              <a:buFont typeface="Arial" panose="020B0604020202020204" pitchFamily="34" charset="0"/>
              <a:buChar char="•"/>
            </a:pPr>
            <a:endParaRPr lang="en-US" sz="1800" dirty="0"/>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https://mentor.ieee.org/802.18/dcn/19/18-19-0161-</a:t>
            </a:r>
            <a:r>
              <a:rPr lang="en-US" sz="1800" b="0" dirty="0">
                <a:solidFill>
                  <a:schemeClr val="tx1"/>
                </a:solidFill>
                <a:highlight>
                  <a:srgbClr val="FFFF00"/>
                </a:highlight>
                <a:hlinkClick r:id="rId3"/>
              </a:rPr>
              <a:t>02</a:t>
            </a:r>
            <a:r>
              <a:rPr lang="en-US" sz="1800" b="0" dirty="0">
                <a:solidFill>
                  <a:schemeClr val="tx1"/>
                </a:solidFill>
                <a:hlinkClick r:id="rId3"/>
              </a:rPr>
              <a:t>-0000-ofcom-consultation-comments-ieee-802-exemptions-wireless-telegraphy.odt</a:t>
            </a:r>
            <a:r>
              <a:rPr lang="en-US" sz="1800" b="0" dirty="0">
                <a:solidFill>
                  <a:schemeClr val="tx1"/>
                </a:solidFill>
              </a:rPr>
              <a:t> ; response to Ofcom on </a:t>
            </a:r>
            <a:r>
              <a:rPr lang="en-GB" sz="1800" b="0" dirty="0"/>
              <a:t>changes to the licence exemption for Wireless Telegraphy Devices. </a:t>
            </a:r>
            <a:r>
              <a:rPr lang="en-GB" sz="1800" b="0" dirty="0">
                <a:solidFill>
                  <a:schemeClr val="tx1"/>
                </a:solidFill>
              </a:rPr>
              <a:t>For review and approval by the EC for sending to the Ofcom before  15 January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____	</a:t>
            </a:r>
          </a:p>
          <a:p>
            <a:pPr lvl="1"/>
            <a:r>
              <a:rPr lang="en-US" altLang="en-US" sz="1600" b="1" dirty="0"/>
              <a:t>Seconded by:  	_____</a:t>
            </a:r>
          </a:p>
          <a:p>
            <a:pPr lvl="1"/>
            <a:r>
              <a:rPr lang="en-US" altLang="en-US" sz="1600" b="1" dirty="0"/>
              <a:t>Discussion?	none</a:t>
            </a:r>
          </a:p>
          <a:p>
            <a:pPr lvl="1"/>
            <a:r>
              <a:rPr lang="en-US" altLang="en-US" sz="1600" b="1" dirty="0">
                <a:solidFill>
                  <a:schemeClr val="tx1"/>
                </a:solidFill>
              </a:rPr>
              <a:t>Vote:  		__Y   /  ___N   /  __A </a:t>
            </a:r>
          </a:p>
          <a:p>
            <a:pPr lvl="1"/>
            <a:endParaRPr lang="en-US" altLang="en-US" sz="1600" b="1" dirty="0">
              <a:solidFill>
                <a:schemeClr val="tx1"/>
              </a:solidFill>
            </a:endParaRPr>
          </a:p>
          <a:p>
            <a:pPr lvl="1"/>
            <a:r>
              <a:rPr lang="en-US" altLang="en-US" sz="1600" b="1" dirty="0">
                <a:solidFill>
                  <a:schemeClr val="tx1"/>
                </a:solidFill>
              </a:rPr>
              <a:t>Voters: _________________</a:t>
            </a:r>
          </a:p>
          <a:p>
            <a:pPr lvl="1"/>
            <a:r>
              <a:rPr lang="en-US" altLang="en-US" sz="1600" b="1" dirty="0">
                <a:solidFill>
                  <a:schemeClr val="tx1"/>
                </a:solidFill>
              </a:rPr>
              <a:t>Motion -</a:t>
            </a:r>
            <a:r>
              <a:rPr lang="en-US" altLang="en-US" sz="1600" b="1" dirty="0">
                <a:solidFill>
                  <a:schemeClr val="bg1">
                    <a:lumMod val="65000"/>
                  </a:schemeClr>
                </a:solidFill>
              </a:rPr>
              <a:t> Passes</a:t>
            </a:r>
          </a:p>
          <a:p>
            <a:pPr lvl="1"/>
            <a:r>
              <a:rPr lang="en-US" altLang="en-US" sz="1600" b="1" dirty="0">
                <a:solidFill>
                  <a:schemeClr val="tx1"/>
                </a:solidFill>
              </a:rPr>
              <a:t>___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draft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		&lt;&lt;= new   </a:t>
            </a:r>
            <a:r>
              <a:rPr lang="en-US" sz="1800" dirty="0">
                <a:solidFill>
                  <a:srgbClr val="00B050"/>
                </a:solidFill>
              </a:rPr>
              <a:t>OOBE was updated some from the draft. </a:t>
            </a:r>
          </a:p>
          <a:p>
            <a:pPr lvl="1">
              <a:buFont typeface="Arial" panose="020B0604020202020204" pitchFamily="34" charset="0"/>
              <a:buChar char="•"/>
            </a:pPr>
            <a:r>
              <a:rPr lang="en-US" sz="1600" dirty="0"/>
              <a:t>Mentor: </a:t>
            </a:r>
            <a:r>
              <a:rPr lang="en-US" sz="1600" dirty="0">
                <a:hlinkClick r:id="rId5"/>
              </a:rPr>
              <a:t>https://mentor.ieee.org/802.18/dcn/19/18-19-0163-00-0000-fcc19-138-nprm-revisiting-use-of-the-5-850-5-925-ghz-band.docx</a:t>
            </a:r>
            <a:r>
              <a:rPr lang="en-US" sz="1600" dirty="0"/>
              <a:t>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600" dirty="0">
                <a:solidFill>
                  <a:schemeClr val="tx1"/>
                </a:solidFill>
              </a:rPr>
              <a:t>Draft timeline: 		&lt;&lt;= updated </a:t>
            </a:r>
          </a:p>
          <a:p>
            <a:pPr marL="800100" lvl="1">
              <a:buFont typeface="Arial" panose="020B0604020202020204" pitchFamily="34" charset="0"/>
              <a:buChar char="•"/>
            </a:pPr>
            <a:r>
              <a:rPr lang="en-US" sz="1600" b="1" i="1" u="sng" dirty="0">
                <a:solidFill>
                  <a:schemeClr val="tx1"/>
                </a:solidFill>
              </a:rPr>
              <a:t>Assume</a:t>
            </a:r>
            <a:r>
              <a:rPr lang="en-US" sz="1600" dirty="0">
                <a:solidFill>
                  <a:schemeClr val="tx1"/>
                </a:solidFill>
              </a:rPr>
              <a:t> Federal Register 4 weeks after the Open Call, 12jan  (normal 3 + 1 holiday)</a:t>
            </a:r>
          </a:p>
          <a:p>
            <a:pPr marL="1200150" lvl="2">
              <a:buFont typeface="Arial" panose="020B0604020202020204" pitchFamily="34" charset="0"/>
              <a:buChar char="•"/>
            </a:pPr>
            <a:r>
              <a:rPr lang="en-US" sz="1400" dirty="0">
                <a:solidFill>
                  <a:schemeClr val="tx1"/>
                </a:solidFill>
              </a:rPr>
              <a:t>Risk:  Chairman Pai wants to fast track this. </a:t>
            </a:r>
          </a:p>
          <a:p>
            <a:pPr marL="800100" lvl="1">
              <a:buFont typeface="Arial" panose="020B0604020202020204" pitchFamily="34" charset="0"/>
              <a:buChar char="•"/>
            </a:pPr>
            <a:r>
              <a:rPr lang="en-US" sz="1600" dirty="0">
                <a:solidFill>
                  <a:schemeClr val="tx1"/>
                </a:solidFill>
              </a:rPr>
              <a:t>They say a 30-day comment period, so 11feb. </a:t>
            </a:r>
          </a:p>
          <a:p>
            <a:pPr marL="800100" lvl="1">
              <a:buFont typeface="Arial" panose="020B0604020202020204" pitchFamily="34" charset="0"/>
              <a:buChar char="•"/>
            </a:pPr>
            <a:r>
              <a:rPr lang="en-US" sz="1600" dirty="0">
                <a:solidFill>
                  <a:schemeClr val="tx1"/>
                </a:solidFill>
              </a:rPr>
              <a:t>Back up 11 days for LMSC(EC) ballot start 31-ish </a:t>
            </a:r>
            <a:r>
              <a:rPr lang="en-US" sz="1600" dirty="0" err="1">
                <a:solidFill>
                  <a:schemeClr val="tx1"/>
                </a:solidFill>
              </a:rPr>
              <a:t>jan</a:t>
            </a:r>
            <a:r>
              <a:rPr lang="en-US" sz="1600" dirty="0">
                <a:solidFill>
                  <a:schemeClr val="tx1"/>
                </a:solidFill>
              </a:rPr>
              <a:t>,  </a:t>
            </a:r>
          </a:p>
          <a:p>
            <a:pPr marL="800100" lvl="1">
              <a:buFont typeface="Arial" panose="020B0604020202020204" pitchFamily="34" charset="0"/>
              <a:buChar char="•"/>
            </a:pPr>
            <a:r>
              <a:rPr lang="en-US" sz="1600" b="1" dirty="0">
                <a:solidFill>
                  <a:schemeClr val="tx1"/>
                </a:solidFill>
              </a:rPr>
              <a:t>So 802.18 would need to approve by 30jan (no pad)</a:t>
            </a:r>
            <a:r>
              <a:rPr lang="en-US" sz="1600" dirty="0">
                <a:solidFill>
                  <a:schemeClr val="tx1"/>
                </a:solidFill>
              </a:rPr>
              <a:t>.  (will be before March Plenary)</a:t>
            </a:r>
          </a:p>
          <a:p>
            <a:pPr marL="800100" lvl="1">
              <a:buFont typeface="Arial" panose="020B0604020202020204" pitchFamily="34" charset="0"/>
              <a:buChar char="•"/>
            </a:pPr>
            <a:r>
              <a:rPr lang="en-US" sz="1600" dirty="0">
                <a:solidFill>
                  <a:schemeClr val="tx1"/>
                </a:solidFill>
              </a:rPr>
              <a:t>They say a 60-day reply comment period, so 12mar.  .18 would need to approve  27feb</a:t>
            </a: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&amp; draft NPRM</a:t>
            </a:r>
            <a:r>
              <a:rPr lang="en-US" sz="1200" dirty="0"/>
              <a:t> - progress</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Ad </a:t>
            </a:r>
            <a:r>
              <a:rPr lang="en-US" sz="1800" dirty="0" err="1">
                <a:solidFill>
                  <a:schemeClr val="tx1"/>
                </a:solidFill>
              </a:rPr>
              <a:t>Hoc’s</a:t>
            </a:r>
            <a:r>
              <a:rPr lang="en-US" sz="1800" dirty="0">
                <a:solidFill>
                  <a:schemeClr val="tx1"/>
                </a:solidFill>
              </a:rPr>
              <a:t>, next Tuesday, in Irving, who, etc.?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&amp; draft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weeks / Interim / Ad </a:t>
            </a:r>
            <a:r>
              <a:rPr lang="en-US" sz="1800" b="0" dirty="0" err="1">
                <a:solidFill>
                  <a:schemeClr val="tx1"/>
                </a:solidFill>
              </a:rPr>
              <a:t>Hocs</a:t>
            </a:r>
            <a:r>
              <a:rPr lang="en-US" sz="1800" b="0" dirty="0">
                <a:solidFill>
                  <a:schemeClr val="tx1"/>
                </a:solidFill>
              </a:rPr>
              <a:t>? / goal? / … … … : </a:t>
            </a:r>
          </a:p>
          <a:p>
            <a:pPr marL="800100" lvl="1">
              <a:buFont typeface="Arial" panose="020B0604020202020204" pitchFamily="34" charset="0"/>
              <a:buChar char="•"/>
            </a:pPr>
            <a:r>
              <a:rPr lang="en-US" sz="1400" dirty="0">
                <a:solidFill>
                  <a:schemeClr val="tx1"/>
                </a:solidFill>
              </a:rPr>
              <a:t>We can have </a:t>
            </a:r>
            <a:r>
              <a:rPr lang="en-US" sz="1400" dirty="0" err="1">
                <a:solidFill>
                  <a:schemeClr val="tx1"/>
                </a:solidFill>
              </a:rPr>
              <a:t>adhocs</a:t>
            </a:r>
            <a:r>
              <a:rPr lang="en-US" sz="1400" dirty="0">
                <a:solidFill>
                  <a:schemeClr val="tx1"/>
                </a:solidFill>
              </a:rPr>
              <a:t>  the Tuesday after our Thursday calls  if needed.  Maybe we can have some focused ones on specific areas to do actual comments. </a:t>
            </a:r>
            <a:endParaRPr lang="en-US" sz="1400" b="0" dirty="0">
              <a:solidFill>
                <a:schemeClr val="tx1"/>
              </a:solidFill>
            </a:endParaRPr>
          </a:p>
          <a:p>
            <a:pPr marL="800100" lvl="1">
              <a:buFont typeface="Arial" panose="020B0604020202020204" pitchFamily="34" charset="0"/>
              <a:buChar char="•"/>
            </a:pPr>
            <a:r>
              <a:rPr lang="en-US" sz="1600" dirty="0">
                <a:solidFill>
                  <a:srgbClr val="00B0F0"/>
                </a:solidFill>
              </a:rPr>
              <a:t>All should look over the seek comments for ones we should comment on. </a:t>
            </a:r>
            <a:endParaRPr lang="en-US" sz="1600" b="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&amp; draft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&amp; draft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9" name="Picture 8">
            <a:extLst>
              <a:ext uri="{FF2B5EF4-FFF2-40B4-BE49-F238E27FC236}">
                <a16:creationId xmlns:a16="http://schemas.microsoft.com/office/drawing/2014/main" id="{B1449A41-95FB-44D6-9362-B526F2D9FBA0}"/>
              </a:ext>
            </a:extLst>
          </p:cNvPr>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3276600" y="963649"/>
            <a:ext cx="5486400" cy="5511764"/>
          </a:xfrm>
          <a:prstGeom prst="rect">
            <a:avLst/>
          </a:prstGeom>
          <a:noFill/>
          <a:ln>
            <a:noFill/>
          </a:ln>
        </p:spPr>
      </p:pic>
    </p:spTree>
    <p:extLst>
      <p:ext uri="{BB962C8B-B14F-4D97-AF65-F5344CB8AC3E}">
        <p14:creationId xmlns:p14="http://schemas.microsoft.com/office/powerpoint/2010/main" val="4229423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&amp; draft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19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 </a:t>
            </a:r>
            <a:endParaRPr lang="en-US" sz="1200" dirty="0"/>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02 Jan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9724078"/>
              </p:ext>
            </p:extLst>
          </p:nvPr>
        </p:nvGraphicFramePr>
        <p:xfrm>
          <a:off x="6115938" y="5145600"/>
          <a:ext cx="2390775" cy="534988"/>
        </p:xfrm>
        <a:graphic>
          <a:graphicData uri="http://schemas.openxmlformats.org/presentationml/2006/ole">
            <mc:AlternateContent xmlns:mc="http://schemas.openxmlformats.org/markup-compatibility/2006">
              <mc:Choice xmlns:v="urn:schemas-microsoft-com:vml" Requires="v">
                <p:oleObj spid="_x0000_s8094" name="Packager Shell Object" showAsIcon="1" r:id="rId6" imgW="2391120" imgH="534600" progId="Package">
                  <p:embed/>
                </p:oleObj>
              </mc:Choice>
              <mc:Fallback>
                <p:oleObj name="Packager Shell Object" showAsIcon="1" r:id="rId6" imgW="2391120" imgH="534600" progId="Package">
                  <p:embed/>
                  <p:pic>
                    <p:nvPicPr>
                      <p:cNvPr id="0" name=""/>
                      <p:cNvPicPr/>
                      <p:nvPr/>
                    </p:nvPicPr>
                    <p:blipFill>
                      <a:blip r:embed="rId7"/>
                      <a:stretch>
                        <a:fillRect/>
                      </a:stretch>
                    </p:blipFill>
                    <p:spPr>
                      <a:xfrm>
                        <a:off x="6115938" y="5145600"/>
                        <a:ext cx="2390775" cy="534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2342948490"/>
              </p:ext>
            </p:extLst>
          </p:nvPr>
        </p:nvGraphicFramePr>
        <p:xfrm>
          <a:off x="4621306" y="4960377"/>
          <a:ext cx="2076140" cy="534988"/>
        </p:xfrm>
        <a:graphic>
          <a:graphicData uri="http://schemas.openxmlformats.org/presentationml/2006/ole">
            <mc:AlternateContent xmlns:mc="http://schemas.openxmlformats.org/markup-compatibility/2006">
              <mc:Choice xmlns:v="urn:schemas-microsoft-com:vml" Requires="v">
                <p:oleObj spid="_x0000_s8095" name="Packager Shell Object" showAsIcon="1" r:id="rId8" imgW="2035440" imgH="534600" progId="Package">
                  <p:embed/>
                </p:oleObj>
              </mc:Choice>
              <mc:Fallback>
                <p:oleObj name="Packager Shell Object" showAsIcon="1" r:id="rId8" imgW="2035440" imgH="534600" progId="Package">
                  <p:embed/>
                  <p:pic>
                    <p:nvPicPr>
                      <p:cNvPr id="0" name=""/>
                      <p:cNvPicPr/>
                      <p:nvPr/>
                    </p:nvPicPr>
                    <p:blipFill>
                      <a:blip r:embed="rId9"/>
                      <a:stretch>
                        <a:fillRect/>
                      </a:stretch>
                    </p:blipFill>
                    <p:spPr>
                      <a:xfrm>
                        <a:off x="4621306" y="4960377"/>
                        <a:ext cx="2076140" cy="534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9" y="1044649"/>
            <a:ext cx="8292711" cy="5430764"/>
          </a:xfrm>
        </p:spPr>
        <p:txBody>
          <a:bodyPr/>
          <a:lstStyle/>
          <a:p>
            <a:pPr>
              <a:buFont typeface="Arial" panose="020B0604020202020204" pitchFamily="34" charset="0"/>
              <a:buChar char="•"/>
            </a:pPr>
            <a:r>
              <a:rPr lang="en-GB" sz="1800" b="1" dirty="0"/>
              <a:t>Rule; Bridging the Digital Divide for Low-Income Consumers</a:t>
            </a:r>
            <a:endParaRPr lang="en-US" sz="1600" dirty="0"/>
          </a:p>
          <a:p>
            <a:pPr marL="800100" lvl="1">
              <a:buFont typeface="Arial" panose="020B0604020202020204" pitchFamily="34" charset="0"/>
              <a:buChar char="•"/>
            </a:pPr>
            <a:r>
              <a:rPr lang="en-GB" sz="1400" b="1" dirty="0"/>
              <a:t>FR Document:</a:t>
            </a:r>
            <a:r>
              <a:rPr lang="en-GB" sz="1400" dirty="0"/>
              <a:t> </a:t>
            </a:r>
            <a:r>
              <a:rPr lang="en-GB" sz="1400" u="sng" dirty="0">
                <a:hlinkClick r:id="rId3"/>
              </a:rPr>
              <a:t>2019-27220</a:t>
            </a:r>
            <a:r>
              <a:rPr lang="en-GB" sz="1400" dirty="0"/>
              <a:t>   </a:t>
            </a:r>
            <a:r>
              <a:rPr lang="en-GB" sz="1400" b="1" dirty="0"/>
              <a:t>Citation:</a:t>
            </a:r>
            <a:r>
              <a:rPr lang="en-GB" sz="1400" dirty="0"/>
              <a:t> 84 FR 71308; </a:t>
            </a:r>
            <a:r>
              <a:rPr lang="en-GB" sz="1400" u="sng" dirty="0">
                <a:hlinkClick r:id="rId4"/>
              </a:rPr>
              <a:t>PDF</a:t>
            </a:r>
            <a:r>
              <a:rPr lang="en-GB" sz="1400" b="1" dirty="0"/>
              <a:t> </a:t>
            </a:r>
            <a:r>
              <a:rPr lang="en-GB" sz="1400" dirty="0"/>
              <a:t>Pages 71308-71329 </a:t>
            </a:r>
            <a:r>
              <a:rPr lang="en-GB" sz="1400" i="1" dirty="0"/>
              <a:t>(22 pages) </a:t>
            </a:r>
            <a:r>
              <a:rPr lang="en-GB" sz="1400" u="sng" dirty="0">
                <a:hlinkClick r:id="rId5"/>
              </a:rPr>
              <a:t>Permalink</a:t>
            </a:r>
            <a:r>
              <a:rPr lang="en-GB" sz="1400" b="1" dirty="0"/>
              <a:t> </a:t>
            </a:r>
            <a:endParaRPr lang="en-US" sz="1200" dirty="0"/>
          </a:p>
          <a:p>
            <a:pPr marL="800100" lvl="1">
              <a:buFont typeface="Arial" panose="020B0604020202020204" pitchFamily="34" charset="0"/>
              <a:buChar char="•"/>
            </a:pPr>
            <a:r>
              <a:rPr lang="en-GB" sz="1400" b="1" dirty="0"/>
              <a:t>Abstract:</a:t>
            </a:r>
            <a:r>
              <a:rPr lang="en-GB" sz="1400" dirty="0"/>
              <a:t> In this document, the Federal Communications Commission (Commission) acts to restore the traditional role of states in the eligible telecommunications carrier (ETC) designation process. The Commission also acts to strengthen the Lifeline program's </a:t>
            </a:r>
            <a:r>
              <a:rPr lang="en-GB" sz="1400" dirty="0" err="1"/>
              <a:t>enrollment</a:t>
            </a:r>
            <a:r>
              <a:rPr lang="en-GB" sz="1400" dirty="0"/>
              <a:t>, recertification, and reimbursement processes so that limited Universal Service Fund (USF or Fund) dollars are directed only toward qualifying low-income consumers. </a:t>
            </a:r>
            <a:endParaRPr lang="en-US" sz="1200" dirty="0"/>
          </a:p>
          <a:p>
            <a:pPr>
              <a:buFont typeface="Arial" panose="020B0604020202020204" pitchFamily="34" charset="0"/>
              <a:buChar char="•"/>
            </a:pPr>
            <a:r>
              <a:rPr lang="en-GB" sz="1800" b="1" dirty="0"/>
              <a:t>Proposed Rule; Bridging the Digital Divide for Low-Income Consumers</a:t>
            </a:r>
            <a:endParaRPr lang="en-US" sz="1600" dirty="0"/>
          </a:p>
          <a:p>
            <a:pPr marL="800100" lvl="1">
              <a:buFont typeface="Arial" panose="020B0604020202020204" pitchFamily="34" charset="0"/>
              <a:buChar char="•"/>
            </a:pPr>
            <a:r>
              <a:rPr lang="en-GB" sz="1400" b="1" dirty="0"/>
              <a:t>FR Document:</a:t>
            </a:r>
            <a:r>
              <a:rPr lang="en-GB" sz="1400" dirty="0"/>
              <a:t> </a:t>
            </a:r>
            <a:r>
              <a:rPr lang="en-GB" sz="1400" u="sng" dirty="0">
                <a:hlinkClick r:id="rId6"/>
              </a:rPr>
              <a:t>2019-27221</a:t>
            </a:r>
            <a:r>
              <a:rPr lang="en-GB" sz="1400" dirty="0"/>
              <a:t>  </a:t>
            </a:r>
            <a:r>
              <a:rPr lang="en-GB" sz="1400" b="1" dirty="0"/>
              <a:t>Citation:</a:t>
            </a:r>
            <a:r>
              <a:rPr lang="en-GB" sz="1400" dirty="0"/>
              <a:t> 84 FR 71338; </a:t>
            </a:r>
            <a:r>
              <a:rPr lang="en-GB" sz="1400" u="sng" dirty="0">
                <a:hlinkClick r:id="rId7"/>
              </a:rPr>
              <a:t>PDF</a:t>
            </a:r>
            <a:r>
              <a:rPr lang="en-GB" sz="1400" b="1" dirty="0"/>
              <a:t> </a:t>
            </a:r>
            <a:r>
              <a:rPr lang="en-GB" sz="1400" dirty="0"/>
              <a:t>Pages 71338-71347 </a:t>
            </a:r>
            <a:r>
              <a:rPr lang="en-GB" sz="1400" i="1" dirty="0"/>
              <a:t>(10 pages  </a:t>
            </a:r>
            <a:r>
              <a:rPr lang="en-GB" sz="1400" u="sng" dirty="0">
                <a:hlinkClick r:id="rId8"/>
              </a:rPr>
              <a:t>Permalink</a:t>
            </a:r>
            <a:r>
              <a:rPr lang="en-GB" sz="1400" b="1" dirty="0"/>
              <a:t> </a:t>
            </a:r>
            <a:endParaRPr lang="en-US" sz="1200" dirty="0"/>
          </a:p>
          <a:p>
            <a:pPr marL="800100" lvl="1">
              <a:buFont typeface="Arial" panose="020B0604020202020204" pitchFamily="34" charset="0"/>
              <a:buChar char="•"/>
            </a:pPr>
            <a:r>
              <a:rPr lang="en-GB" sz="1400" b="1" dirty="0"/>
              <a:t>Abstract:</a:t>
            </a:r>
            <a:r>
              <a:rPr lang="en-GB" sz="1400" dirty="0"/>
              <a:t> In this document, the Federal Communications Commission (Commission) seeks comment on adding a goal of broadband adoption to the Lifeline program, making additional program integrity improvements to the program, and establishing privacy training requirements for entities accessing Lifeline subscribers</a:t>
            </a:r>
            <a:r>
              <a:rPr lang="en-GB" sz="1600" dirty="0"/>
              <a:t>' personal information.  (Comments due 27 Jan 20)</a:t>
            </a:r>
            <a:endParaRPr lang="en-US" sz="14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On hold: </a:t>
            </a:r>
          </a:p>
          <a:p>
            <a:pPr>
              <a:buFont typeface="Arial" panose="020B0604020202020204" pitchFamily="34" charset="0"/>
              <a:buChar char="•"/>
            </a:pPr>
            <a:r>
              <a:rPr lang="en-US" sz="1400" dirty="0"/>
              <a:t>IEEE-EU spectrum position paper update:</a:t>
            </a:r>
            <a:endParaRPr lang="en-US" sz="1400" b="0" dirty="0">
              <a:solidFill>
                <a:schemeClr val="tx1"/>
              </a:solidFill>
            </a:endParaRPr>
          </a:p>
          <a:p>
            <a:pPr lvl="1">
              <a:buFont typeface="Arial" panose="020B0604020202020204" pitchFamily="34" charset="0"/>
              <a:buChar char="•"/>
            </a:pPr>
            <a:r>
              <a:rPr lang="en-US" sz="1200" u="sng" dirty="0">
                <a:hlinkClick r:id="rId9"/>
              </a:rPr>
              <a:t>https://mentor.ieee.org/802.18/dcn/18/18-18-0028-02-0000-draft-ieee-european-public-policy-position-statement-on-spectrum-management.docx</a:t>
            </a:r>
            <a:r>
              <a:rPr lang="en-US" sz="1200" dirty="0"/>
              <a:t> </a:t>
            </a:r>
            <a:endParaRPr lang="en-US" sz="1200" u="sng" dirty="0">
              <a:hlinkClick r:id="rId10"/>
            </a:endParaRPr>
          </a:p>
          <a:p>
            <a:pPr lvl="1">
              <a:buFont typeface="Arial" panose="020B0604020202020204" pitchFamily="34" charset="0"/>
              <a:buChar char="•"/>
            </a:pPr>
            <a:r>
              <a:rPr lang="en-US" altLang="en-US" sz="1200" dirty="0"/>
              <a:t>The IEEE SA position that the RR-TAG help develop, we had requested to use in the EU, in place of theirs:  </a:t>
            </a:r>
          </a:p>
          <a:p>
            <a:pPr lvl="2">
              <a:buFont typeface="Arial" panose="020B0604020202020204" pitchFamily="34" charset="0"/>
              <a:buChar char="•"/>
            </a:pPr>
            <a:r>
              <a:rPr lang="en-US" sz="1100" u="sng" dirty="0">
                <a:hlinkClick r:id="rId10"/>
              </a:rPr>
              <a:t>https://mentor.ieee.org/802.18/dcn/18/18-18-0010-10-0000-sa-use-of-spectrum-draft-position-orig06dec17.docx</a:t>
            </a:r>
            <a:r>
              <a:rPr lang="en-US" sz="1100" dirty="0"/>
              <a:t> </a:t>
            </a:r>
            <a:endParaRPr lang="en-US" sz="1200" dirty="0"/>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Contributions for 5.9 GHz NPRM, maybe go through the Seek Comments and which ones could we focus on. </a:t>
            </a:r>
          </a:p>
          <a:p>
            <a:pPr marL="285750" indent="-285750">
              <a:buFont typeface="Wingdings" panose="05000000000000000000" pitchFamily="2" charset="2"/>
              <a:buChar char="q"/>
            </a:pPr>
            <a:r>
              <a:rPr lang="en-US" altLang="en-US" sz="1800" dirty="0">
                <a:solidFill>
                  <a:srgbClr val="00B0F0"/>
                </a:solidFill>
              </a:rPr>
              <a:t> </a:t>
            </a:r>
          </a:p>
          <a:p>
            <a:pPr marL="285750" indent="-285750">
              <a:buFont typeface="Wingdings" panose="05000000000000000000" pitchFamily="2" charset="2"/>
              <a:buChar char="q"/>
            </a:pPr>
            <a:r>
              <a:rPr lang="en-US" altLang="en-US" sz="1800" b="0" dirty="0">
                <a:solidFill>
                  <a:srgbClr val="00B0F0"/>
                </a:solidFill>
              </a:rPr>
              <a:t>Chair start Ofcom LMSC ballot.</a:t>
            </a: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a:buFont typeface="Arial" panose="020B0604020202020204" pitchFamily="34" charset="0"/>
              <a:buChar char="•"/>
            </a:pPr>
            <a:endParaRPr lang="en-US" sz="1600" b="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VNI 2018-2022 networking trends, updated 21Feb19 (annually). </a:t>
            </a:r>
          </a:p>
          <a:p>
            <a:pPr marL="857250" lvl="2" indent="0">
              <a:spcBef>
                <a:spcPts val="0"/>
              </a:spcBef>
            </a:pPr>
            <a:r>
              <a:rPr lang="en-US" sz="1200" u="sng" dirty="0">
                <a:hlinkClick r:id="rId2"/>
              </a:rPr>
              <a:t>https://www.cisco.com/c/en/us/solutions/collateral/service-provider/visual-networking-index-vni/white-paper-c11-738429.pdf</a:t>
            </a:r>
            <a:r>
              <a:rPr lang="en-US" sz="1200" u="sng" dirty="0"/>
              <a:t> </a:t>
            </a:r>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dirty="0"/>
          </a:p>
          <a:p>
            <a:pPr marL="85725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600" b="0" dirty="0">
                <a:solidFill>
                  <a:schemeClr val="bg1">
                    <a:lumMod val="75000"/>
                  </a:schemeClr>
                </a:solidFill>
              </a:rPr>
              <a:t>  Nothing heard  </a:t>
            </a:r>
          </a:p>
          <a:p>
            <a:pPr marL="285750" indent="-285750">
              <a:buFont typeface="Arial" panose="020B0604020202020204" pitchFamily="34" charset="0"/>
              <a:buChar char="•"/>
            </a:pPr>
            <a:endParaRPr lang="en-US" sz="1600" b="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02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820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09Jan2020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b="1" dirty="0"/>
              <a:t>(</a:t>
            </a:r>
            <a:r>
              <a:rPr lang="en-US" altLang="en-US" sz="1800" b="1" i="1" u="sng" dirty="0"/>
              <a:t>or latest)</a:t>
            </a:r>
            <a:r>
              <a:rPr lang="en-US" altLang="en-US" sz="1400" i="1" dirty="0"/>
              <a:t>   </a:t>
            </a:r>
            <a:r>
              <a:rPr lang="en-US" altLang="en-US" sz="1800" b="1" i="1" dirty="0">
                <a:highlight>
                  <a:srgbClr val="FFFF00"/>
                </a:highlight>
              </a:rPr>
              <a:t>(this is new call in starting 09Jan)</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                               41 ET</a:t>
            </a:r>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The next face to face meeting of the 802.18 RR-TAG will be at the IEEE 802, 12–17 Jan. 2019 Wireless Interim in the Hotel Irvine, Irvine, California, USA</a:t>
            </a:r>
          </a:p>
          <a:p>
            <a:pPr>
              <a:buFont typeface="Arial" panose="020B0604020202020204" pitchFamily="34" charset="0"/>
              <a:buChar char="•"/>
            </a:pPr>
            <a:r>
              <a:rPr lang="en-US" sz="1600" b="0" dirty="0"/>
              <a:t>Normal time slots, Tuesday AM2 and Thursday AM1 (8:30 start) </a:t>
            </a:r>
            <a:r>
              <a:rPr lang="en-US" sz="1600" dirty="0">
                <a:solidFill>
                  <a:schemeClr val="accent6">
                    <a:lumMod val="20000"/>
                    <a:lumOff val="80000"/>
                  </a:schemeClr>
                </a:solidFill>
              </a:rPr>
              <a:t>– </a:t>
            </a:r>
            <a:r>
              <a:rPr lang="en-US" sz="1000" dirty="0">
                <a:solidFill>
                  <a:schemeClr val="accent6">
                    <a:lumMod val="20000"/>
                    <a:lumOff val="80000"/>
                  </a:schemeClr>
                </a:solidFill>
              </a:rPr>
              <a:t>remember no reciprocal from other WGs </a:t>
            </a:r>
            <a:endParaRPr lang="en-US" sz="1400" dirty="0">
              <a:solidFill>
                <a:schemeClr val="accent6">
                  <a:lumMod val="20000"/>
                  <a:lumOff val="8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Jan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02 Jan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02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26</a:t>
            </a:fld>
            <a:endParaRPr lang="en-US" altLang="en-US" sz="1200" b="0" dirty="0"/>
          </a:p>
        </p:txBody>
      </p:sp>
      <p:sp>
        <p:nvSpPr>
          <p:cNvPr id="2" name="Date Placeholder 1"/>
          <p:cNvSpPr>
            <a:spLocks noGrp="1"/>
          </p:cNvSpPr>
          <p:nvPr>
            <p:ph type="dt" idx="15"/>
          </p:nvPr>
        </p:nvSpPr>
        <p:spPr/>
        <p:txBody>
          <a:bodyPr/>
          <a:lstStyle/>
          <a:p>
            <a:r>
              <a:rPr lang="en-US"/>
              <a:t>02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02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Jan 2020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Jan 2020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02 Jan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Jan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Jan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Jan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02 Jan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a:t>
            </a:r>
            <a:endParaRPr lang="en-US" altLang="en-US" sz="1400" dirty="0">
              <a:solidFill>
                <a:schemeClr val="bg1">
                  <a:lumMod val="6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Ofcom consultation license exempt</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FCC 5.9 GHz FCC’s NPRM</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Ofcom consultation comments</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74401" y="929820"/>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Ofcom consultation license exempt.</a:t>
            </a:r>
          </a:p>
          <a:p>
            <a:pPr lvl="1">
              <a:spcBef>
                <a:spcPts val="0"/>
              </a:spcBef>
              <a:buFont typeface="Arial" panose="020B0604020202020204" pitchFamily="34" charset="0"/>
              <a:buChar char="•"/>
            </a:pPr>
            <a:r>
              <a:rPr lang="en-US" altLang="en-US" sz="1400" kern="0" dirty="0"/>
              <a:t>Review and possible approval</a:t>
            </a:r>
          </a:p>
          <a:p>
            <a:pPr>
              <a:spcBef>
                <a:spcPts val="0"/>
              </a:spcBef>
              <a:buFont typeface="Arial" panose="020B0604020202020204" pitchFamily="34" charset="0"/>
              <a:buChar char="•"/>
            </a:pPr>
            <a:endParaRPr lang="en-US" altLang="en-US" sz="1400" b="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FCC 5.9 GHz FCC’s draft NPRM</a:t>
            </a:r>
          </a:p>
          <a:p>
            <a:pPr lvl="1">
              <a:spcBef>
                <a:spcPts val="0"/>
              </a:spcBef>
              <a:buFont typeface="Arial" panose="020B0604020202020204" pitchFamily="34" charset="0"/>
              <a:buChar char="•"/>
            </a:pPr>
            <a:r>
              <a:rPr lang="en-US" altLang="en-US" sz="1400" kern="0" dirty="0"/>
              <a:t>How to do comments, etc. </a:t>
            </a:r>
          </a:p>
          <a:p>
            <a:pPr marL="342900" lvl="1" indent="-342900">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marL="742950" lvl="2" indent="-342900">
              <a:spcBef>
                <a:spcPts val="0"/>
              </a:spcBef>
              <a:buFont typeface="Arial" panose="020B0604020202020204" pitchFamily="34" charset="0"/>
              <a:buChar char="•"/>
            </a:pPr>
            <a:r>
              <a:rPr lang="en-GB" sz="1400" dirty="0"/>
              <a:t>Rule; Bridging the Digital Divide for Low-Income Consumers</a:t>
            </a:r>
            <a:endParaRPr lang="en-US" sz="1400" dirty="0"/>
          </a:p>
          <a:p>
            <a:pPr marL="742950" lvl="2" indent="-342900">
              <a:spcBef>
                <a:spcPts val="0"/>
              </a:spcBef>
              <a:buFont typeface="Arial" panose="020B0604020202020204" pitchFamily="34" charset="0"/>
              <a:buChar char="•"/>
            </a:pPr>
            <a:r>
              <a:rPr lang="en-GB" sz="1400" dirty="0"/>
              <a:t>Proposed Rule; Bridging the Digital Divide for Low-Income Consumers</a:t>
            </a:r>
            <a:endParaRPr lang="en-US" sz="1400" dirty="0"/>
          </a:p>
          <a:p>
            <a:pPr marL="742950" lvl="2" indent="-342900">
              <a:spcBef>
                <a:spcPts val="0"/>
              </a:spcBef>
              <a:buFont typeface="Arial" panose="020B0604020202020204" pitchFamily="34" charset="0"/>
              <a:buChar char="•"/>
            </a:pPr>
            <a:r>
              <a:rPr lang="en-US" altLang="en-US" sz="1400" kern="0" dirty="0"/>
              <a:t> </a:t>
            </a:r>
          </a:p>
          <a:p>
            <a:pPr marL="742950" lvl="2" indent="-342900">
              <a:spcBef>
                <a:spcPts val="0"/>
              </a:spcBef>
              <a:buFont typeface="Arial" panose="020B0604020202020204" pitchFamily="34" charset="0"/>
              <a:buChar char="•"/>
            </a:pPr>
            <a:r>
              <a:rPr lang="en-US" altLang="en-US" sz="1400" kern="0" dirty="0"/>
              <a:t>   </a:t>
            </a:r>
          </a:p>
          <a:p>
            <a:pPr marL="457200" lvl="1" indent="0">
              <a:spcBef>
                <a:spcPts val="0"/>
              </a:spcBef>
            </a:pPr>
            <a:r>
              <a:rPr lang="en-US" altLang="en-US" sz="1400" kern="0" dirty="0"/>
              <a:t> </a:t>
            </a:r>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Mike L</a:t>
            </a:r>
          </a:p>
          <a:p>
            <a:pPr>
              <a:spcBef>
                <a:spcPts val="400"/>
              </a:spcBef>
            </a:pPr>
            <a:r>
              <a:rPr lang="en-US" altLang="en-US" sz="1800" b="0" dirty="0">
                <a:solidFill>
                  <a:schemeClr val="bg1">
                    <a:lumMod val="75000"/>
                  </a:schemeClr>
                </a:solidFill>
              </a:rPr>
              <a:t>		Seconded by: Ben R</a:t>
            </a:r>
          </a:p>
          <a:p>
            <a:pPr lvl="1">
              <a:spcBef>
                <a:spcPts val="400"/>
              </a:spcBef>
            </a:pPr>
            <a:r>
              <a:rPr lang="en-US" altLang="en-US" sz="1800" dirty="0">
                <a:solidFill>
                  <a:schemeClr val="bg1">
                    <a:lumMod val="75000"/>
                  </a:schemeClr>
                </a:solidFill>
              </a:rPr>
              <a:t>Discussion?  	None</a:t>
            </a:r>
          </a:p>
          <a:p>
            <a:pPr lvl="1">
              <a:spcBef>
                <a:spcPts val="40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b="0" dirty="0"/>
              <a:t>To approve the minutes from the IEEE 802.18 Teleconference 26 Dec 2019 in document </a:t>
            </a:r>
            <a:r>
              <a:rPr lang="en-US" altLang="en-US" sz="1600" b="0" dirty="0">
                <a:hlinkClick r:id="rId2"/>
              </a:rPr>
              <a:t>https://mentor.ieee.org/802.18/dcn/19/18-19-0165-00-0000-minutes-26dec19-rrtag-teleconference.docx</a:t>
            </a:r>
            <a:r>
              <a:rPr lang="en-US" altLang="en-US" sz="1600" b="0" dirty="0"/>
              <a:t> </a:t>
            </a:r>
            <a:r>
              <a:rPr lang="en-US" sz="1600" b="0" dirty="0"/>
              <a:t>27-Dec-2019 11:12:55 ET </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Mike L </a:t>
            </a:r>
          </a:p>
          <a:p>
            <a:pPr marL="0" indent="0">
              <a:spcBef>
                <a:spcPts val="400"/>
              </a:spcBef>
            </a:pPr>
            <a:r>
              <a:rPr lang="en-US" altLang="en-US" sz="1800" b="0" dirty="0">
                <a:solidFill>
                  <a:schemeClr val="bg1">
                    <a:lumMod val="75000"/>
                  </a:schemeClr>
                </a:solidFill>
              </a:rPr>
              <a:t>	Seconded by:	 Ben R</a:t>
            </a:r>
          </a:p>
          <a:p>
            <a:pPr marL="0" indent="0">
              <a:spcBef>
                <a:spcPts val="400"/>
              </a:spcBef>
            </a:pPr>
            <a:r>
              <a:rPr lang="en-US" altLang="en-US" sz="1800" b="0" dirty="0">
                <a:solidFill>
                  <a:schemeClr val="bg1">
                    <a:lumMod val="75000"/>
                  </a:schemeClr>
                </a:solidFill>
              </a:rPr>
              <a:t>	Discussion?  	None</a:t>
            </a:r>
          </a:p>
          <a:p>
            <a:pPr lvl="1">
              <a:spcBef>
                <a:spcPts val="400"/>
              </a:spcBef>
            </a:pPr>
            <a:r>
              <a:rPr lang="en-US" altLang="en-US" sz="1800" dirty="0">
                <a:solidFill>
                  <a:schemeClr val="bg1">
                    <a:lumMod val="75000"/>
                  </a:schemeClr>
                </a:solidFill>
              </a:rPr>
              <a:t>Vote:  Approved by unanimous consent</a:t>
            </a: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endParaRPr lang="en-US" altLang="en-US" sz="18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100" dirty="0">
                <a:solidFill>
                  <a:schemeClr val="tx1"/>
                </a:solidFill>
              </a:rPr>
              <a:t>nothing heard</a:t>
            </a:r>
            <a:endParaRPr lang="en-US" altLang="en-US" sz="1800" dirty="0">
              <a:solidFill>
                <a:schemeClr val="tx1"/>
              </a:solidFill>
            </a:endParaRP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02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799"/>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#105, </a:t>
            </a:r>
            <a:r>
              <a:rPr lang="en-US" sz="1600" dirty="0"/>
              <a:t>  23–27Mar20, Sophia-Antipolis</a:t>
            </a:r>
            <a:r>
              <a:rPr lang="en-US" b="0" dirty="0"/>
              <a:t> </a:t>
            </a:r>
          </a:p>
          <a:p>
            <a:pPr lvl="1">
              <a:spcBef>
                <a:spcPts val="0"/>
              </a:spcBef>
              <a:buFont typeface="Arial" panose="020B0604020202020204" pitchFamily="34" charset="0"/>
              <a:buChar char="•"/>
            </a:pPr>
            <a:r>
              <a:rPr lang="en-US" sz="1200" dirty="0">
                <a:solidFill>
                  <a:schemeClr val="tx1"/>
                </a:solidFill>
              </a:rPr>
              <a:t> </a:t>
            </a:r>
          </a:p>
          <a:p>
            <a:pPr lvl="1">
              <a:spcBef>
                <a:spcPts val="0"/>
              </a:spcBef>
              <a:buFont typeface="Arial" panose="020B0604020202020204" pitchFamily="34" charset="0"/>
              <a:buChar char="•"/>
            </a:pPr>
            <a:r>
              <a:rPr lang="en-US" sz="1200" dirty="0">
                <a:solidFill>
                  <a:schemeClr val="tx1"/>
                </a:solidFill>
              </a:rPr>
              <a:t> </a:t>
            </a:r>
          </a:p>
          <a:p>
            <a:pPr lvl="1">
              <a:spcBef>
                <a:spcPts val="0"/>
              </a:spcBef>
              <a:buFont typeface="Arial" panose="020B0604020202020204" pitchFamily="34" charset="0"/>
              <a:buChar char="•"/>
            </a:pPr>
            <a:endParaRPr lang="en-US" sz="1200" dirty="0">
              <a:solidFill>
                <a:schemeClr val="tx1"/>
              </a:solidFill>
            </a:endParaRPr>
          </a:p>
          <a:p>
            <a:pPr lvl="1">
              <a:spcBef>
                <a:spcPts val="0"/>
              </a:spcBef>
              <a:buFont typeface="Arial" panose="020B0604020202020204" pitchFamily="34" charset="0"/>
              <a:buChar char="•"/>
            </a:pPr>
            <a:r>
              <a:rPr lang="en-US" sz="1600" dirty="0">
                <a:solidFill>
                  <a:schemeClr val="bg1">
                    <a:lumMod val="75000"/>
                  </a:schemeClr>
                </a:solidFill>
              </a:rPr>
              <a:t> Nothing new this week. </a:t>
            </a:r>
          </a:p>
          <a:p>
            <a:pPr lvl="1">
              <a:spcBef>
                <a:spcPts val="0"/>
              </a:spcBef>
              <a:buFont typeface="Arial" panose="020B0604020202020204" pitchFamily="34" charset="0"/>
              <a:buChar char="•"/>
            </a:pPr>
            <a:r>
              <a:rPr lang="en-US" sz="1600" dirty="0">
                <a:solidFill>
                  <a:schemeClr val="bg1">
                    <a:lumMod val="75000"/>
                  </a:schemeClr>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6"/>
              </a:rPr>
              <a:t>&lt;TG-11&gt;</a:t>
            </a:r>
            <a:r>
              <a:rPr lang="en-US" altLang="en-US" sz="1600" b="0" dirty="0"/>
              <a:t>  </a:t>
            </a:r>
            <a:r>
              <a:rPr lang="en-US" sz="1600" dirty="0">
                <a:solidFill>
                  <a:schemeClr val="tx1"/>
                </a:solidFill>
              </a:rPr>
              <a:t>meeting # ____ (19Dec19 &amp; 16Jan20,  online, 2.4 GHz SRDoc)</a:t>
            </a:r>
          </a:p>
          <a:p>
            <a:pPr lvl="1">
              <a:spcBef>
                <a:spcPts val="0"/>
              </a:spcBef>
              <a:buFont typeface="Arial" panose="020B0604020202020204" pitchFamily="34" charset="0"/>
              <a:buChar char="•"/>
            </a:pPr>
            <a:r>
              <a:rPr lang="en-US" sz="1200" dirty="0">
                <a:solidFill>
                  <a:schemeClr val="tx1"/>
                </a:solidFill>
              </a:rPr>
              <a:t>nothing reported</a:t>
            </a:r>
            <a:endParaRPr lang="en-US" sz="1200" dirty="0">
              <a:solidFill>
                <a:schemeClr val="bg1">
                  <a:lumMod val="85000"/>
                </a:schemeClr>
              </a:solidFill>
            </a:endParaRPr>
          </a:p>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7"/>
              </a:rPr>
              <a:t>&lt;TG-UWB&gt;</a:t>
            </a:r>
            <a:r>
              <a:rPr lang="en-US" sz="1600" b="0" dirty="0">
                <a:solidFill>
                  <a:schemeClr val="tx1"/>
                </a:solidFill>
              </a:rPr>
              <a:t> </a:t>
            </a:r>
            <a:r>
              <a:rPr lang="en-US" sz="1600" dirty="0">
                <a:solidFill>
                  <a:schemeClr val="tx1"/>
                </a:solidFill>
              </a:rPr>
              <a:t>next meeting #52, 11-13Feb20, Blomberg , DE</a:t>
            </a:r>
          </a:p>
          <a:p>
            <a:pPr lvl="1">
              <a:spcBef>
                <a:spcPts val="0"/>
              </a:spcBef>
              <a:buFont typeface="Arial" panose="020B0604020202020204" pitchFamily="34" charset="0"/>
              <a:buChar char="•"/>
            </a:pPr>
            <a:r>
              <a:rPr lang="en-US" sz="1200" dirty="0">
                <a:solidFill>
                  <a:schemeClr val="tx1"/>
                </a:solidFill>
              </a:rPr>
              <a:t>nothing reported</a:t>
            </a: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8"/>
              </a:rPr>
              <a:t>&lt;ERM&gt;</a:t>
            </a:r>
            <a:r>
              <a:rPr lang="en-US" sz="1600" b="0" dirty="0"/>
              <a:t> </a:t>
            </a:r>
            <a:r>
              <a:rPr lang="en-US" sz="1600" dirty="0">
                <a:solidFill>
                  <a:schemeClr val="tx1"/>
                </a:solidFill>
              </a:rPr>
              <a:t>next meeting #70,  17-20Mar20, </a:t>
            </a:r>
            <a:r>
              <a:rPr lang="en-US" sz="1600" dirty="0"/>
              <a:t>Sophia Antipolis</a:t>
            </a:r>
            <a:endParaRPr lang="en-US" sz="16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a:spcBef>
                <a:spcPts val="0"/>
              </a:spcBef>
              <a:buFont typeface="Arial" panose="020B0604020202020204" pitchFamily="34" charset="0"/>
              <a:buChar char="•"/>
            </a:pPr>
            <a:r>
              <a:rPr lang="en-US" sz="1600" dirty="0"/>
              <a:t>ETSI - ERM </a:t>
            </a:r>
            <a:r>
              <a:rPr lang="en-US" sz="1600" b="0" dirty="0">
                <a:hlinkClick r:id="rId9"/>
              </a:rPr>
              <a:t>&lt;TG37&gt;</a:t>
            </a:r>
            <a:r>
              <a:rPr lang="en-US" sz="1600" b="0" dirty="0"/>
              <a:t> </a:t>
            </a:r>
            <a:r>
              <a:rPr lang="en-US" sz="1600" dirty="0"/>
              <a:t> next meeting #36, 14-15Jan20, Sophia Antipolis</a:t>
            </a:r>
          </a:p>
          <a:p>
            <a:pPr lvl="1">
              <a:spcBef>
                <a:spcPts val="0"/>
              </a:spcBef>
              <a:buFont typeface="Arial" panose="020B0604020202020204" pitchFamily="34" charset="0"/>
              <a:buChar char="•"/>
            </a:pPr>
            <a:r>
              <a:rPr lang="en-US" sz="1200" dirty="0">
                <a:solidFill>
                  <a:schemeClr val="tx1"/>
                </a:solidFill>
              </a:rPr>
              <a:t>nothing reported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Jan 2020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41129</TotalTime>
  <Words>6016</Words>
  <Application>Microsoft Office PowerPoint</Application>
  <PresentationFormat>On-screen Show (4:3)</PresentationFormat>
  <Paragraphs>632</Paragraphs>
  <Slides>29</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8"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Ofcom consultation license exempt</vt:lpstr>
      <vt:lpstr>Ofcom consultation license exempt</vt:lpstr>
      <vt:lpstr>Chairman Pai’s statement on 5.9 GHz &amp; draft NPRM -background</vt:lpstr>
      <vt:lpstr>5.9 GHz &amp; draft NPRM - progress</vt:lpstr>
      <vt:lpstr>5.9 GHz &amp; draft NPRM – history of possible areas to comment on</vt:lpstr>
      <vt:lpstr>5.9 GHz &amp; draft NPRM - history of possible areas to comment on</vt:lpstr>
      <vt:lpstr>5.9 GHz &amp; draft NPRM -NHTSA –history of possible areas to comment on</vt:lpstr>
      <vt:lpstr>5.9 GHz &amp; draft NPRM –history of possible areas to comment on</vt:lpstr>
      <vt:lpstr>General Discussion Items -1</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2138</cp:revision>
  <cp:lastPrinted>1601-01-01T00:00:00Z</cp:lastPrinted>
  <dcterms:created xsi:type="dcterms:W3CDTF">2016-03-03T14:54:45Z</dcterms:created>
  <dcterms:modified xsi:type="dcterms:W3CDTF">2020-01-02T15:51:24Z</dcterms:modified>
</cp:coreProperties>
</file>