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41" r:id="rId3"/>
    <p:sldId id="329" r:id="rId4"/>
    <p:sldId id="604" r:id="rId5"/>
    <p:sldId id="624" r:id="rId6"/>
    <p:sldId id="605" r:id="rId7"/>
    <p:sldId id="516" r:id="rId8"/>
    <p:sldId id="596" r:id="rId9"/>
    <p:sldId id="603" r:id="rId10"/>
    <p:sldId id="606" r:id="rId11"/>
    <p:sldId id="608" r:id="rId12"/>
    <p:sldId id="629" r:id="rId13"/>
    <p:sldId id="626" r:id="rId14"/>
    <p:sldId id="632" r:id="rId15"/>
    <p:sldId id="633" r:id="rId16"/>
    <p:sldId id="627" r:id="rId17"/>
    <p:sldId id="630" r:id="rId18"/>
    <p:sldId id="628" r:id="rId19"/>
    <p:sldId id="618" r:id="rId20"/>
    <p:sldId id="524" r:id="rId21"/>
    <p:sldId id="498" r:id="rId22"/>
    <p:sldId id="402" r:id="rId23"/>
    <p:sldId id="403" r:id="rId24"/>
    <p:sldId id="631" r:id="rId25"/>
    <p:sldId id="462" r:id="rId26"/>
    <p:sldId id="549" r:id="rId27"/>
    <p:sldId id="425" r:id="rId28"/>
    <p:sldId id="592" r:id="rId29"/>
    <p:sldId id="599"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65" autoAdjust="0"/>
  </p:normalViewPr>
  <p:slideViewPr>
    <p:cSldViewPr>
      <p:cViewPr varScale="1">
        <p:scale>
          <a:sx n="109" d="100"/>
          <a:sy n="109" d="100"/>
        </p:scale>
        <p:origin x="1182"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26-Dec-19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59352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44046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Dec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26 Dec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Dec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802.18-19/0164r00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3/proposal-changes-licence-exemption-wireless-telegraphy-devices?utm_medium=email&amp;utm_campaign=Ofcom%20consults%20on%20new%20regulations%20for%20short%20range%20wireless%20devices&amp;utm_content=Ofcom%20consults%20on%20new%20regulations%20for%20short%20range%20wireless%20devices+CID_3d9e647de99bfd4993b55510c88bf5d5&amp;utm_source=updates&amp;utm_term=published%20proposa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9/18-19-0161-00-0000-ofcom-consultation-comments-ieee-802-exemptions-wireless-telegraphy.odt" TargetMode="External"/><Relationship Id="rId4" Type="http://schemas.openxmlformats.org/officeDocument/2006/relationships/hyperlink" Target="https://mentor.ieee.org/802.18/dcn/19/18-19-0160-00-0000-ofcom-consultation-exemptions-wireless-telegraphy.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cid:ii_k4acs9x60" TargetMode="Externa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hyperlink" Target="http://standards.ieee.org/faqs/affiliationFAQ.html" TargetMode="External"/><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hyperlink" Target="http://www.ieee802.org/devdocs.shtml" TargetMode="External"/><Relationship Id="rId4" Type="http://schemas.openxmlformats.org/officeDocument/2006/relationships/hyperlink" Target="http://standards.ieee.org/resources/antitrust-guidelines.pdf" TargetMode="External"/><Relationship Id="rId9" Type="http://schemas.openxmlformats.org/officeDocument/2006/relationships/image" Target="../media/image3.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161-00-0000-ofcom-consultation-comments-ieee-802-exemptions-wireless-telegraphy.odt"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59-00-0000-minutes-19dec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26 Dec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26 Dec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06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82722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t>nothing reported</a:t>
            </a:r>
            <a:endParaRPr lang="en-US" sz="1600" dirty="0">
              <a:solidFill>
                <a:schemeClr val="bg1">
                  <a:lumMod val="65000"/>
                </a:schemeClr>
              </a:solidFill>
            </a:endParaRP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600" dirty="0">
                <a:solidFill>
                  <a:schemeClr val="tx1"/>
                </a:solidFill>
              </a:rPr>
              <a:t>Italy meeting minutes are posted now, after controversy on them.  Can be found at the link in the line above.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Outcomes from FM 57 are downloadable from the FM57 site, link in the line above. </a:t>
            </a: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AOB for ITU-R?</a:t>
            </a:r>
          </a:p>
          <a:p>
            <a:pPr>
              <a:buFont typeface="Arial" panose="020B0604020202020204" pitchFamily="34" charset="0"/>
              <a:buChar char="•"/>
            </a:pPr>
            <a:r>
              <a:rPr lang="en-US" sz="1800" dirty="0"/>
              <a:t> </a:t>
            </a:r>
          </a:p>
          <a:p>
            <a:pPr>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t>WRC-19 is over,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4"/>
              </a:rPr>
              <a:t>https://cept.org/ecc/groups/ecc/cpg/page/weekly-report-from-wrc-19</a:t>
            </a:r>
            <a:r>
              <a:rPr lang="en-US" sz="1400" u="sng" dirty="0">
                <a:hlinkClick r:id="rId5"/>
              </a:rPr>
              <a:t>/</a:t>
            </a:r>
            <a:r>
              <a:rPr lang="en-US" sz="1400" dirty="0"/>
              <a:t> </a:t>
            </a:r>
          </a:p>
          <a:p>
            <a:pPr lvl="1">
              <a:spcBef>
                <a:spcPts val="0"/>
              </a:spcBef>
              <a:buFont typeface="Arial" panose="020B0604020202020204" pitchFamily="34" charset="0"/>
              <a:buChar char="•"/>
            </a:pPr>
            <a:r>
              <a:rPr lang="en-US" sz="1400" u="sng" dirty="0">
                <a:hlinkClick r:id="rId6"/>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7"/>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8"/>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lvl="4">
              <a:spcBef>
                <a:spcPts val="0"/>
              </a:spcBef>
              <a:buFont typeface="Arial" panose="020B0604020202020204" pitchFamily="34" charset="0"/>
              <a:buChar char="•"/>
            </a:pPr>
            <a:endParaRPr lang="en-US" sz="6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marL="1371600" lvl="3" indent="0">
              <a:spcBef>
                <a:spcPts val="0"/>
              </a:spcBef>
            </a:pPr>
            <a:endParaRPr lang="en-US" sz="400" dirty="0"/>
          </a:p>
          <a:p>
            <a:pPr marL="1371600" lvl="3" indent="0">
              <a:spcBef>
                <a:spcPts val="0"/>
              </a:spcBef>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r>
              <a:rPr lang="en-US" sz="1800" dirty="0"/>
              <a:t>Ofcom consultation on changes to the </a:t>
            </a:r>
            <a:r>
              <a:rPr lang="en-US" sz="1800" dirty="0" err="1"/>
              <a:t>licence</a:t>
            </a:r>
            <a:r>
              <a:rPr lang="en-US" sz="1800" dirty="0"/>
              <a:t> exemption for Wireless Telegraphy Devices;  closing 17 Jan 20  (02jan for us).    </a:t>
            </a:r>
            <a:r>
              <a:rPr lang="en-US" sz="1800" dirty="0">
                <a:hlinkClick r:id="rId3"/>
              </a:rPr>
              <a:t>&lt;click here, long link&gt;</a:t>
            </a:r>
            <a:endParaRPr lang="en-US" sz="1800" dirty="0"/>
          </a:p>
          <a:p>
            <a:pPr lvl="1">
              <a:buFont typeface="Arial" panose="020B0604020202020204" pitchFamily="34" charset="0"/>
              <a:buChar char="•"/>
            </a:pPr>
            <a:r>
              <a:rPr lang="en-US" sz="1600" dirty="0"/>
              <a:t>Mentor: </a:t>
            </a:r>
            <a:r>
              <a:rPr lang="en-US" sz="1600" dirty="0">
                <a:hlinkClick r:id="rId4"/>
              </a:rPr>
              <a:t>https://mentor.ieee.org/802.18/dcn/19/18-19-0160-00-0000-ofcom-consultation-exemptions-wireless-telegraphy.pdf</a:t>
            </a:r>
            <a:r>
              <a:rPr lang="en-US" sz="1600" dirty="0"/>
              <a:t> </a:t>
            </a:r>
            <a:endParaRPr lang="en-US" sz="1600" b="0" dirty="0"/>
          </a:p>
          <a:p>
            <a:pPr lvl="1">
              <a:buFont typeface="Arial" panose="020B0604020202020204" pitchFamily="34" charset="0"/>
              <a:buChar char="•"/>
            </a:pPr>
            <a:r>
              <a:rPr lang="en-US" sz="1600" dirty="0"/>
              <a:t>To implement the decision on SRD applications within the 874 to 876 and 915 to 921 MHz bands, we are proposing to make the Wireless Telegraphy (Exemption and Amendment) (Amendment) Regulations 2020 and to update the technical requirements for applications contained in UK Interface Requirement (IR 2030). Our proposal will allow several new SRD applications such as networked SRDs and advanced radio-frequency identification devices (RFIDs) to operate on a </a:t>
            </a:r>
            <a:r>
              <a:rPr lang="en-US" sz="1600" dirty="0" err="1"/>
              <a:t>licence</a:t>
            </a:r>
            <a:r>
              <a:rPr lang="en-US" sz="1600" dirty="0"/>
              <a:t>-exempt basis. </a:t>
            </a:r>
          </a:p>
          <a:p>
            <a:pPr>
              <a:buFont typeface="Arial" panose="020B0604020202020204" pitchFamily="34" charset="0"/>
              <a:buChar char="•"/>
            </a:pPr>
            <a:r>
              <a:rPr lang="en-US" sz="1800" b="0" dirty="0"/>
              <a:t>Have received some input for possible filing:</a:t>
            </a:r>
          </a:p>
          <a:p>
            <a:pPr lvl="1">
              <a:buFont typeface="Arial" panose="020B0604020202020204" pitchFamily="34" charset="0"/>
              <a:buChar char="•"/>
            </a:pPr>
            <a:r>
              <a:rPr lang="en-US" sz="1600" dirty="0">
                <a:hlinkClick r:id="rId5"/>
              </a:rPr>
              <a:t>https://mentor.ieee.org/802.18/dcn/19/18-19-0161-00-0000-ofcom-consultation-comments-ieee-802-exemptions-wireless-telegraphy.odt</a:t>
            </a:r>
            <a:r>
              <a:rPr lang="en-US" sz="1600" dirty="0"/>
              <a:t>  </a:t>
            </a:r>
          </a:p>
          <a:p>
            <a:pPr>
              <a:buFont typeface="Arial" panose="020B0604020202020204" pitchFamily="34" charset="0"/>
              <a:buChar char="•"/>
            </a:pPr>
            <a:r>
              <a:rPr lang="en-US" sz="1800" b="0" dirty="0"/>
              <a:t>Another input on request to add 873 – 874.4 MHz with the 874-876 MHz band, seems it was missed in the consultation.</a:t>
            </a:r>
          </a:p>
          <a:p>
            <a:pPr lvl="4">
              <a:buFont typeface="Arial" panose="020B0604020202020204" pitchFamily="34" charset="0"/>
              <a:buChar char="•"/>
            </a:pPr>
            <a:endParaRPr lang="en-US" sz="1200" dirty="0"/>
          </a:p>
          <a:p>
            <a:pPr>
              <a:buFont typeface="Arial" panose="020B0604020202020204" pitchFamily="34" charset="0"/>
              <a:buChar char="•"/>
            </a:pPr>
            <a:r>
              <a:rPr lang="en-US" sz="1800" b="0" dirty="0"/>
              <a:t>Will review …r01 and edit.  (need to approve next week, 02jan at the latest))</a:t>
            </a:r>
          </a:p>
          <a:p>
            <a:pPr lvl="1">
              <a:buFont typeface="Arial" panose="020B0604020202020204" pitchFamily="34" charset="0"/>
              <a:buChar char="•"/>
            </a:pPr>
            <a:r>
              <a:rPr lang="en-US" sz="1600" b="0" dirty="0">
                <a:solidFill>
                  <a:srgbClr val="00B0F0"/>
                </a:solidFill>
              </a:rPr>
              <a:t>All please review the simple comments. </a:t>
            </a:r>
            <a:r>
              <a:rPr lang="en-US" sz="1600" dirty="0">
                <a:solidFill>
                  <a:srgbClr val="00B0F0"/>
                </a:solidFill>
              </a:rPr>
              <a:t> </a:t>
            </a:r>
          </a:p>
          <a:p>
            <a:pPr lvl="1">
              <a:buFont typeface="Arial" panose="020B0604020202020204" pitchFamily="34" charset="0"/>
              <a:buChar char="•"/>
            </a:pPr>
            <a:endParaRPr lang="en-US" sz="1600" b="0" dirty="0"/>
          </a:p>
          <a:p>
            <a:pPr>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160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draft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 		&lt;&lt;= updated </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progress</a:t>
            </a:r>
            <a:endParaRPr lang="en-US" sz="2400" dirty="0"/>
          </a:p>
        </p:txBody>
      </p:sp>
      <p:sp>
        <p:nvSpPr>
          <p:cNvPr id="3" name="Content Placeholder 2"/>
          <p:cNvSpPr>
            <a:spLocks noGrp="1"/>
          </p:cNvSpPr>
          <p:nvPr>
            <p:ph idx="1"/>
          </p:nvPr>
        </p:nvSpPr>
        <p:spPr>
          <a:xfrm>
            <a:off x="698889" y="797775"/>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weeks / Interim / Ad </a:t>
            </a:r>
            <a:r>
              <a:rPr lang="en-US" sz="1800" b="0" dirty="0" err="1">
                <a:solidFill>
                  <a:schemeClr val="tx1"/>
                </a:solidFill>
              </a:rPr>
              <a:t>Hocs</a:t>
            </a:r>
            <a:r>
              <a:rPr lang="en-US" sz="1800" b="0" dirty="0">
                <a:solidFill>
                  <a:schemeClr val="tx1"/>
                </a:solidFill>
              </a:rPr>
              <a:t>? / goal? / … … … : </a:t>
            </a:r>
          </a:p>
          <a:p>
            <a:pPr marL="800100" lvl="1">
              <a:buFont typeface="Arial" panose="020B0604020202020204" pitchFamily="34" charset="0"/>
              <a:buChar char="•"/>
            </a:pPr>
            <a:r>
              <a:rPr lang="en-US" sz="1400" dirty="0">
                <a:solidFill>
                  <a:schemeClr val="tx1"/>
                </a:solidFill>
              </a:rPr>
              <a:t>We can have </a:t>
            </a:r>
            <a:r>
              <a:rPr lang="en-US" sz="1400" dirty="0" err="1">
                <a:solidFill>
                  <a:schemeClr val="tx1"/>
                </a:solidFill>
              </a:rPr>
              <a:t>adhocs</a:t>
            </a:r>
            <a:r>
              <a:rPr lang="en-US" sz="1400" dirty="0">
                <a:solidFill>
                  <a:schemeClr val="tx1"/>
                </a:solidFill>
              </a:rPr>
              <a:t>  the Tuesday after our Thursday calls  if needed.  Maybe we can have some focused ones on specific areas to do actual comments. </a:t>
            </a:r>
            <a:endParaRPr lang="en-US" sz="1400" b="0" dirty="0">
              <a:solidFill>
                <a:schemeClr val="tx1"/>
              </a:solidFill>
            </a:endParaRPr>
          </a:p>
          <a:p>
            <a:pPr marL="800100" lvl="1">
              <a:buFont typeface="Arial" panose="020B0604020202020204" pitchFamily="34" charset="0"/>
              <a:buChar char="•"/>
            </a:pPr>
            <a:r>
              <a:rPr lang="en-US" sz="1600" dirty="0">
                <a:solidFill>
                  <a:srgbClr val="00B0F0"/>
                </a:solidFill>
              </a:rPr>
              <a:t>All should look over the seek comments for ones we should comment on. </a:t>
            </a:r>
            <a:endParaRPr lang="en-US" sz="16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progress</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9" name="Picture 8">
            <a:extLst>
              <a:ext uri="{FF2B5EF4-FFF2-40B4-BE49-F238E27FC236}">
                <a16:creationId xmlns:a16="http://schemas.microsoft.com/office/drawing/2014/main" id="{B1449A41-95FB-44D6-9362-B526F2D9FBA0}"/>
              </a:ext>
            </a:extLst>
          </p:cNvPr>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3276600" y="963649"/>
            <a:ext cx="5486400" cy="5511764"/>
          </a:xfrm>
          <a:prstGeom prst="rect">
            <a:avLst/>
          </a:prstGeom>
          <a:noFill/>
          <a:ln>
            <a:noFill/>
          </a:ln>
        </p:spPr>
      </p:pic>
    </p:spTree>
    <p:extLst>
      <p:ext uri="{BB962C8B-B14F-4D97-AF65-F5344CB8AC3E}">
        <p14:creationId xmlns:p14="http://schemas.microsoft.com/office/powerpoint/2010/main" val="4229423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&amp; draft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1217002"/>
            <a:ext cx="8292711" cy="5284788"/>
          </a:xfrm>
        </p:spPr>
        <p:txBody>
          <a:bodyPr/>
          <a:lstStyle/>
          <a:p>
            <a:pPr lvl="1">
              <a:buFont typeface="Arial" panose="020B0604020202020204" pitchFamily="34" charset="0"/>
              <a:buChar char="•"/>
            </a:pPr>
            <a:r>
              <a:rPr lang="en-US" sz="1600" dirty="0">
                <a:solidFill>
                  <a:schemeClr val="bg1">
                    <a:lumMod val="75000"/>
                  </a:schemeClr>
                </a:solidFill>
              </a:rPr>
              <a:t>Nothing today</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endParaRPr lang="en-US" sz="1600" dirty="0"/>
          </a:p>
          <a:p>
            <a:pPr marL="457200" lvl="1" indent="0"/>
            <a:endParaRPr lang="en-US" sz="1600" dirty="0"/>
          </a:p>
          <a:p>
            <a:pPr>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a:t>
            </a:r>
            <a:endParaRPr lang="en-US" sz="1400" b="0" dirty="0">
              <a:solidFill>
                <a:schemeClr val="tx1"/>
              </a:solidFill>
            </a:endParaRPr>
          </a:p>
          <a:p>
            <a:pPr lvl="1">
              <a:buFont typeface="Arial" panose="020B0604020202020204" pitchFamily="34" charset="0"/>
              <a:buChar char="•"/>
            </a:pPr>
            <a:r>
              <a:rPr lang="en-US" sz="1200" u="sng" dirty="0">
                <a:hlinkClick r:id="rId3"/>
              </a:rPr>
              <a:t>https://mentor.ieee.org/802.18/dcn/18/18-18-0028-02-0000-draft-ieee-european-public-policy-position-statement-on-spectrum-management.docx</a:t>
            </a:r>
            <a:r>
              <a:rPr lang="en-US" sz="1200" dirty="0"/>
              <a:t> </a:t>
            </a:r>
            <a:endParaRPr lang="en-US" sz="1200" u="sng" dirty="0">
              <a:hlinkClick r:id="rId4"/>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4"/>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 </a:t>
            </a:r>
            <a:endParaRPr lang="en-US" sz="1200" dirty="0"/>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26 Dec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9724078"/>
              </p:ext>
            </p:extLst>
          </p:nvPr>
        </p:nvGraphicFramePr>
        <p:xfrm>
          <a:off x="6115938" y="5145600"/>
          <a:ext cx="2390775" cy="534988"/>
        </p:xfrm>
        <a:graphic>
          <a:graphicData uri="http://schemas.openxmlformats.org/presentationml/2006/ole">
            <mc:AlternateContent xmlns:mc="http://schemas.openxmlformats.org/markup-compatibility/2006">
              <mc:Choice xmlns:v="urn:schemas-microsoft-com:vml" Requires="v">
                <p:oleObj spid="_x0000_s8068" name="Packager Shell Object" showAsIcon="1" r:id="rId6" imgW="2391120" imgH="534600" progId="Package">
                  <p:embed/>
                </p:oleObj>
              </mc:Choice>
              <mc:Fallback>
                <p:oleObj name="Packager Shell Object" showAsIcon="1" r:id="rId6" imgW="2391120" imgH="534600" progId="Package">
                  <p:embed/>
                  <p:pic>
                    <p:nvPicPr>
                      <p:cNvPr id="0" name=""/>
                      <p:cNvPicPr/>
                      <p:nvPr/>
                    </p:nvPicPr>
                    <p:blipFill>
                      <a:blip r:embed="rId7"/>
                      <a:stretch>
                        <a:fillRect/>
                      </a:stretch>
                    </p:blipFill>
                    <p:spPr>
                      <a:xfrm>
                        <a:off x="6115938" y="5145600"/>
                        <a:ext cx="2390775" cy="534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2342948490"/>
              </p:ext>
            </p:extLst>
          </p:nvPr>
        </p:nvGraphicFramePr>
        <p:xfrm>
          <a:off x="4621306" y="4960377"/>
          <a:ext cx="2076140" cy="534988"/>
        </p:xfrm>
        <a:graphic>
          <a:graphicData uri="http://schemas.openxmlformats.org/presentationml/2006/ole">
            <mc:AlternateContent xmlns:mc="http://schemas.openxmlformats.org/markup-compatibility/2006">
              <mc:Choice xmlns:v="urn:schemas-microsoft-com:vml" Requires="v">
                <p:oleObj spid="_x0000_s8069" name="Packager Shell Object" showAsIcon="1" r:id="rId8" imgW="2035440" imgH="534600" progId="Package">
                  <p:embed/>
                </p:oleObj>
              </mc:Choice>
              <mc:Fallback>
                <p:oleObj name="Packager Shell Object" showAsIcon="1" r:id="rId8" imgW="2035440" imgH="534600" progId="Package">
                  <p:embed/>
                  <p:pic>
                    <p:nvPicPr>
                      <p:cNvPr id="0" name=""/>
                      <p:cNvPicPr/>
                      <p:nvPr/>
                    </p:nvPicPr>
                    <p:blipFill>
                      <a:blip r:embed="rId9"/>
                      <a:stretch>
                        <a:fillRect/>
                      </a:stretch>
                    </p:blipFill>
                    <p:spPr>
                      <a:xfrm>
                        <a:off x="4621306" y="4960377"/>
                        <a:ext cx="2076140" cy="534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Contributions for 5.9 GHz NPRM, maybe go through the Seek Comments and which ones could we focus on. </a:t>
            </a:r>
          </a:p>
          <a:p>
            <a:pPr marL="285750" indent="-285750">
              <a:buFont typeface="Wingdings" panose="05000000000000000000" pitchFamily="2" charset="2"/>
              <a:buChar char="q"/>
            </a:pPr>
            <a:r>
              <a:rPr lang="en-US" altLang="en-US" sz="1800" dirty="0">
                <a:solidFill>
                  <a:srgbClr val="00B0F0"/>
                </a:solidFill>
              </a:rPr>
              <a:t> </a:t>
            </a:r>
          </a:p>
          <a:p>
            <a:pPr marL="285750" indent="-285750">
              <a:buFont typeface="Wingdings" panose="05000000000000000000" pitchFamily="2" charset="2"/>
              <a:buChar char="q"/>
            </a:pPr>
            <a:r>
              <a:rPr lang="en-US" altLang="en-US" sz="1800" dirty="0">
                <a:solidFill>
                  <a:srgbClr val="00B0F0"/>
                </a:solidFill>
              </a:rPr>
              <a:t>Input on Ofcom proposed brief comments, make ready to approve 02Jan.</a:t>
            </a: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600" b="0" dirty="0">
                <a:solidFill>
                  <a:schemeClr val="tx1"/>
                </a:solidFill>
              </a:rPr>
              <a:t>  </a:t>
            </a:r>
            <a:r>
              <a:rPr lang="en-US" sz="1600" b="0" dirty="0">
                <a:solidFill>
                  <a:schemeClr val="bg1">
                    <a:lumMod val="75000"/>
                  </a:schemeClr>
                </a:solidFill>
              </a:rPr>
              <a:t>Nothing heard  </a:t>
            </a:r>
          </a:p>
          <a:p>
            <a:pPr marL="285750" indent="-285750">
              <a:buFont typeface="Arial" panose="020B0604020202020204" pitchFamily="34" charset="0"/>
              <a:buChar char="•"/>
            </a:pPr>
            <a:endParaRPr lang="en-US" sz="16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26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820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02Jan2020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r>
              <a:rPr lang="en-US" altLang="en-US" sz="1400" i="1" dirty="0"/>
              <a:t> 		</a:t>
            </a:r>
            <a:r>
              <a:rPr lang="en-US" altLang="en-US" sz="1800" b="1" i="1" dirty="0">
                <a:highlight>
                  <a:srgbClr val="FFFF00"/>
                </a:highlight>
              </a:rPr>
              <a:t>(new call in on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15:_________________________53 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12–17 Jan. 2019 Wireless Interim in the Hotel Irvine, Irvine, California, USA</a:t>
            </a:r>
          </a:p>
          <a:p>
            <a:pPr>
              <a:buFont typeface="Arial" panose="020B0604020202020204" pitchFamily="34" charset="0"/>
              <a:buChar char="•"/>
            </a:pPr>
            <a:r>
              <a:rPr lang="en-US" sz="1600" b="0" dirty="0"/>
              <a:t>Normal time slots, Tuesday AM2 and Thursday AM1 (8:30 start) </a:t>
            </a:r>
            <a:r>
              <a:rPr lang="en-US" sz="1600" dirty="0">
                <a:solidFill>
                  <a:schemeClr val="accent6">
                    <a:lumMod val="20000"/>
                    <a:lumOff val="80000"/>
                  </a:schemeClr>
                </a:solidFill>
              </a:rPr>
              <a:t>– </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26 Dec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endParaRPr lang="en-US" sz="1800" dirty="0"/>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https://mentor.ieee.org/802.18/dcn/19/18-19-0161-</a:t>
            </a:r>
            <a:r>
              <a:rPr lang="en-US" sz="1800" b="0" dirty="0">
                <a:solidFill>
                  <a:schemeClr val="tx1"/>
                </a:solidFill>
                <a:highlight>
                  <a:srgbClr val="FFFF00"/>
                </a:highlight>
                <a:hlinkClick r:id="rId3"/>
              </a:rPr>
              <a:t>00</a:t>
            </a:r>
            <a:r>
              <a:rPr lang="en-US" sz="1800" b="0" dirty="0">
                <a:solidFill>
                  <a:schemeClr val="tx1"/>
                </a:solidFill>
                <a:hlinkClick r:id="rId3"/>
              </a:rPr>
              <a:t>-0000-ofcom-consultation-comments-ieee-802-exemptions-wireless-telegraphy.odt</a:t>
            </a:r>
            <a:r>
              <a:rPr lang="en-US" sz="1800" b="0" dirty="0">
                <a:solidFill>
                  <a:schemeClr val="tx1"/>
                </a:solidFill>
              </a:rPr>
              <a:t> ; response to Ofcom on </a:t>
            </a:r>
            <a:r>
              <a:rPr lang="en-GB" sz="1800" b="0" dirty="0"/>
              <a:t>changes to the licence exemption for Wireless Telegraphy Devices. </a:t>
            </a:r>
            <a:r>
              <a:rPr lang="en-GB" sz="1800" b="0" dirty="0">
                <a:solidFill>
                  <a:schemeClr val="tx1"/>
                </a:solidFill>
              </a:rPr>
              <a:t>For review and approval by the EC for sending to the Ofcom before  15 January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____	</a:t>
            </a:r>
          </a:p>
          <a:p>
            <a:pPr lvl="1"/>
            <a:r>
              <a:rPr lang="en-US" altLang="en-US" sz="1600" b="1" dirty="0"/>
              <a:t>Seconded by:  	_____</a:t>
            </a:r>
          </a:p>
          <a:p>
            <a:pPr lvl="1"/>
            <a:r>
              <a:rPr lang="en-US" altLang="en-US" sz="1600" b="1" dirty="0"/>
              <a:t>Discussion?	none</a:t>
            </a:r>
          </a:p>
          <a:p>
            <a:pPr lvl="1"/>
            <a:r>
              <a:rPr lang="en-US" altLang="en-US" sz="1600" b="1" dirty="0">
                <a:solidFill>
                  <a:schemeClr val="tx1"/>
                </a:solidFill>
              </a:rPr>
              <a:t>Vote:  		__Y   /  ___N   /  __A </a:t>
            </a:r>
          </a:p>
          <a:p>
            <a:pPr lvl="1"/>
            <a:endParaRPr lang="en-US" altLang="en-US" sz="1600" b="1" dirty="0">
              <a:solidFill>
                <a:schemeClr val="tx1"/>
              </a:solidFill>
            </a:endParaRPr>
          </a:p>
          <a:p>
            <a:pPr lvl="1"/>
            <a:r>
              <a:rPr lang="en-US" altLang="en-US" sz="1600" b="1" dirty="0">
                <a:solidFill>
                  <a:schemeClr val="tx1"/>
                </a:solidFill>
              </a:rPr>
              <a:t>Voters: _________________</a:t>
            </a:r>
          </a:p>
          <a:p>
            <a:pPr lvl="1"/>
            <a:r>
              <a:rPr lang="en-US" altLang="en-US" sz="1600" b="1" dirty="0">
                <a:solidFill>
                  <a:schemeClr val="tx1"/>
                </a:solidFill>
              </a:rPr>
              <a:t>Motion -</a:t>
            </a:r>
            <a:r>
              <a:rPr lang="en-US" altLang="en-US" sz="1600" b="1" dirty="0">
                <a:solidFill>
                  <a:schemeClr val="bg1">
                    <a:lumMod val="65000"/>
                  </a:schemeClr>
                </a:solidFill>
              </a:rPr>
              <a:t> Passes</a:t>
            </a:r>
          </a:p>
          <a:p>
            <a:pPr lvl="1"/>
            <a:r>
              <a:rPr lang="en-US" altLang="en-US" sz="1600" b="1" dirty="0">
                <a:solidFill>
                  <a:schemeClr val="tx1"/>
                </a:solidFill>
              </a:rPr>
              <a:t>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26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26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26 Dec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26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26 Dec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26 Dec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_____Peter E.</a:t>
            </a:r>
            <a:endParaRPr lang="en-US" altLang="en-US" sz="1400" dirty="0">
              <a:solidFill>
                <a:schemeClr val="bg1">
                  <a:lumMod val="6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Ofcom consultation license exempt</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FCC 5.9 GHz FCC’s draft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Ofcom consultation comments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WRC-19 outcome to IEEE 802 viewpoints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Ofcom consultation license exempt.</a:t>
            </a:r>
          </a:p>
          <a:p>
            <a:pPr lvl="1">
              <a:spcBef>
                <a:spcPts val="0"/>
              </a:spcBef>
              <a:buFont typeface="Arial" panose="020B0604020202020204" pitchFamily="34" charset="0"/>
              <a:buChar char="•"/>
            </a:pPr>
            <a:r>
              <a:rPr lang="en-US" altLang="en-US" sz="1400" kern="0" dirty="0"/>
              <a:t>Received contribution for comments. </a:t>
            </a: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comments.</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 </a:t>
            </a:r>
          </a:p>
          <a:p>
            <a:pPr marL="742950" lvl="2" indent="-342900">
              <a:spcBef>
                <a:spcPts val="0"/>
              </a:spcBef>
              <a:buFont typeface="Arial" panose="020B0604020202020204" pitchFamily="34" charset="0"/>
              <a:buChar char="•"/>
            </a:pPr>
            <a:r>
              <a:rPr lang="en-US" altLang="en-US" sz="1400" kern="0" dirty="0"/>
              <a:t>   </a:t>
            </a:r>
          </a:p>
          <a:p>
            <a:pPr marL="457200" lvl="1" indent="0">
              <a:spcBef>
                <a:spcPts val="0"/>
              </a:spcBef>
            </a:pPr>
            <a:r>
              <a:rPr lang="en-US" altLang="en-US" sz="1400" kern="0" dirty="0"/>
              <a:t>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Peter E.</a:t>
            </a:r>
          </a:p>
          <a:p>
            <a:pPr>
              <a:spcBef>
                <a:spcPts val="400"/>
              </a:spcBef>
            </a:pPr>
            <a:r>
              <a:rPr lang="en-US" altLang="en-US" sz="1800" b="0" dirty="0">
                <a:solidFill>
                  <a:schemeClr val="bg1">
                    <a:lumMod val="75000"/>
                  </a:schemeClr>
                </a:solidFill>
              </a:rPr>
              <a:t>		Seconded by:	Hassan Y.</a:t>
            </a:r>
          </a:p>
          <a:p>
            <a:pPr lvl="1">
              <a:spcBef>
                <a:spcPts val="400"/>
              </a:spcBef>
            </a:pPr>
            <a:r>
              <a:rPr lang="en-US" altLang="en-US" sz="1800" dirty="0">
                <a:solidFill>
                  <a:schemeClr val="bg1">
                    <a:lumMod val="75000"/>
                  </a:schemeClr>
                </a:solidFill>
              </a:rPr>
              <a:t>Discussion?  	None</a:t>
            </a:r>
          </a:p>
          <a:p>
            <a:pPr lvl="1">
              <a:spcBef>
                <a:spcPts val="40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19 Dec 2019 in document </a:t>
            </a:r>
            <a:r>
              <a:rPr lang="en-US" altLang="en-US" sz="1800" b="0" dirty="0">
                <a:hlinkClick r:id="rId2"/>
              </a:rPr>
              <a:t>https://mentor.ieee.org/802.18/dcn/19/18-19-0159-00-0000-minutes-19dec19-rrtag-teleconference.docx</a:t>
            </a:r>
            <a:r>
              <a:rPr lang="en-US" altLang="en-US" sz="1800" b="0" dirty="0"/>
              <a:t> </a:t>
            </a:r>
            <a:r>
              <a:rPr lang="en-US" sz="1800" b="0" dirty="0"/>
              <a:t>20-Dec-2019 07:55:27 ET </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Peter E.</a:t>
            </a:r>
          </a:p>
          <a:p>
            <a:pPr marL="0" indent="0">
              <a:spcBef>
                <a:spcPts val="400"/>
              </a:spcBef>
            </a:pPr>
            <a:r>
              <a:rPr lang="en-US" altLang="en-US" sz="1800" b="0" dirty="0">
                <a:solidFill>
                  <a:schemeClr val="bg1">
                    <a:lumMod val="75000"/>
                  </a:schemeClr>
                </a:solidFill>
              </a:rPr>
              <a:t>	Seconded by:	Hassan Y. </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26 Dec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Nothing new this week.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&amp; 16Jan20,  online, 2.4 GHz SRDoc)</a:t>
            </a:r>
          </a:p>
          <a:p>
            <a:pPr lvl="1">
              <a:spcBef>
                <a:spcPts val="0"/>
              </a:spcBef>
              <a:buFont typeface="Arial" panose="020B0604020202020204" pitchFamily="34" charset="0"/>
              <a:buChar char="•"/>
            </a:pPr>
            <a:r>
              <a:rPr lang="en-US" sz="1200" dirty="0">
                <a:solidFill>
                  <a:schemeClr val="tx1"/>
                </a:solidFill>
              </a:rPr>
              <a:t>nothing reported</a:t>
            </a:r>
            <a:endParaRPr lang="en-US" sz="1200" dirty="0">
              <a:solidFill>
                <a:schemeClr val="bg1">
                  <a:lumMod val="85000"/>
                </a:schemeClr>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14-15Jan20, Sophia Antipolis</a:t>
            </a:r>
          </a:p>
          <a:p>
            <a:pPr lvl="1">
              <a:spcBef>
                <a:spcPts val="0"/>
              </a:spcBef>
              <a:buFont typeface="Arial" panose="020B0604020202020204" pitchFamily="34" charset="0"/>
              <a:buChar char="•"/>
            </a:pPr>
            <a:r>
              <a:rPr lang="en-US" sz="1200" dirty="0">
                <a:solidFill>
                  <a:schemeClr val="tx1"/>
                </a:solidFill>
              </a:rPr>
              <a:t>nothing reported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Dec 2019</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41007</TotalTime>
  <Words>5817</Words>
  <Application>Microsoft Office PowerPoint</Application>
  <PresentationFormat>On-screen Show (4:3)</PresentationFormat>
  <Paragraphs>627</Paragraphs>
  <Slides>29</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8"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license exempt</vt:lpstr>
      <vt:lpstr>Chairman Pai’s statement on 5.9 GHz &amp; draft NPRM -background</vt:lpstr>
      <vt:lpstr>5.9 GHz &amp; draft NPRM - progress</vt:lpstr>
      <vt:lpstr>5.9 GHz &amp; draft NPRM - progress</vt:lpstr>
      <vt:lpstr>5.9 GHz &amp; draft NPRM - history of possible areas to comment on</vt:lpstr>
      <vt:lpstr>5.9 GHz &amp; draft NPRM -NHTSA –history of possible areas to comment on</vt:lpstr>
      <vt:lpstr>5.9 GHz &amp; draft NPRM –history of possible areas to comment on</vt:lpstr>
      <vt:lpstr>General Discussion Items -1</vt:lpstr>
      <vt:lpstr>Actions Required</vt:lpstr>
      <vt:lpstr>Any Other Business</vt:lpstr>
      <vt:lpstr>Adjourn</vt:lpstr>
      <vt:lpstr>PowerPoint Presentation</vt:lpstr>
      <vt:lpstr>Ofcom consultation license exempt</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2125</cp:revision>
  <cp:lastPrinted>1601-01-01T00:00:00Z</cp:lastPrinted>
  <dcterms:created xsi:type="dcterms:W3CDTF">2016-03-03T14:54:45Z</dcterms:created>
  <dcterms:modified xsi:type="dcterms:W3CDTF">2019-12-26T16:11:14Z</dcterms:modified>
</cp:coreProperties>
</file>