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03" r:id="rId10"/>
    <p:sldId id="606" r:id="rId11"/>
    <p:sldId id="608" r:id="rId12"/>
    <p:sldId id="626" r:id="rId13"/>
    <p:sldId id="630" r:id="rId14"/>
    <p:sldId id="627" r:id="rId15"/>
    <p:sldId id="632" r:id="rId16"/>
    <p:sldId id="628" r:id="rId17"/>
    <p:sldId id="629" r:id="rId18"/>
    <p:sldId id="618" r:id="rId19"/>
    <p:sldId id="524" r:id="rId20"/>
    <p:sldId id="498" r:id="rId21"/>
    <p:sldId id="402" r:id="rId22"/>
    <p:sldId id="403" r:id="rId23"/>
    <p:sldId id="631" r:id="rId24"/>
    <p:sldId id="462" r:id="rId25"/>
    <p:sldId id="549" r:id="rId26"/>
    <p:sldId id="425" r:id="rId27"/>
    <p:sldId id="592" r:id="rId28"/>
    <p:sldId id="59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107" d="100"/>
          <a:sy n="107" d="100"/>
        </p:scale>
        <p:origin x="672"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19-Dec-19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59352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9913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Dec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Dec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Dec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802.18-19/0158r00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cid:ii_k4acs9x60" TargetMode="Externa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3/proposal-changes-licence-exemption-wireless-telegraphy-devices?utm_medium=email&amp;utm_campaign=Ofcom%20consults%20on%20new%20regulations%20for%20short%20range%20wireless%20devices&amp;utm_content=Ofcom%20consults%20on%20new%20regulations%20for%20short%20range%20wireless%20devices+CID_3d9e647de99bfd4993b55510c88bf5d5&amp;utm_source=updates&amp;utm_term=published%20proposa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19/18-19-0161-00-0000-ofcom-consultation-comments-ieee-802-exemptions-wireless-telegraphy.odt" TargetMode="External"/><Relationship Id="rId4" Type="http://schemas.openxmlformats.org/officeDocument/2006/relationships/hyperlink" Target="https://mentor.ieee.org/802.18/dcn/19/18-19-0160-00-0000-ofcom-consultation-exemptions-wireless-telegraphy.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19-0161-00-0000-ofcom-consultation-comments-ieee-802-exemptions-wireless-telegraphy.od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56-00-0000-minutes-12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Dec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 Dec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4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82722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bg1">
                  <a:lumMod val="65000"/>
                </a:schemeClr>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Last week the RLAN industry introduced a doc on fading analysis, fair amount of discussion and how to document fading.  French and RLAN models will both be documented. </a:t>
            </a:r>
          </a:p>
          <a:p>
            <a:pPr lvl="2">
              <a:buFont typeface="Arial" panose="020B0604020202020204" pitchFamily="34" charset="0"/>
              <a:buChar char="•"/>
            </a:pPr>
            <a:r>
              <a:rPr lang="en-US" sz="1400" dirty="0">
                <a:solidFill>
                  <a:schemeClr val="tx1"/>
                </a:solidFill>
              </a:rPr>
              <a:t>North Sea links are an issue due to lack of terrain data, common to both ends. </a:t>
            </a: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Minutes from last meeting posted.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Submission to update ITU-R M.1450 (Characteristics of broadband RLANs)</a:t>
            </a:r>
          </a:p>
          <a:p>
            <a:pPr lvl="1">
              <a:buFont typeface="Arial" panose="020B0604020202020204" pitchFamily="34" charset="0"/>
              <a:buChar char="•"/>
            </a:pPr>
            <a:r>
              <a:rPr lang="en-US" sz="1600" dirty="0"/>
              <a:t>802.11 chair setup an ad hoc group with chair to work on feedback to ITU-R on M.1450. </a:t>
            </a:r>
          </a:p>
          <a:p>
            <a:pPr lvl="1">
              <a:buFont typeface="Arial" panose="020B0604020202020204" pitchFamily="34" charset="0"/>
              <a:buChar char="•"/>
            </a:pPr>
            <a:r>
              <a:rPr lang="en-US" sz="1600" dirty="0"/>
              <a:t>The plan is to file direct as an 802.11 submission, not an IEEE 802 submission.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t>AOB for ITU-R?</a:t>
            </a:r>
          </a:p>
          <a:p>
            <a:pPr lvl="1">
              <a:spcBef>
                <a:spcPts val="0"/>
              </a:spcBef>
              <a:buFont typeface="Arial" panose="020B0604020202020204" pitchFamily="34" charset="0"/>
              <a:buChar char="•"/>
            </a:pPr>
            <a:r>
              <a:rPr lang="en-US" sz="800" dirty="0"/>
              <a:t> </a:t>
            </a:r>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3"/>
              </a:rPr>
              <a:t>https://cept.org/ecc/groups/ecc/cpg/page/weekly-report-from-wrc-19</a:t>
            </a:r>
            <a:r>
              <a:rPr lang="en-US" sz="1400" u="sng" dirty="0">
                <a:hlinkClick r:id="rId4"/>
              </a:rPr>
              <a:t>/</a:t>
            </a:r>
            <a:r>
              <a:rPr lang="en-US" sz="1400" dirty="0"/>
              <a:t> </a:t>
            </a:r>
          </a:p>
          <a:p>
            <a:pPr lvl="1">
              <a:spcBef>
                <a:spcPts val="0"/>
              </a:spcBef>
              <a:buFont typeface="Arial" panose="020B0604020202020204" pitchFamily="34" charset="0"/>
              <a:buChar char="•"/>
            </a:pPr>
            <a:r>
              <a:rPr lang="en-US" sz="1400" u="sng" dirty="0">
                <a:hlinkClick r:id="rId5"/>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6"/>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7"/>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draft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-NHTSA</a:t>
            </a:r>
            <a:endParaRPr lang="en-US" sz="2400" dirty="0"/>
          </a:p>
        </p:txBody>
      </p:sp>
      <p:sp>
        <p:nvSpPr>
          <p:cNvPr id="3" name="Content Placeholder 2"/>
          <p:cNvSpPr>
            <a:spLocks noGrp="1"/>
          </p:cNvSpPr>
          <p:nvPr>
            <p:ph idx="1"/>
          </p:nvPr>
        </p:nvSpPr>
        <p:spPr>
          <a:xfrm>
            <a:off x="698889" y="963649"/>
            <a:ext cx="35683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B1449A41-95FB-44D6-9362-B526F2D9FBA0}"/>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4267200" y="1295400"/>
            <a:ext cx="4572000" cy="4930700"/>
          </a:xfrm>
          <a:prstGeom prst="rect">
            <a:avLst/>
          </a:prstGeom>
          <a:noFill/>
          <a:ln>
            <a:noFill/>
          </a:ln>
        </p:spPr>
      </p:pic>
    </p:spTree>
    <p:extLst>
      <p:ext uri="{BB962C8B-B14F-4D97-AF65-F5344CB8AC3E}">
        <p14:creationId xmlns:p14="http://schemas.microsoft.com/office/powerpoint/2010/main" val="4229423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98889" y="963649"/>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dirty="0"/>
          </a:p>
          <a:p>
            <a:pPr marL="400050">
              <a:buFont typeface="Arial" panose="020B0604020202020204" pitchFamily="34" charset="0"/>
              <a:buChar char="•"/>
            </a:pPr>
            <a:r>
              <a:rPr lang="en-US" sz="1800" b="0" dirty="0">
                <a:solidFill>
                  <a:schemeClr val="tx1"/>
                </a:solidFill>
              </a:rPr>
              <a:t>One question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 </a:t>
            </a:r>
          </a:p>
          <a:p>
            <a:pPr marL="57150" indent="0"/>
            <a:r>
              <a:rPr lang="en-US" sz="1800" dirty="0">
                <a:solidFill>
                  <a:schemeClr val="tx1"/>
                </a:solidFill>
              </a:rPr>
              <a:t>	</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NPRM (previous slide also)</a:t>
            </a:r>
          </a:p>
          <a:p>
            <a:pPr marL="800100" lvl="1">
              <a:buFont typeface="Arial" panose="020B0604020202020204" pitchFamily="34" charset="0"/>
              <a:buChar char="•"/>
            </a:pPr>
            <a:r>
              <a:rPr lang="en-US" sz="1600" dirty="0"/>
              <a:t>C-V2X and our arguments from our previous filings (e.g. 5GAA) </a:t>
            </a:r>
          </a:p>
          <a:p>
            <a:pPr marL="800100" lvl="1">
              <a:buFont typeface="Arial" panose="020B0604020202020204" pitchFamily="34" charset="0"/>
              <a:buChar char="•"/>
            </a:pPr>
            <a:r>
              <a:rPr lang="en-US" sz="1600" dirty="0"/>
              <a:t>what to do with the 10 MHz and why.</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98889" y="963649"/>
            <a:ext cx="8368911" cy="5511764"/>
          </a:xfrm>
        </p:spPr>
        <p:txBody>
          <a:bodyPr/>
          <a:lstStyle/>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 </a:t>
            </a:r>
          </a:p>
          <a:p>
            <a:pPr marL="800100" lvl="1">
              <a:buFont typeface="Arial" panose="020B0604020202020204" pitchFamily="34" charset="0"/>
              <a:buChar char="•"/>
            </a:pPr>
            <a:r>
              <a:rPr lang="en-US" sz="1400" b="0" dirty="0">
                <a:solidFill>
                  <a:schemeClr val="tx1"/>
                </a:solidFill>
              </a:rPr>
              <a:t> </a:t>
            </a:r>
          </a:p>
          <a:p>
            <a:pPr marL="800100" lvl="1">
              <a:buFont typeface="Arial" panose="020B0604020202020204" pitchFamily="34" charset="0"/>
              <a:buChar char="•"/>
            </a:pPr>
            <a:r>
              <a:rPr lang="en-US" sz="1400" b="0" dirty="0">
                <a:solidFill>
                  <a:schemeClr val="tx1"/>
                </a:solidFill>
              </a:rPr>
              <a:t>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weeks / Interim / Ad </a:t>
            </a:r>
            <a:r>
              <a:rPr lang="en-US" sz="1800" b="0" dirty="0" err="1">
                <a:solidFill>
                  <a:schemeClr val="tx1"/>
                </a:solidFill>
              </a:rPr>
              <a:t>Hocs</a:t>
            </a:r>
            <a:r>
              <a:rPr lang="en-US" sz="1800" b="0" dirty="0">
                <a:solidFill>
                  <a:schemeClr val="tx1"/>
                </a:solidFill>
              </a:rPr>
              <a:t>? / goal? / … … … : </a:t>
            </a:r>
          </a:p>
          <a:p>
            <a:pPr marL="800100" lvl="1">
              <a:buFont typeface="Arial" panose="020B0604020202020204" pitchFamily="34" charset="0"/>
              <a:buChar char="•"/>
            </a:pPr>
            <a:r>
              <a:rPr lang="en-US" sz="14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400050">
              <a:buFont typeface="Arial" panose="020B0604020202020204" pitchFamily="34" charset="0"/>
              <a:buChar char="•"/>
            </a:pPr>
            <a:r>
              <a:rPr lang="en-US" sz="1800" b="0" dirty="0">
                <a:solidFill>
                  <a:schemeClr val="tx1"/>
                </a:solidFill>
              </a:rPr>
              <a:t> </a:t>
            </a:r>
          </a:p>
          <a:p>
            <a:pPr marL="57150" indent="0"/>
            <a:endParaRPr lang="en-US" sz="1800" b="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&amp; draft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r>
              <a:rPr lang="en-US" sz="1800" dirty="0"/>
              <a:t>Ofcom consultation on changes to the </a:t>
            </a:r>
            <a:r>
              <a:rPr lang="en-US" sz="1800" dirty="0" err="1"/>
              <a:t>licence</a:t>
            </a:r>
            <a:r>
              <a:rPr lang="en-US" sz="1800" dirty="0"/>
              <a:t> exemption for Wireless Telegraphy Devices;  closing 17 Jan 20  (02jan for us).    </a:t>
            </a:r>
            <a:r>
              <a:rPr lang="en-US" sz="1800" dirty="0">
                <a:hlinkClick r:id="rId3"/>
              </a:rPr>
              <a:t>&lt;click here, long link&gt;</a:t>
            </a:r>
            <a:endParaRPr lang="en-US" sz="1800" dirty="0"/>
          </a:p>
          <a:p>
            <a:pPr lvl="1">
              <a:buFont typeface="Arial" panose="020B0604020202020204" pitchFamily="34" charset="0"/>
              <a:buChar char="•"/>
            </a:pPr>
            <a:r>
              <a:rPr lang="en-US" sz="1600" dirty="0"/>
              <a:t>Mentor: </a:t>
            </a:r>
            <a:r>
              <a:rPr lang="en-US" sz="1600" dirty="0">
                <a:hlinkClick r:id="rId4"/>
              </a:rPr>
              <a:t>https://mentor.ieee.org/802.18/dcn/19/18-19-0160-00-0000-ofcom-consultation-exemptions-wireless-telegraphy.pdf</a:t>
            </a:r>
            <a:r>
              <a:rPr lang="en-US" sz="1600" dirty="0"/>
              <a:t> </a:t>
            </a:r>
            <a:endParaRPr lang="en-US" sz="1600" b="0" dirty="0"/>
          </a:p>
          <a:p>
            <a:pPr lvl="1">
              <a:buFont typeface="Arial" panose="020B0604020202020204" pitchFamily="34" charset="0"/>
              <a:buChar char="•"/>
            </a:pPr>
            <a:r>
              <a:rPr lang="en-US" sz="1600" dirty="0"/>
              <a:t>To implement the decision on SRD applications within the 874 to 876 and 915 to 921 MHz bands, we are proposing to make the Wireless Telegraphy (Exemption and Amendment) (Amendment) Regulations 2020 and to update the technical requirements for applications contained in UK Interface Requirement (IR 2030). Our proposal will allow several new SRD applications such as networked SRDs and advanced radio-frequency identification devices (RFIDs) to operate on a </a:t>
            </a:r>
            <a:r>
              <a:rPr lang="en-US" sz="1600" dirty="0" err="1"/>
              <a:t>licence</a:t>
            </a:r>
            <a:r>
              <a:rPr lang="en-US" sz="1600" dirty="0"/>
              <a:t>-exempt basis. </a:t>
            </a:r>
          </a:p>
          <a:p>
            <a:pPr>
              <a:buFont typeface="Arial" panose="020B0604020202020204" pitchFamily="34" charset="0"/>
              <a:buChar char="•"/>
            </a:pPr>
            <a:r>
              <a:rPr lang="en-US" sz="1800" b="0" dirty="0"/>
              <a:t>Have received some input for possible filing:</a:t>
            </a:r>
          </a:p>
          <a:p>
            <a:pPr lvl="1">
              <a:buFont typeface="Arial" panose="020B0604020202020204" pitchFamily="34" charset="0"/>
              <a:buChar char="•"/>
            </a:pPr>
            <a:r>
              <a:rPr lang="en-US" sz="1600" dirty="0">
                <a:hlinkClick r:id="rId5"/>
              </a:rPr>
              <a:t>https://mentor.ieee.org/802.18/dcn/19/18-19-0161-00-0000-ofcom-consultation-comments-ieee-802-exemptions-wireless-telegraphy.odt</a:t>
            </a:r>
            <a:r>
              <a:rPr lang="en-US" sz="1600" dirty="0"/>
              <a:t>  </a:t>
            </a:r>
          </a:p>
          <a:p>
            <a:pPr>
              <a:buFont typeface="Arial" panose="020B0604020202020204" pitchFamily="34" charset="0"/>
              <a:buChar char="•"/>
            </a:pPr>
            <a:r>
              <a:rPr lang="en-US" sz="1800" b="0" dirty="0"/>
              <a:t>Another input on </a:t>
            </a:r>
            <a:r>
              <a:rPr lang="en-US" sz="1800" b="0"/>
              <a:t>request to add </a:t>
            </a:r>
            <a:r>
              <a:rPr lang="en-US" sz="1800" b="0" dirty="0"/>
              <a:t>873 – 874.4 MHz with </a:t>
            </a:r>
            <a:r>
              <a:rPr lang="en-US" sz="1800" b="0"/>
              <a:t>the 874-876 MHz </a:t>
            </a:r>
            <a:r>
              <a:rPr lang="en-US" sz="1800" b="0" dirty="0"/>
              <a:t>band, seems it was missed in the consultation.</a:t>
            </a:r>
          </a:p>
          <a:p>
            <a:pPr lvl="4">
              <a:buFont typeface="Arial" panose="020B0604020202020204" pitchFamily="34" charset="0"/>
              <a:buChar char="•"/>
            </a:pPr>
            <a:endParaRPr lang="en-US" sz="1200" dirty="0"/>
          </a:p>
          <a:p>
            <a:pPr>
              <a:buFont typeface="Arial" panose="020B0604020202020204" pitchFamily="34" charset="0"/>
              <a:buChar char="•"/>
            </a:pPr>
            <a:r>
              <a:rPr lang="en-US" sz="1800" b="0" dirty="0"/>
              <a:t>Will review and edit.  (have a week or so to approve)</a:t>
            </a:r>
          </a:p>
          <a:p>
            <a:pPr lvl="1">
              <a:buFont typeface="Arial" panose="020B0604020202020204" pitchFamily="34" charset="0"/>
              <a:buChar char="•"/>
            </a:pPr>
            <a:r>
              <a:rPr lang="en-US" sz="1600" b="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b="0" dirty="0"/>
          </a:p>
          <a:p>
            <a:pPr>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160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1217002"/>
            <a:ext cx="8292711" cy="5284788"/>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Contributions for 5.9 GHz NPRM. </a:t>
            </a: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altLang="en-US" sz="1800" dirty="0">
                <a:solidFill>
                  <a:srgbClr val="00B0F0"/>
                </a:solidFill>
              </a:rPr>
              <a:t>Input on Ofcom comments.</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9724078"/>
              </p:ext>
            </p:extLst>
          </p:nvPr>
        </p:nvGraphicFramePr>
        <p:xfrm>
          <a:off x="6115938" y="5145600"/>
          <a:ext cx="2390775" cy="534988"/>
        </p:xfrm>
        <a:graphic>
          <a:graphicData uri="http://schemas.openxmlformats.org/presentationml/2006/ole">
            <mc:AlternateContent xmlns:mc="http://schemas.openxmlformats.org/markup-compatibility/2006">
              <mc:Choice xmlns:v="urn:schemas-microsoft-com:vml" Requires="v">
                <p:oleObj spid="_x0000_s8032" name="Packager Shell Object" showAsIcon="1" r:id="rId6" imgW="2391120" imgH="534600" progId="Package">
                  <p:embed/>
                </p:oleObj>
              </mc:Choice>
              <mc:Fallback>
                <p:oleObj name="Packager Shell Object" showAsIcon="1" r:id="rId6" imgW="2391120" imgH="534600" progId="Package">
                  <p:embed/>
                  <p:pic>
                    <p:nvPicPr>
                      <p:cNvPr id="0" name=""/>
                      <p:cNvPicPr/>
                      <p:nvPr/>
                    </p:nvPicPr>
                    <p:blipFill>
                      <a:blip r:embed="rId7"/>
                      <a:stretch>
                        <a:fillRect/>
                      </a:stretch>
                    </p:blipFill>
                    <p:spPr>
                      <a:xfrm>
                        <a:off x="6115938" y="51456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2342948490"/>
              </p:ext>
            </p:extLst>
          </p:nvPr>
        </p:nvGraphicFramePr>
        <p:xfrm>
          <a:off x="4621306" y="4960377"/>
          <a:ext cx="2076140" cy="534988"/>
        </p:xfrm>
        <a:graphic>
          <a:graphicData uri="http://schemas.openxmlformats.org/presentationml/2006/ole">
            <mc:AlternateContent xmlns:mc="http://schemas.openxmlformats.org/markup-compatibility/2006">
              <mc:Choice xmlns:v="urn:schemas-microsoft-com:vml" Requires="v">
                <p:oleObj spid="_x0000_s8033" name="Packager Shell Object" showAsIcon="1" r:id="rId8" imgW="2035440" imgH="534600" progId="Package">
                  <p:embed/>
                </p:oleObj>
              </mc:Choice>
              <mc:Fallback>
                <p:oleObj name="Packager Shell Object" showAsIcon="1" r:id="rId8" imgW="2035440" imgH="534600" progId="Package">
                  <p:embed/>
                  <p:pic>
                    <p:nvPicPr>
                      <p:cNvPr id="0" name=""/>
                      <p:cNvPicPr/>
                      <p:nvPr/>
                    </p:nvPicPr>
                    <p:blipFill>
                      <a:blip r:embed="rId9"/>
                      <a:stretch>
                        <a:fillRect/>
                      </a:stretch>
                    </p:blipFill>
                    <p:spPr>
                      <a:xfrm>
                        <a:off x="4621306" y="4960377"/>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b="0" dirty="0">
                <a:solidFill>
                  <a:schemeClr val="tx1"/>
                </a:solidFill>
              </a:rPr>
              <a:t>    </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Dec2019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r>
              <a:rPr lang="en-US" altLang="en-US" sz="1400" i="1" dirty="0"/>
              <a:t> 				(new call in on 09Jan)</a:t>
            </a:r>
            <a:endParaRPr lang="en-US" altLang="en-US" sz="1800" i="1"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15:________________________57</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Dec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u="sng" dirty="0">
                <a:solidFill>
                  <a:schemeClr val="tx1"/>
                </a:solidFill>
              </a:rPr>
              <a:t>Motion:</a:t>
            </a:r>
            <a:r>
              <a:rPr lang="en-US" sz="1800" dirty="0">
                <a:solidFill>
                  <a:schemeClr val="tx1"/>
                </a:solidFill>
              </a:rPr>
              <a:t> Move to approve the comments in </a:t>
            </a:r>
            <a:r>
              <a:rPr lang="en-US" sz="1800" dirty="0">
                <a:solidFill>
                  <a:schemeClr val="tx1"/>
                </a:solidFill>
                <a:hlinkClick r:id="rId3"/>
              </a:rPr>
              <a:t>https://mentor.ieee.org/802.18/dcn/19/18-19-0161-</a:t>
            </a:r>
            <a:r>
              <a:rPr lang="en-US" sz="1800" dirty="0">
                <a:solidFill>
                  <a:schemeClr val="tx1"/>
                </a:solidFill>
                <a:highlight>
                  <a:srgbClr val="FFFF00"/>
                </a:highlight>
                <a:hlinkClick r:id="rId3"/>
              </a:rPr>
              <a:t>00</a:t>
            </a:r>
            <a:r>
              <a:rPr lang="en-US" sz="1800" dirty="0">
                <a:solidFill>
                  <a:schemeClr val="tx1"/>
                </a:solidFill>
                <a:hlinkClick r:id="rId3"/>
              </a:rPr>
              <a:t>-0000-ofcom-consultation-comments-ieee-802-exemptions-wireless-telegraphy.odt</a:t>
            </a:r>
            <a:r>
              <a:rPr lang="en-US" sz="1800" dirty="0">
                <a:solidFill>
                  <a:schemeClr val="tx1"/>
                </a:solidFill>
              </a:rPr>
              <a:t> ; response to Ofcom on </a:t>
            </a:r>
            <a:r>
              <a:rPr lang="en-GB" sz="1800" dirty="0"/>
              <a:t>changes to the licence exemption for Wireless Telegraphy Devices. </a:t>
            </a:r>
            <a:r>
              <a:rPr lang="en-GB" sz="1800" dirty="0">
                <a:solidFill>
                  <a:schemeClr val="tx1"/>
                </a:solidFill>
              </a:rPr>
              <a:t>For review and approval by the EC for sending to the Ofcom before  15 January 2020. The Chair of 802.18 is authorized to make editorial changes as necessary.</a:t>
            </a:r>
            <a:endParaRPr lang="en-US" sz="1800" dirty="0">
              <a:solidFill>
                <a:schemeClr val="tx1"/>
              </a:solidFill>
            </a:endParaRPr>
          </a:p>
          <a:p>
            <a:pPr lvl="1">
              <a:buFont typeface="Arial" panose="020B0604020202020204" pitchFamily="34" charset="0"/>
              <a:buChar char="•"/>
            </a:pPr>
            <a:endParaRPr lang="en-US" sz="1600" dirty="0"/>
          </a:p>
          <a:p>
            <a:r>
              <a:rPr lang="en-US" altLang="en-US" sz="1600" dirty="0"/>
              <a:t>		Moved by:  	____	</a:t>
            </a:r>
          </a:p>
          <a:p>
            <a:pPr lvl="1"/>
            <a:r>
              <a:rPr lang="en-US" altLang="en-US" sz="1600" b="1" dirty="0"/>
              <a:t>Seconded by:  	_____</a:t>
            </a:r>
          </a:p>
          <a:p>
            <a:pPr lvl="1"/>
            <a:r>
              <a:rPr lang="en-US" altLang="en-US" sz="1600" b="1" dirty="0"/>
              <a:t>Discussion?	none</a:t>
            </a:r>
          </a:p>
          <a:p>
            <a:pPr lvl="1"/>
            <a:r>
              <a:rPr lang="en-US" altLang="en-US" sz="1600" b="1" dirty="0">
                <a:solidFill>
                  <a:schemeClr val="tx1"/>
                </a:solidFill>
              </a:rPr>
              <a:t>Vote:  		__Y   /  ___N   /  __A </a:t>
            </a:r>
          </a:p>
          <a:p>
            <a:pPr lvl="1"/>
            <a:endParaRPr lang="en-US" altLang="en-US" sz="1600" b="1" dirty="0">
              <a:solidFill>
                <a:schemeClr val="tx1"/>
              </a:solidFill>
            </a:endParaRPr>
          </a:p>
          <a:p>
            <a:pPr lvl="1"/>
            <a:r>
              <a:rPr lang="en-US" altLang="en-US" sz="1600" b="1" dirty="0">
                <a:solidFill>
                  <a:schemeClr val="tx1"/>
                </a:solidFill>
              </a:rPr>
              <a:t>Voters: _________________</a:t>
            </a:r>
          </a:p>
          <a:p>
            <a:pPr lvl="1"/>
            <a:r>
              <a:rPr lang="en-US" altLang="en-US" sz="1600" b="1" dirty="0">
                <a:solidFill>
                  <a:schemeClr val="tx1"/>
                </a:solidFill>
              </a:rPr>
              <a:t>Motion -</a:t>
            </a:r>
            <a:r>
              <a:rPr lang="en-US" altLang="en-US" sz="1600" b="1" dirty="0">
                <a:solidFill>
                  <a:schemeClr val="bg1">
                    <a:lumMod val="65000"/>
                  </a:schemeClr>
                </a:solidFill>
              </a:rPr>
              <a:t> Passes</a:t>
            </a:r>
          </a:p>
          <a:p>
            <a:pPr lvl="1"/>
            <a:r>
              <a:rPr lang="en-US" altLang="en-US" sz="1600" b="1" dirty="0">
                <a:solidFill>
                  <a:schemeClr val="tx1"/>
                </a:solidFill>
              </a:rPr>
              <a:t>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19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19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19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Dec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4000" y="6384925"/>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FCC’s draft NPRM</a:t>
            </a:r>
          </a:p>
          <a:p>
            <a:pPr lvl="1">
              <a:spcBef>
                <a:spcPts val="0"/>
              </a:spcBef>
              <a:buFont typeface="Arial" panose="020B0604020202020204" pitchFamily="34" charset="0"/>
              <a:buChar char="•"/>
            </a:pPr>
            <a:r>
              <a:rPr lang="en-US" altLang="en-US" sz="1400" dirty="0"/>
              <a:t>Ofcom consultation license exempt</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consultation comments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WRC-19 outcome to IEEE 802 viewpoints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comments.</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Ofcom consultation license exempt.</a:t>
            </a:r>
          </a:p>
          <a:p>
            <a:pPr lvl="1">
              <a:spcBef>
                <a:spcPts val="0"/>
              </a:spcBef>
              <a:buFont typeface="Arial" panose="020B0604020202020204" pitchFamily="34" charset="0"/>
              <a:buChar char="•"/>
            </a:pPr>
            <a:r>
              <a:rPr lang="en-US" altLang="en-US" sz="1400" b="0" kern="0" dirty="0"/>
              <a:t>Received contribution for comments.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 </a:t>
            </a:r>
          </a:p>
          <a:p>
            <a:pPr marL="742950" lvl="2" indent="-342900">
              <a:spcBef>
                <a:spcPts val="0"/>
              </a:spcBef>
              <a:buFont typeface="Arial" panose="020B0604020202020204" pitchFamily="34" charset="0"/>
              <a:buChar char="•"/>
            </a:pP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Peter E.</a:t>
            </a:r>
          </a:p>
          <a:p>
            <a:pPr>
              <a:spcBef>
                <a:spcPts val="400"/>
              </a:spcBef>
            </a:pPr>
            <a:r>
              <a:rPr lang="en-US" altLang="en-US" sz="1800" b="0" dirty="0">
                <a:solidFill>
                  <a:schemeClr val="bg1">
                    <a:lumMod val="75000"/>
                  </a:schemeClr>
                </a:solidFill>
              </a:rPr>
              <a:t>		Seconded by:	Hassan Y.</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05 Dec 2019 in document </a:t>
            </a:r>
            <a:r>
              <a:rPr lang="en-US" altLang="en-US" sz="1800" dirty="0">
                <a:hlinkClick r:id="rId2"/>
              </a:rPr>
              <a:t>https://mentor.ieee.org/802.18/dcn/19/18-19-0156-00-0000-minutes-12dec19-rrtag-teleconference.docx</a:t>
            </a:r>
            <a:r>
              <a:rPr lang="en-US" altLang="en-US" sz="1800" dirty="0"/>
              <a:t>   </a:t>
            </a:r>
            <a:r>
              <a:rPr lang="en-US" altLang="en-US" sz="1800" b="0" dirty="0"/>
              <a:t>13</a:t>
            </a:r>
            <a:r>
              <a:rPr lang="en-US" sz="1800" b="0" dirty="0"/>
              <a:t>-Dec-2019 10:49:43 ET</a:t>
            </a:r>
            <a:endParaRPr lang="en-US" sz="1800" dirty="0"/>
          </a:p>
          <a:p>
            <a:pPr marL="0" indent="0">
              <a:spcBef>
                <a:spcPts val="400"/>
              </a:spcBef>
            </a:pPr>
            <a:r>
              <a:rPr lang="en-US" sz="1800" b="0" dirty="0"/>
              <a:t> </a:t>
            </a:r>
            <a:r>
              <a:rPr lang="en-US" altLang="en-US" sz="1800" b="0" dirty="0">
                <a:solidFill>
                  <a:schemeClr val="tx1"/>
                </a:solidFill>
              </a:rPr>
              <a:t>	Moved by:  	</a:t>
            </a:r>
            <a:r>
              <a:rPr lang="en-US" altLang="en-US" sz="1800" b="0" dirty="0">
                <a:solidFill>
                  <a:schemeClr val="bg1">
                    <a:lumMod val="75000"/>
                  </a:schemeClr>
                </a:solidFill>
              </a:rPr>
              <a:t>Vijay A.</a:t>
            </a:r>
          </a:p>
          <a:p>
            <a:pPr marL="0" indent="0">
              <a:spcBef>
                <a:spcPts val="400"/>
              </a:spcBef>
            </a:pPr>
            <a:r>
              <a:rPr lang="en-US" altLang="en-US" sz="1800" b="0" dirty="0">
                <a:solidFill>
                  <a:schemeClr val="bg1">
                    <a:lumMod val="75000"/>
                  </a:schemeClr>
                </a:solidFill>
              </a:rPr>
              <a:t>	Seconded by:	Jim La. </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Meeting last week and nothing of note was finished.</a:t>
            </a:r>
          </a:p>
          <a:p>
            <a:pPr lvl="1">
              <a:spcBef>
                <a:spcPts val="0"/>
              </a:spcBef>
              <a:buFont typeface="Arial" panose="020B0604020202020204" pitchFamily="34" charset="0"/>
              <a:buChar char="•"/>
            </a:pPr>
            <a:r>
              <a:rPr lang="en-US" sz="1600" dirty="0">
                <a:solidFill>
                  <a:schemeClr val="tx1"/>
                </a:solidFill>
              </a:rPr>
              <a:t>Spectrum mask work continues.</a:t>
            </a:r>
          </a:p>
          <a:p>
            <a:pPr lvl="1">
              <a:spcBef>
                <a:spcPts val="0"/>
              </a:spcBef>
              <a:buFont typeface="Arial" panose="020B0604020202020204" pitchFamily="34" charset="0"/>
              <a:buChar char="•"/>
            </a:pPr>
            <a:r>
              <a:rPr lang="en-US" sz="1600" dirty="0">
                <a:solidFill>
                  <a:schemeClr val="tx1"/>
                </a:solidFill>
              </a:rPr>
              <a:t>EN 303 687 - 6 GHz, waiting for FM57 and SE45 to meet again. </a:t>
            </a:r>
          </a:p>
          <a:p>
            <a:pPr lvl="1">
              <a:spcBef>
                <a:spcPts val="0"/>
              </a:spcBef>
              <a:buFont typeface="Arial" panose="020B0604020202020204" pitchFamily="34" charset="0"/>
              <a:buChar char="•"/>
            </a:pPr>
            <a:r>
              <a:rPr lang="en-US" sz="1600" dirty="0">
                <a:solidFill>
                  <a:schemeClr val="tx1"/>
                </a:solidFill>
              </a:rPr>
              <a:t>EN 301 893 - 5 GHz standard continues to be worked. </a:t>
            </a:r>
          </a:p>
          <a:p>
            <a:pPr lvl="1">
              <a:spcBef>
                <a:spcPts val="0"/>
              </a:spcBef>
              <a:buFont typeface="Arial" panose="020B0604020202020204" pitchFamily="34" charset="0"/>
              <a:buChar char="•"/>
            </a:pPr>
            <a:r>
              <a:rPr lang="en-US" sz="1600" dirty="0">
                <a:solidFill>
                  <a:schemeClr val="tx1"/>
                </a:solidFill>
              </a:rPr>
              <a:t>EN 302 567 - 60 GHz status quo. </a:t>
            </a:r>
          </a:p>
          <a:p>
            <a:pPr lvl="1">
              <a:spcBef>
                <a:spcPts val="0"/>
              </a:spcBef>
              <a:buFont typeface="Arial" panose="020B0604020202020204" pitchFamily="34" charset="0"/>
              <a:buChar char="•"/>
            </a:pPr>
            <a:r>
              <a:rPr lang="en-US" sz="1600" dirty="0">
                <a:solidFill>
                  <a:schemeClr val="tx1"/>
                </a:solidFill>
              </a:rPr>
              <a:t>Remember 802.11 members have access to the notes in the .11 private area. </a:t>
            </a: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solidFill>
                  <a:schemeClr val="tx1"/>
                </a:solidFill>
              </a:rPr>
              <a:t>nothing reported</a:t>
            </a:r>
            <a:endParaRPr lang="en-US" sz="12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Dec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40781</TotalTime>
  <Words>5506</Words>
  <Application>Microsoft Office PowerPoint</Application>
  <PresentationFormat>On-screen Show (4:3)</PresentationFormat>
  <Paragraphs>605</Paragraphs>
  <Slides>28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7"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Chairman Pai’s statement on 5.9 GHz &amp; draft NPRM -background</vt:lpstr>
      <vt:lpstr>5.9 GHz &amp; draft NPRM -NHTSA</vt:lpstr>
      <vt:lpstr>5.9 GHz &amp; draft NPRM - progress</vt:lpstr>
      <vt:lpstr>5.9 GHz &amp; draft NPRM - progress</vt:lpstr>
      <vt:lpstr>5.9 GHz &amp; draft NPRM –history of possible areas to comment on</vt:lpstr>
      <vt:lpstr>Ofcom consultation license exempt</vt:lpstr>
      <vt:lpstr>General Discussion Items -1</vt:lpstr>
      <vt:lpstr>Actions Required</vt:lpstr>
      <vt:lpstr>Any Other Business</vt:lpstr>
      <vt:lpstr>Adjourn</vt:lpstr>
      <vt:lpstr>PowerPoint Presentation</vt:lpstr>
      <vt:lpstr>Ofcom consultation license exempt</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2101</cp:revision>
  <cp:lastPrinted>1601-01-01T00:00:00Z</cp:lastPrinted>
  <dcterms:created xsi:type="dcterms:W3CDTF">2016-03-03T14:54:45Z</dcterms:created>
  <dcterms:modified xsi:type="dcterms:W3CDTF">2019-12-19T17:39:20Z</dcterms:modified>
</cp:coreProperties>
</file>