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341" r:id="rId3"/>
    <p:sldId id="329" r:id="rId4"/>
    <p:sldId id="604" r:id="rId5"/>
    <p:sldId id="624" r:id="rId6"/>
    <p:sldId id="605" r:id="rId7"/>
    <p:sldId id="516" r:id="rId8"/>
    <p:sldId id="596" r:id="rId9"/>
    <p:sldId id="603" r:id="rId10"/>
    <p:sldId id="606" r:id="rId11"/>
    <p:sldId id="608" r:id="rId12"/>
    <p:sldId id="623" r:id="rId13"/>
    <p:sldId id="626" r:id="rId14"/>
    <p:sldId id="627" r:id="rId15"/>
    <p:sldId id="628" r:id="rId16"/>
    <p:sldId id="618" r:id="rId17"/>
    <p:sldId id="625" r:id="rId18"/>
    <p:sldId id="524" r:id="rId19"/>
    <p:sldId id="498" r:id="rId20"/>
    <p:sldId id="402" r:id="rId21"/>
    <p:sldId id="403" r:id="rId22"/>
    <p:sldId id="462" r:id="rId23"/>
    <p:sldId id="549" r:id="rId24"/>
    <p:sldId id="425" r:id="rId25"/>
    <p:sldId id="592" r:id="rId26"/>
    <p:sldId id="599" r:id="rId2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1"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993300"/>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02" autoAdjust="0"/>
    <p:restoredTop sz="95850" autoAdjust="0"/>
  </p:normalViewPr>
  <p:slideViewPr>
    <p:cSldViewPr>
      <p:cViewPr varScale="1">
        <p:scale>
          <a:sx n="87" d="100"/>
          <a:sy n="87" d="100"/>
        </p:scale>
        <p:origin x="108" y="58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06-Dec-19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056977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702590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9857637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9345601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r>
              <a:rPr lang="en-US" sz="1200" b="1" u="sng" kern="1200" dirty="0">
                <a:solidFill>
                  <a:srgbClr val="000000"/>
                </a:solidFill>
                <a:effectLst/>
                <a:latin typeface="Times New Roman" pitchFamily="16" charset="0"/>
                <a:ea typeface="+mn-ea"/>
                <a:cs typeface="+mn-cs"/>
              </a:rPr>
              <a:t>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14094328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5351867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3496131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9842358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05 Dec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05 Dec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05 Dec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802.18-19/0153r01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cept.org/ecc/groups/ecc/wg-se/se-24/client/introduction/"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www.itu.int/go/ITU-R/sg1" TargetMode="External"/><Relationship Id="rId13" Type="http://schemas.openxmlformats.org/officeDocument/2006/relationships/hyperlink" Target="https://www.itu.int/go/ITU-R/wp5d" TargetMode="External"/><Relationship Id="rId3" Type="http://schemas.openxmlformats.org/officeDocument/2006/relationships/hyperlink" Target="https://cept.org/ecc/groups/ecc/cpg/page/weekly-report-from-wrc-19" TargetMode="External"/><Relationship Id="rId7" Type="http://schemas.openxmlformats.org/officeDocument/2006/relationships/hyperlink" Target="https://www.itu.int/en/events/Pages/Calendar-Events.aspx?sector=ITU-R" TargetMode="External"/><Relationship Id="rId12" Type="http://schemas.openxmlformats.org/officeDocument/2006/relationships/hyperlink" Target="https://www.itu.int/go/ITU-R/wp5a" TargetMode="External"/><Relationship Id="rId17" Type="http://schemas.openxmlformats.org/officeDocument/2006/relationships/hyperlink" Target="https://www.itu.int/en/ITU-R/study-groups/rcpm/Pages/wrc-23-preliminary-studies.aspx" TargetMode="External"/><Relationship Id="rId2" Type="http://schemas.openxmlformats.org/officeDocument/2006/relationships/notesSlide" Target="../notesSlides/notesSlide5.xml"/><Relationship Id="rId16" Type="http://schemas.openxmlformats.org/officeDocument/2006/relationships/hyperlink" Target="https://www.itu.int/oth/R1402000001" TargetMode="External"/><Relationship Id="rId1" Type="http://schemas.openxmlformats.org/officeDocument/2006/relationships/slideLayout" Target="../slideLayouts/slideLayout1.xml"/><Relationship Id="rId6" Type="http://schemas.openxmlformats.org/officeDocument/2006/relationships/hyperlink" Target="https://mentor.ieee.org/802.18/dcn/17/18-17-0073-07-0000-ieee-802-viewpoints-on-wrc-19-agenda-items.pptx" TargetMode="External"/><Relationship Id="rId11" Type="http://schemas.openxmlformats.org/officeDocument/2006/relationships/hyperlink" Target="https://www.itu.int/go/ITU-R/sg5" TargetMode="External"/><Relationship Id="rId5" Type="http://schemas.openxmlformats.org/officeDocument/2006/relationships/hyperlink" Target="https://www.itu.int/en/ITU-R/conferences/wrc/2019/Documents/PFA-WRC19-E.pdf" TargetMode="External"/><Relationship Id="rId15" Type="http://schemas.openxmlformats.org/officeDocument/2006/relationships/hyperlink" Target="https://www.itu.int/en/ITU-R/conferences/wrc/2019/Pages/default.aspx" TargetMode="External"/><Relationship Id="rId10" Type="http://schemas.openxmlformats.org/officeDocument/2006/relationships/hyperlink" Target="https://www.itu.int/go/ITU-R/wp1c" TargetMode="External"/><Relationship Id="rId4" Type="http://schemas.openxmlformats.org/officeDocument/2006/relationships/hyperlink" Target="https://cept.org/ecc/groups/ecc/cpg/page/weekly-report-from-wrc-19/" TargetMode="External"/><Relationship Id="rId9" Type="http://schemas.openxmlformats.org/officeDocument/2006/relationships/hyperlink" Target="https://www.itu.int/go/ITU-R/wp1a" TargetMode="External"/><Relationship Id="rId14" Type="http://schemas.openxmlformats.org/officeDocument/2006/relationships/hyperlink" Target="https://www.itu.int/events/eventdetails.asp?eventid=17206"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19/18-19-0094-05-0000-apt-wp1-wrc-19-ais-1-12-1-15-ieee-802-views.pdf"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mentor.ieee.org/802.18/dcn/19/18-19-0152-00-0000-summary-of-the-decisions-of-selected-agenda-items-in-wrc-19.pptx" TargetMode="External"/><Relationship Id="rId5" Type="http://schemas.openxmlformats.org/officeDocument/2006/relationships/hyperlink" Target="https://mentor.ieee.org/802.18/dcn/19/18-19-0096-05-0000-apt-wp6-wrc-19-ais-10-ieee-802-views.pdf" TargetMode="External"/><Relationship Id="rId4" Type="http://schemas.openxmlformats.org/officeDocument/2006/relationships/hyperlink" Target="https://mentor.ieee.org/802.18/dcn/19/18-19-0095-05-0000-apt-wp2-wrc-19-ais-1-13-1-16-9-1-5-ieee-802-views.pdf"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www.fcc.gov/ecfs/search/filings?proceedings_name=19-138&amp;sort=date_disseminated,DESC" TargetMode="External"/><Relationship Id="rId3" Type="http://schemas.openxmlformats.org/officeDocument/2006/relationships/hyperlink" Target="https://mentor.ieee.org/802.18/dcn/19/18-19-0150-00-0000-chairman-pais-remarks-new-5-9-ghz-band-proposal.docx" TargetMode="External"/><Relationship Id="rId7" Type="http://schemas.openxmlformats.org/officeDocument/2006/relationships/hyperlink" Target="https://mentor.ieee.org/802.18/dcn/19/18-19-0151-00-0000-fcc19-138-draft-nprm-revisiting-use-of-the-5-850-5-925-ghz-band.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www.fcc.gov/document/promoting-innovation-59-ghz-band" TargetMode="External"/><Relationship Id="rId5" Type="http://schemas.openxmlformats.org/officeDocument/2006/relationships/hyperlink" Target="https://www.fcc.gov/news-events/events/2019/12/december-2019-open-commission-meeting" TargetMode="External"/><Relationship Id="rId4" Type="http://schemas.openxmlformats.org/officeDocument/2006/relationships/hyperlink" Target="https://www.fcc.gov/document/chairman-pais-remarks-new-59-ghz-band-proposal"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8" Type="http://schemas.openxmlformats.org/officeDocument/2006/relationships/hyperlink" Target="https://urldefense.proofpoint.com/v2/url?u=https-3A__www.govinfo.gov_content_pkg_FR-2D2019-2D11-2D21_pdf_2019-2D25202.pdf-3Futm-5Fsource-3Dfederalregister.gov-26utm-5Fmedium-3Demail-26utm-5Fcampaign-3Dsubscription-2Bmailing-2Blist&amp;d=DwMFAg&amp;c=pqcuzKEN_84c78MOSc5_fw&amp;r=z8R-nWJ8GIxwjOjNKhEFByb-tZ6XE3GZXWSggNdVo-w&amp;m=pvNnWiSPBdYGFDbUfurRveUo046UQuj7kg_bWsapMdM&amp;s=qE7xlXmDyfEXhWUoPu9NVKLeAebnfDB6OtQi3MAjf_0&amp;e=" TargetMode="External"/><Relationship Id="rId3" Type="http://schemas.openxmlformats.org/officeDocument/2006/relationships/hyperlink" Target="https://www.fcc.gov/ecfs/search/filings?proceedings_name=18-295&amp;sort=date_disseminated,DESC" TargetMode="External"/><Relationship Id="rId7" Type="http://schemas.openxmlformats.org/officeDocument/2006/relationships/hyperlink" Target="https://urldefense.proofpoint.com/v2/url?u=https-3A__www.federalregister.gov_d_2019-2D24669-3Futm-5Fsource-3Dfederalregister.gov-26utm-5Fmedium-3Demail-26utm-5Fcampaign-3Dsubscription-2Bmailing-2Blist&amp;d=DwMFAg&amp;c=pqcuzKEN_84c78MOSc5_fw&amp;r=z8R-nWJ8GIxwjOjNKhEFByb-tZ6XE3GZXWSggNdVo-w&amp;m=oG8jmvNzh_S7y_IP3fOJIT2bYLji5aFgFnqesvsaHnw&amp;s=2LOxbRko8mPs7BpH9gg3990vU0d-eNqXSP0mHU1igpc&amp;e="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urldefense.proofpoint.com/v2/url?u=https-3A__www.govinfo.gov_content_pkg_FR-2D2019-2D11-2D19_pdf_2019-2D24669.pdf-3Futm-5Fsource-3Dfederalregister.gov-26utm-5Fmedium-3Demail-26utm-5Fcampaign-3Dsubscription-2Bmailing-2Blist&amp;d=DwMFAg&amp;c=pqcuzKEN_84c78MOSc5_fw&amp;r=z8R-nWJ8GIxwjOjNKhEFByb-tZ6XE3GZXWSggNdVo-w&amp;m=oG8jmvNzh_S7y_IP3fOJIT2bYLji5aFgFnqesvsaHnw&amp;s=-Cm5_ngHh_V14I586AcS-ROeDrzqv3KG6ssHDlm5gfk&amp;e=" TargetMode="External"/><Relationship Id="rId5" Type="http://schemas.openxmlformats.org/officeDocument/2006/relationships/hyperlink" Target="https://www.fcc.gov/ecfs/search/filings?proceedings_name=18-122&amp;sort=date_disseminated,DESC" TargetMode="External"/><Relationship Id="rId4" Type="http://schemas.openxmlformats.org/officeDocument/2006/relationships/hyperlink" Target="https://www.fcc.gov/ecfs/search/filings?proceedings_name=17-183&amp;sort=date_disseminated,DESC" TargetMode="External"/><Relationship Id="rId9" Type="http://schemas.openxmlformats.org/officeDocument/2006/relationships/hyperlink" Target="https://urldefense.proofpoint.com/v2/url?u=https-3A__www.federalregister.gov_d_2019-2D25202-3Futm-5Fsource-3Dfederalregister.gov-26utm-5Fmedium-3Demail-26utm-5Fcampaign-3Dsubscription-2Bmailing-2Blist&amp;d=DwMFAg&amp;c=pqcuzKEN_84c78MOSc5_fw&amp;r=z8R-nWJ8GIxwjOjNKhEFByb-tZ6XE3GZXWSggNdVo-w&amp;m=pvNnWiSPBdYGFDbUfurRveUo046UQuj7kg_bWsapMdM&amp;s=F3pFzllc-0EueBUhsNUdwknD_EVwefAxCXpwaUktR6A&amp;e="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18/18-18-0028-02-0000-draft-ieee-european-public-policy-position-statement-on-spectrum-management.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https://mentor.ieee.org/802.18/dcn/18/18-18-0010-10-0000-sa-use-of-spectrum-draft-position-orig06dec17.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imf.org/external/pubs/ft/weo/2019/02/weodata/index.aspx"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10" Type="http://schemas.openxmlformats.org/officeDocument/2006/relationships/image" Target="../media/image3.wmf"/><Relationship Id="rId4" Type="http://schemas.openxmlformats.org/officeDocument/2006/relationships/hyperlink" Target="http://standards.ieee.org/resources/antitrust-guidelines.pdf"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8/dcn/16/18-16-0038-13-0000-teleconference-call-in-info.pptx"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5/dcn/19/15-19-0276-01-0thz-ieee-802-15-tag-thz-input-to-the-revision-of-itu-r-sm-2352.doc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8/dcn/19/18-19-0148-00-0000-minutes-21nov19-rrtag-teleconference.docx"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s://portal.etsi.org/tb.aspx?tbid=286&amp;SubTB=286"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729&amp;SubTB=729"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portal.etsi.org/tb.aspx?tbid=442&amp;SubTB=442"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 Id="rId9" Type="http://schemas.openxmlformats.org/officeDocument/2006/relationships/hyperlink" Target="https://portal.etsi.org/tb.aspx?tbid=620&amp;SubTB=62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05 Dec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05 Dec 2019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994"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405632"/>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719374" y="940184"/>
            <a:ext cx="7967426" cy="5316684"/>
          </a:xfrm>
        </p:spPr>
        <p:txBody>
          <a:bodyPr/>
          <a:lstStyle/>
          <a:p>
            <a:endParaRPr lang="en-US" sz="1600" dirty="0">
              <a:solidFill>
                <a:schemeClr val="tx1"/>
              </a:solidFill>
            </a:endParaRPr>
          </a:p>
          <a:p>
            <a:pPr>
              <a:buFont typeface="Arial" panose="020B0604020202020204" pitchFamily="34" charset="0"/>
              <a:buChar char="•"/>
            </a:pPr>
            <a:r>
              <a:rPr lang="en-US" sz="1600" dirty="0">
                <a:solidFill>
                  <a:schemeClr val="tx1"/>
                </a:solidFill>
              </a:rPr>
              <a:t>CEPT–ECC  </a:t>
            </a:r>
            <a:r>
              <a:rPr lang="en-US" sz="1600" b="0" dirty="0">
                <a:solidFill>
                  <a:schemeClr val="tx1"/>
                </a:solidFill>
                <a:hlinkClick r:id="rId3"/>
              </a:rPr>
              <a:t>&lt;SE24&gt;</a:t>
            </a:r>
            <a:r>
              <a:rPr lang="en-US" sz="1600" b="0" dirty="0">
                <a:solidFill>
                  <a:schemeClr val="tx1"/>
                </a:solidFill>
              </a:rPr>
              <a:t> </a:t>
            </a:r>
            <a:r>
              <a:rPr lang="en-US" sz="1600" dirty="0">
                <a:solidFill>
                  <a:schemeClr val="tx1"/>
                </a:solidFill>
              </a:rPr>
              <a:t>next meeting</a:t>
            </a:r>
          </a:p>
          <a:p>
            <a:pPr lvl="1">
              <a:buFont typeface="Arial" panose="020B0604020202020204" pitchFamily="34" charset="0"/>
              <a:buChar char="•"/>
            </a:pPr>
            <a:r>
              <a:rPr lang="en-US" sz="1600" dirty="0">
                <a:solidFill>
                  <a:schemeClr val="bg1">
                    <a:lumMod val="85000"/>
                  </a:schemeClr>
                </a:solidFill>
              </a:rPr>
              <a:t> </a:t>
            </a:r>
            <a:r>
              <a:rPr lang="en-US" sz="1600" dirty="0"/>
              <a:t>nothing reported</a:t>
            </a:r>
            <a:endParaRPr lang="en-US" sz="1600" dirty="0">
              <a:solidFill>
                <a:schemeClr val="bg1">
                  <a:lumMod val="65000"/>
                </a:schemeClr>
              </a:solidFill>
            </a:endParaRPr>
          </a:p>
          <a:p>
            <a:pPr lvl="1">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meeting #9 09-11 Dec 19, ECO Copenhagen</a:t>
            </a:r>
          </a:p>
          <a:p>
            <a:pPr lvl="8">
              <a:buFont typeface="Arial" panose="020B0604020202020204" pitchFamily="34" charset="0"/>
              <a:buChar char="•"/>
            </a:pPr>
            <a:r>
              <a:rPr lang="en-US" sz="1400" dirty="0"/>
              <a:t>#10, 20-22 Jan 20,  tbd, Czech Republic</a:t>
            </a:r>
            <a:endParaRPr lang="en-US" sz="1000" dirty="0"/>
          </a:p>
          <a:p>
            <a:pPr lvl="1">
              <a:buFont typeface="Arial" panose="020B0604020202020204" pitchFamily="34" charset="0"/>
              <a:buChar char="•"/>
            </a:pPr>
            <a:r>
              <a:rPr lang="en-US" sz="1600" dirty="0">
                <a:solidFill>
                  <a:schemeClr val="bg1">
                    <a:lumMod val="85000"/>
                  </a:schemeClr>
                </a:solidFill>
              </a:rPr>
              <a:t> </a:t>
            </a:r>
            <a:r>
              <a:rPr lang="en-US" sz="1600" dirty="0">
                <a:solidFill>
                  <a:schemeClr val="tx1"/>
                </a:solidFill>
              </a:rPr>
              <a:t>nothing reported</a:t>
            </a:r>
          </a:p>
          <a:p>
            <a:pPr lvl="1">
              <a:buFont typeface="Arial" panose="020B0604020202020204" pitchFamily="34" charset="0"/>
              <a:buChar char="•"/>
            </a:pPr>
            <a:r>
              <a:rPr lang="en-US" sz="1600" dirty="0">
                <a:solidFill>
                  <a:schemeClr val="tx1"/>
                </a:solidFill>
              </a:rPr>
              <a:t>  </a:t>
            </a:r>
          </a:p>
          <a:p>
            <a:pPr marL="457200" lvl="1" indent="0"/>
            <a:endParaRPr lang="en-US" sz="18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5"/>
              </a:rPr>
              <a:t>&lt;FM57&gt;</a:t>
            </a:r>
            <a:r>
              <a:rPr lang="en-US" altLang="en-US" sz="1800" b="0" dirty="0"/>
              <a:t>  </a:t>
            </a:r>
            <a:r>
              <a:rPr lang="en-US" sz="1800" dirty="0"/>
              <a:t>next meeting #9, 22-24 Jan 20,  tbd, Czech Republic</a:t>
            </a:r>
            <a:r>
              <a:rPr lang="en-US" sz="1800" dirty="0">
                <a:solidFill>
                  <a:schemeClr val="tx1"/>
                </a:solidFill>
              </a:rPr>
              <a:t> </a:t>
            </a:r>
          </a:p>
          <a:p>
            <a:pPr lvl="1">
              <a:buFont typeface="Arial" panose="020B0604020202020204" pitchFamily="34" charset="0"/>
              <a:buChar char="•"/>
            </a:pPr>
            <a:r>
              <a:rPr lang="en-US" sz="1600" dirty="0">
                <a:solidFill>
                  <a:schemeClr val="tx1"/>
                </a:solidFill>
              </a:rPr>
              <a:t> nothing reported</a:t>
            </a:r>
          </a:p>
          <a:p>
            <a:pPr lvl="1">
              <a:buFont typeface="Arial" panose="020B0604020202020204" pitchFamily="34" charset="0"/>
              <a:buChar char="•"/>
            </a:pPr>
            <a:r>
              <a:rPr lang="en-US" sz="1600" dirty="0">
                <a:solidFill>
                  <a:schemeClr val="tx1"/>
                </a:solidFill>
              </a:rPr>
              <a:t> </a:t>
            </a:r>
          </a:p>
          <a:p>
            <a:pPr marL="457200" lvl="1" indent="0"/>
            <a:endParaRPr lang="en-US" sz="1600" dirty="0">
              <a:solidFill>
                <a:schemeClr val="bg1">
                  <a:lumMod val="85000"/>
                </a:schemeClr>
              </a:solidFill>
            </a:endParaRPr>
          </a:p>
          <a:p>
            <a:pPr lvl="1">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 Dec 2019</a:t>
            </a:r>
            <a:endParaRPr lang="en-GB" dirty="0"/>
          </a:p>
        </p:txBody>
      </p:sp>
    </p:spTree>
    <p:extLst>
      <p:ext uri="{BB962C8B-B14F-4D97-AF65-F5344CB8AC3E}">
        <p14:creationId xmlns:p14="http://schemas.microsoft.com/office/powerpoint/2010/main" val="113159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727841" y="1000928"/>
            <a:ext cx="8353245" cy="5474485"/>
          </a:xfrm>
        </p:spPr>
        <p:txBody>
          <a:bodyPr/>
          <a:lstStyle/>
          <a:p>
            <a:pPr>
              <a:buFont typeface="Arial" panose="020B0604020202020204" pitchFamily="34" charset="0"/>
              <a:buChar char="•"/>
            </a:pPr>
            <a:r>
              <a:rPr lang="en-US" sz="1600" dirty="0"/>
              <a:t>WRC-19 is over. </a:t>
            </a:r>
          </a:p>
          <a:p>
            <a:pPr>
              <a:buFont typeface="Arial" panose="020B0604020202020204" pitchFamily="34" charset="0"/>
              <a:buChar char="•"/>
            </a:pPr>
            <a:r>
              <a:rPr lang="en-US" sz="1600" dirty="0"/>
              <a:t>A member sent along a link to get weekly updates from, very nice: </a:t>
            </a:r>
          </a:p>
          <a:p>
            <a:pPr lvl="1">
              <a:buFont typeface="Arial" panose="020B0604020202020204" pitchFamily="34" charset="0"/>
              <a:buChar char="•"/>
            </a:pPr>
            <a:r>
              <a:rPr lang="en-US" sz="1600" u="sng" dirty="0">
                <a:hlinkClick r:id="rId3"/>
              </a:rPr>
              <a:t>https://cept.org/ecc/groups/ecc/cpg/page/weekly-report-from-wrc-19</a:t>
            </a:r>
            <a:r>
              <a:rPr lang="en-US" sz="1600" u="sng" dirty="0">
                <a:hlinkClick r:id="rId4"/>
              </a:rPr>
              <a:t>/</a:t>
            </a:r>
            <a:r>
              <a:rPr lang="en-US" sz="1600" dirty="0"/>
              <a:t> </a:t>
            </a:r>
          </a:p>
          <a:p>
            <a:pPr>
              <a:buFont typeface="Arial" panose="020B0604020202020204" pitchFamily="34" charset="0"/>
              <a:buChar char="•"/>
            </a:pPr>
            <a:r>
              <a:rPr lang="en-US" sz="1800" dirty="0"/>
              <a:t>A second member shared another link with the WRC-19 final acts, 567 pages: </a:t>
            </a:r>
          </a:p>
          <a:p>
            <a:pPr lvl="1">
              <a:buFont typeface="Arial" panose="020B0604020202020204" pitchFamily="34" charset="0"/>
              <a:buChar char="•"/>
            </a:pPr>
            <a:r>
              <a:rPr lang="en-US" sz="1600" u="sng" dirty="0">
                <a:hlinkClick r:id="rId5"/>
              </a:rPr>
              <a:t>https://www.itu.int/en/ITU-R/conferences/wrc/2019/Documents/PFA-WRC19-E.pdf</a:t>
            </a:r>
            <a:endParaRPr lang="en-US" sz="1600" dirty="0"/>
          </a:p>
          <a:p>
            <a:pPr>
              <a:buFont typeface="Arial" panose="020B0604020202020204" pitchFamily="34" charset="0"/>
              <a:buChar char="•"/>
            </a:pPr>
            <a:r>
              <a:rPr lang="en-US" sz="1600" dirty="0"/>
              <a:t>Our viewpoints/watch list: 1.12,   1.13,   1.15,   1.16,   9.1.5,   10 </a:t>
            </a:r>
          </a:p>
          <a:p>
            <a:pPr lvl="1">
              <a:spcBef>
                <a:spcPts val="0"/>
              </a:spcBef>
              <a:buFont typeface="Arial" panose="020B0604020202020204" pitchFamily="34" charset="0"/>
              <a:buChar char="•"/>
            </a:pPr>
            <a:r>
              <a:rPr lang="en-US" sz="1600" dirty="0">
                <a:hlinkClick r:id="rId6"/>
              </a:rPr>
              <a:t>https://mentor.ieee.org/802.18/dcn/17/18-17-0073-07-0000-ieee-802-viewpoints-on-wrc-19-agenda-items.pptx</a:t>
            </a:r>
            <a:r>
              <a:rPr lang="en-US" sz="1600" dirty="0"/>
              <a:t> </a:t>
            </a:r>
          </a:p>
          <a:p>
            <a:pPr lvl="1">
              <a:spcBef>
                <a:spcPts val="0"/>
              </a:spcBef>
              <a:buFont typeface="Arial" panose="020B0604020202020204" pitchFamily="34" charset="0"/>
              <a:buChar char="•"/>
            </a:pPr>
            <a:r>
              <a:rPr lang="en-US" sz="1600" dirty="0"/>
              <a:t>Quick look at the update, not all the agenda items went in the direction we had wanted. </a:t>
            </a:r>
          </a:p>
          <a:p>
            <a:pPr lvl="1">
              <a:spcBef>
                <a:spcPts val="0"/>
              </a:spcBef>
              <a:buFont typeface="Arial" panose="020B0604020202020204" pitchFamily="34" charset="0"/>
              <a:buChar char="•"/>
            </a:pPr>
            <a:r>
              <a:rPr lang="en-US" sz="1600" b="1" dirty="0"/>
              <a:t>See next slide</a:t>
            </a:r>
            <a:r>
              <a:rPr lang="en-US" sz="1600" dirty="0"/>
              <a:t>. </a:t>
            </a:r>
          </a:p>
          <a:p>
            <a:pPr lvl="4">
              <a:spcBef>
                <a:spcPts val="0"/>
              </a:spcBef>
              <a:buFont typeface="Arial" panose="020B0604020202020204" pitchFamily="34" charset="0"/>
              <a:buChar char="•"/>
            </a:pPr>
            <a:endParaRPr lang="en-US" sz="1000" dirty="0"/>
          </a:p>
          <a:p>
            <a:pPr>
              <a:buFont typeface="Arial" panose="020B0604020202020204" pitchFamily="34" charset="0"/>
              <a:buChar char="•"/>
            </a:pPr>
            <a:r>
              <a:rPr lang="en-US" sz="1600" dirty="0"/>
              <a:t> And anything on WRC-23 Agenda Items? </a:t>
            </a:r>
          </a:p>
          <a:p>
            <a:pPr lvl="1">
              <a:buFont typeface="Arial" panose="020B0604020202020204" pitchFamily="34" charset="0"/>
              <a:buChar char="•"/>
            </a:pPr>
            <a:r>
              <a:rPr lang="en-US" sz="1400" dirty="0"/>
              <a:t>  See end of the slides in doc 19-0152.   </a:t>
            </a:r>
          </a:p>
          <a:p>
            <a:pPr lvl="3">
              <a:spcBef>
                <a:spcPts val="0"/>
              </a:spcBef>
              <a:buFont typeface="Arial" panose="020B0604020202020204" pitchFamily="34" charset="0"/>
              <a:buChar char="•"/>
            </a:pPr>
            <a:endParaRPr lang="en-US" sz="400" dirty="0"/>
          </a:p>
          <a:p>
            <a:pPr>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200" dirty="0"/>
              <a:t>Calendar:	</a:t>
            </a:r>
            <a:r>
              <a:rPr lang="en-US" sz="1000" dirty="0">
                <a:hlinkClick r:id="rId7"/>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8"/>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9"/>
              </a:rPr>
              <a:t>Working Party 1A (WP 1A) - Spectrum engineering techniques</a:t>
            </a:r>
            <a:r>
              <a:rPr lang="en-US" sz="900" u="sng" dirty="0"/>
              <a:t>     and     </a:t>
            </a:r>
            <a:r>
              <a:rPr lang="en-US" sz="900" dirty="0">
                <a:hlinkClick r:id="rId10"/>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11"/>
              </a:rPr>
              <a:t>Study Group 5 (SG 5) Terrestrial </a:t>
            </a:r>
            <a:r>
              <a:rPr lang="en-US" sz="1050" b="0" dirty="0">
                <a:hlinkClick r:id="rId11"/>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12"/>
              </a:rPr>
              <a:t>Working Party 5A (WP 5A) - Land mobile service above 30 MHz* (excluding IMT); wireless access in the fixed service; amateur and amateur-satellite services</a:t>
            </a:r>
            <a:r>
              <a:rPr lang="en-US" sz="900" dirty="0"/>
              <a:t>  </a:t>
            </a:r>
            <a:endParaRPr lang="en-US" sz="900" dirty="0">
              <a:hlinkClick r:id="rId13"/>
            </a:endParaRPr>
          </a:p>
          <a:p>
            <a:pPr lvl="1">
              <a:spcBef>
                <a:spcPts val="0"/>
              </a:spcBef>
              <a:buFont typeface="Arial" panose="020B0604020202020204" pitchFamily="34" charset="0"/>
              <a:buChar char="•"/>
            </a:pPr>
            <a:r>
              <a:rPr lang="en-US" sz="900" dirty="0">
                <a:hlinkClick r:id="rId13"/>
              </a:rPr>
              <a:t>Working Party 5D (WP 5D) - IMT Systems</a:t>
            </a:r>
            <a:r>
              <a:rPr lang="en-US" sz="900" dirty="0"/>
              <a:t>       </a:t>
            </a:r>
            <a:r>
              <a:rPr lang="en-US" sz="700" dirty="0">
                <a:hlinkClick r:id="rId14"/>
              </a:rPr>
              <a:t>Monday 2019-12-09 - Friday 2019-12-13</a:t>
            </a:r>
            <a:endParaRPr lang="en-US" sz="700" dirty="0"/>
          </a:p>
          <a:p>
            <a:pPr marL="400050">
              <a:spcBef>
                <a:spcPts val="0"/>
              </a:spcBef>
              <a:buFont typeface="Arial" panose="020B0604020202020204" pitchFamily="34" charset="0"/>
              <a:buChar char="•"/>
            </a:pPr>
            <a:r>
              <a:rPr lang="en-US" sz="1050" dirty="0"/>
              <a:t>WRC-19:   </a:t>
            </a:r>
            <a:r>
              <a:rPr lang="en-US" sz="1000" u="sng" dirty="0">
                <a:hlinkClick r:id="rId15"/>
              </a:rPr>
              <a:t>https://www.itu.int/en/ITU-R/conferences/wrc/2019/Pages/default.aspx</a:t>
            </a:r>
            <a:r>
              <a:rPr lang="en-US" sz="1000" u="sng" dirty="0"/>
              <a:t>;  agenda and more: </a:t>
            </a:r>
            <a:r>
              <a:rPr lang="en-US" sz="1000" dirty="0"/>
              <a:t> </a:t>
            </a:r>
            <a:r>
              <a:rPr lang="en-US" sz="1000" u="sng" dirty="0">
                <a:hlinkClick r:id="rId16"/>
              </a:rPr>
              <a:t>https://www.itu.int/oth/R1402000001</a:t>
            </a:r>
            <a:endParaRPr lang="en-US" sz="1000" u="sng" dirty="0"/>
          </a:p>
          <a:p>
            <a:pPr marL="400050">
              <a:spcBef>
                <a:spcPts val="0"/>
              </a:spcBef>
              <a:buFont typeface="Arial" panose="020B0604020202020204" pitchFamily="34" charset="0"/>
              <a:buChar char="•"/>
            </a:pPr>
            <a:r>
              <a:rPr lang="en-US" sz="1050" dirty="0"/>
              <a:t>WRC-23 preliminary agenda items are already out since WRC-15 and will then be finalized at WRC-19.</a:t>
            </a:r>
          </a:p>
          <a:p>
            <a:pPr marL="800100" lvl="1">
              <a:spcBef>
                <a:spcPts val="0"/>
              </a:spcBef>
              <a:buFont typeface="Arial" panose="020B0604020202020204" pitchFamily="34" charset="0"/>
              <a:buChar char="•"/>
            </a:pPr>
            <a:r>
              <a:rPr lang="en-US" sz="1000" u="sng" dirty="0">
                <a:hlinkClick r:id="rId17"/>
              </a:rPr>
              <a:t>https://www.itu.int/en/ITU-R/study-groups/rcpm/Pages/wrc-23-preliminary-studies.aspx</a:t>
            </a:r>
            <a:r>
              <a:rPr lang="en-US" sz="1000" dirty="0"/>
              <a:t> </a:t>
            </a:r>
          </a:p>
          <a:p>
            <a:pPr lvl="6">
              <a:buFont typeface="Arial" panose="020B0604020202020204" pitchFamily="34" charset="0"/>
              <a:buChar char="•"/>
            </a:pPr>
            <a:endParaRPr lang="en-US" sz="800" dirty="0">
              <a:hlinkClick r:id="rId8"/>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 Dec 2019</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63501"/>
          </a:xfrm>
        </p:spPr>
        <p:txBody>
          <a:bodyPr/>
          <a:lstStyle/>
          <a:p>
            <a:r>
              <a:rPr lang="en-US" sz="2400" dirty="0"/>
              <a:t>WRC-19 final acts</a:t>
            </a:r>
          </a:p>
        </p:txBody>
      </p:sp>
      <p:sp>
        <p:nvSpPr>
          <p:cNvPr id="3" name="Content Placeholder 2"/>
          <p:cNvSpPr>
            <a:spLocks noGrp="1"/>
          </p:cNvSpPr>
          <p:nvPr>
            <p:ph idx="1"/>
          </p:nvPr>
        </p:nvSpPr>
        <p:spPr>
          <a:xfrm>
            <a:off x="685800" y="1219200"/>
            <a:ext cx="8458200" cy="5256212"/>
          </a:xfrm>
        </p:spPr>
        <p:txBody>
          <a:bodyPr/>
          <a:lstStyle/>
          <a:p>
            <a:pPr>
              <a:buFont typeface="Arial" panose="020B0604020202020204" pitchFamily="34" charset="0"/>
              <a:buChar char="•"/>
            </a:pPr>
            <a:r>
              <a:rPr lang="en-US" sz="2000" dirty="0"/>
              <a:t>A member has done a review of the WRC-19 acts to our viewpoints on Agenda Items we did for APT.  Here is what we sent APT:</a:t>
            </a:r>
          </a:p>
          <a:p>
            <a:pPr lvl="2">
              <a:buFont typeface="Arial" panose="020B0604020202020204" pitchFamily="34" charset="0"/>
              <a:buChar char="•"/>
            </a:pPr>
            <a:r>
              <a:rPr lang="en-US" sz="1200" dirty="0">
                <a:hlinkClick r:id="rId3"/>
              </a:rPr>
              <a:t>https://mentor.ieee.org/802.18/dcn/19/18-19-0094-05-0000-apt-wp1-wrc-19-ais-1-12-1-15-ieee-802-views.pdf</a:t>
            </a:r>
            <a:r>
              <a:rPr lang="en-US" sz="1200" dirty="0"/>
              <a:t> </a:t>
            </a:r>
          </a:p>
          <a:p>
            <a:pPr lvl="2">
              <a:buFont typeface="Arial" panose="020B0604020202020204" pitchFamily="34" charset="0"/>
              <a:buChar char="•"/>
            </a:pPr>
            <a:r>
              <a:rPr lang="en-US" sz="1200" dirty="0">
                <a:hlinkClick r:id="rId4"/>
              </a:rPr>
              <a:t>https://mentor.ieee.org/802.18/dcn/19/18-19-0095-05-0000-apt-wp2-wrc-19-ais-1-13-1-16-9-1-5-ieee-802-views.pdf</a:t>
            </a:r>
            <a:r>
              <a:rPr lang="en-US" sz="1200" dirty="0"/>
              <a:t> </a:t>
            </a:r>
          </a:p>
          <a:p>
            <a:pPr lvl="2">
              <a:buFont typeface="Arial" panose="020B0604020202020204" pitchFamily="34" charset="0"/>
              <a:buChar char="•"/>
            </a:pPr>
            <a:r>
              <a:rPr lang="en-US" sz="1200" dirty="0">
                <a:hlinkClick r:id="rId5"/>
              </a:rPr>
              <a:t>https://mentor.ieee.org/802.18/dcn/19/18-19-0096-05-0000-apt-wp6-wrc-19-ais-10-ieee-802-views.pdf</a:t>
            </a:r>
            <a:r>
              <a:rPr lang="en-US" sz="1200" dirty="0"/>
              <a:t> </a:t>
            </a:r>
          </a:p>
          <a:p>
            <a:pPr>
              <a:buFont typeface="Arial" panose="020B0604020202020204" pitchFamily="34" charset="0"/>
              <a:buChar char="•"/>
            </a:pPr>
            <a:r>
              <a:rPr lang="en-US" sz="2000" dirty="0"/>
              <a:t>Comparison then to WRC-19 final acts: </a:t>
            </a:r>
          </a:p>
          <a:p>
            <a:pPr lvl="1">
              <a:buFont typeface="Arial" panose="020B0604020202020204" pitchFamily="34" charset="0"/>
              <a:buChar char="•"/>
            </a:pPr>
            <a:r>
              <a:rPr lang="en-US" sz="1600" b="0" dirty="0">
                <a:hlinkClick r:id="rId6"/>
              </a:rPr>
              <a:t>https://mentor.ieee.org/802.18/dcn/19/18-19-0152-00-0000-summary-of-the-decisions-of-selected-agenda-items-in-wrc-19.pptx</a:t>
            </a:r>
            <a:r>
              <a:rPr lang="en-US" sz="1600" b="0" dirty="0"/>
              <a:t> </a:t>
            </a:r>
          </a:p>
          <a:p>
            <a:pPr lvl="1">
              <a:buFont typeface="Arial" panose="020B0604020202020204" pitchFamily="34" charset="0"/>
              <a:buChar char="•"/>
            </a:pPr>
            <a:r>
              <a:rPr lang="en-US" sz="1600" b="0" dirty="0"/>
              <a:t> 	</a:t>
            </a:r>
          </a:p>
          <a:p>
            <a:pPr lvl="1">
              <a:buFont typeface="Arial" panose="020B0604020202020204" pitchFamily="34" charset="0"/>
              <a:buChar char="•"/>
            </a:pPr>
            <a:r>
              <a:rPr lang="en-US" sz="1600" b="0" dirty="0"/>
              <a:t> </a:t>
            </a:r>
          </a:p>
          <a:p>
            <a:pPr>
              <a:buFont typeface="Arial" panose="020B0604020202020204" pitchFamily="34" charset="0"/>
              <a:buChar char="•"/>
            </a:pPr>
            <a:r>
              <a:rPr lang="en-US" sz="2000" b="0" dirty="0"/>
              <a:t>How should we digest the comparison? </a:t>
            </a:r>
          </a:p>
          <a:p>
            <a:pPr lvl="1">
              <a:buFont typeface="Arial" panose="020B0604020202020204" pitchFamily="34" charset="0"/>
              <a:buChar char="•"/>
            </a:pPr>
            <a:r>
              <a:rPr lang="en-US" sz="1600" dirty="0"/>
              <a:t>W</a:t>
            </a:r>
            <a:r>
              <a:rPr lang="en-US" sz="1600" b="0" dirty="0"/>
              <a:t>ould a one</a:t>
            </a:r>
            <a:r>
              <a:rPr lang="en-US" sz="1600" dirty="0"/>
              <a:t>-</a:t>
            </a:r>
            <a:r>
              <a:rPr lang="en-US" sz="1600" b="0" dirty="0"/>
              <a:t>page-</a:t>
            </a:r>
            <a:r>
              <a:rPr lang="en-US" sz="1600" b="0" dirty="0" err="1"/>
              <a:t>ish</a:t>
            </a:r>
            <a:r>
              <a:rPr lang="en-US" sz="1600" b="0" dirty="0"/>
              <a:t> summary spreadsheet help? yes</a:t>
            </a:r>
          </a:p>
          <a:p>
            <a:pPr lvl="1">
              <a:buFont typeface="Arial" panose="020B0604020202020204" pitchFamily="34" charset="0"/>
              <a:buChar char="•"/>
            </a:pPr>
            <a:r>
              <a:rPr lang="en-US" sz="1600" b="0" dirty="0"/>
              <a:t>Or any suggestions? None heard</a:t>
            </a:r>
          </a:p>
          <a:p>
            <a:pPr lvl="1">
              <a:buFont typeface="Arial" panose="020B0604020202020204" pitchFamily="34" charset="0"/>
              <a:buChar char="•"/>
            </a:pPr>
            <a:r>
              <a:rPr lang="en-US" sz="1600" b="0" dirty="0"/>
              <a:t> </a:t>
            </a:r>
          </a:p>
          <a:p>
            <a:pPr lvl="1">
              <a:buFont typeface="Arial" panose="020B0604020202020204" pitchFamily="34" charset="0"/>
              <a:buChar char="•"/>
            </a:pPr>
            <a:r>
              <a:rPr lang="en-US" sz="1600" dirty="0"/>
              <a:t>Thinking to review and summarize and may take a few weeks. </a:t>
            </a:r>
          </a:p>
          <a:p>
            <a:pPr lvl="1">
              <a:buFont typeface="Arial" panose="020B0604020202020204" pitchFamily="34" charset="0"/>
              <a:buChar char="•"/>
            </a:pPr>
            <a:r>
              <a:rPr lang="en-US" sz="1600" b="0" dirty="0"/>
              <a:t> Tried to go through 1.12 and no response for a summary. </a:t>
            </a:r>
          </a:p>
          <a:p>
            <a:pPr lvl="1">
              <a:buFont typeface="Arial" panose="020B0604020202020204" pitchFamily="34" charset="0"/>
              <a:buChar char="•"/>
            </a:pPr>
            <a:endParaRPr lang="en-US" sz="16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05 Dec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2000218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63501"/>
          </a:xfrm>
        </p:spPr>
        <p:txBody>
          <a:bodyPr/>
          <a:lstStyle/>
          <a:p>
            <a:r>
              <a:rPr lang="en-US" sz="2400" dirty="0"/>
              <a:t>Chairman Pai’s statement on 5.9 GHz &amp; draft NPRM </a:t>
            </a:r>
            <a:r>
              <a:rPr lang="en-US" sz="1200" dirty="0"/>
              <a:t>-1</a:t>
            </a:r>
            <a:endParaRPr lang="en-US" sz="2400" dirty="0"/>
          </a:p>
        </p:txBody>
      </p:sp>
      <p:sp>
        <p:nvSpPr>
          <p:cNvPr id="3" name="Content Placeholder 2"/>
          <p:cNvSpPr>
            <a:spLocks noGrp="1"/>
          </p:cNvSpPr>
          <p:nvPr>
            <p:ph idx="1"/>
          </p:nvPr>
        </p:nvSpPr>
        <p:spPr>
          <a:xfrm>
            <a:off x="698889" y="1177974"/>
            <a:ext cx="8292711" cy="5443245"/>
          </a:xfrm>
        </p:spPr>
        <p:txBody>
          <a:bodyPr/>
          <a:lstStyle/>
          <a:p>
            <a:pPr>
              <a:buFont typeface="Arial" panose="020B0604020202020204" pitchFamily="34" charset="0"/>
              <a:buChar char="•"/>
            </a:pPr>
            <a:r>
              <a:rPr lang="en-US" sz="1800" b="0" dirty="0"/>
              <a:t>Mentor:  </a:t>
            </a:r>
            <a:r>
              <a:rPr lang="en-US" sz="1600" b="0" dirty="0">
                <a:hlinkClick r:id="rId3"/>
              </a:rPr>
              <a:t>https://mentor.ieee.org/802.18/dcn/19/18-19-0150-00-0000-chairman-pais-remarks-new-5-9-ghz-band-proposal.docx</a:t>
            </a:r>
            <a:r>
              <a:rPr lang="en-US" sz="1600" b="0" dirty="0"/>
              <a:t>  </a:t>
            </a:r>
          </a:p>
          <a:p>
            <a:pPr lvl="1">
              <a:buFont typeface="Arial" panose="020B0604020202020204" pitchFamily="34" charset="0"/>
              <a:buChar char="•"/>
            </a:pPr>
            <a:r>
              <a:rPr lang="en-US" sz="1400" b="0" dirty="0"/>
              <a:t>FCC:</a:t>
            </a:r>
            <a:r>
              <a:rPr lang="en-US" sz="1400" dirty="0"/>
              <a:t> </a:t>
            </a:r>
            <a:r>
              <a:rPr lang="en-US" sz="1400" u="sng" dirty="0">
                <a:hlinkClick r:id="rId4"/>
              </a:rPr>
              <a:t>https://www.fcc.gov/document/chairman-pais-remarks-new-59-ghz-band-proposal</a:t>
            </a:r>
            <a:r>
              <a:rPr lang="en-US" sz="1400" dirty="0"/>
              <a:t>  </a:t>
            </a:r>
          </a:p>
          <a:p>
            <a:pPr>
              <a:buFont typeface="Arial" panose="020B0604020202020204" pitchFamily="34" charset="0"/>
              <a:buChar char="•"/>
            </a:pPr>
            <a:r>
              <a:rPr lang="en-US" sz="1400" b="0" dirty="0"/>
              <a:t>“Specifically, I’m proposing to make available the lower 45 MHz of the band for unlicensed uses like Wi-Fi and allocate the upper 20 MHz for a new automotive communications technology, Cellular Vehicle to Everything, or C-V2X.  I’m also proposing that we seek public input on whether to allocate the remaining 10 MHz in the band to C-V2X or DSRC.  The Commission will vote on this Notice of Proposed Rulemaking at our December 12 meeting. </a:t>
            </a:r>
            <a:endParaRPr lang="en-US" sz="1000" dirty="0"/>
          </a:p>
          <a:p>
            <a:pPr>
              <a:buFont typeface="Arial" panose="020B0604020202020204" pitchFamily="34" charset="0"/>
              <a:buChar char="•"/>
            </a:pPr>
            <a:r>
              <a:rPr lang="en-US" sz="1800" dirty="0"/>
              <a:t>The 12 Dec Commissioners Open call agenda came out earlier today with this.</a:t>
            </a:r>
          </a:p>
          <a:p>
            <a:pPr lvl="1">
              <a:buFont typeface="Arial" panose="020B0604020202020204" pitchFamily="34" charset="0"/>
              <a:buChar char="•"/>
            </a:pPr>
            <a:r>
              <a:rPr lang="en-US" sz="1400" dirty="0">
                <a:hlinkClick r:id="rId5"/>
              </a:rPr>
              <a:t>https://www.fcc.gov/news-events/events/2019/12/december-2019-open-commission-meeting</a:t>
            </a:r>
            <a:endParaRPr lang="en-US" sz="1400" dirty="0"/>
          </a:p>
          <a:p>
            <a:pPr>
              <a:buFont typeface="Arial" panose="020B0604020202020204" pitchFamily="34" charset="0"/>
              <a:buChar char="•"/>
            </a:pPr>
            <a:r>
              <a:rPr lang="en-US" sz="1800" dirty="0"/>
              <a:t>Draft NPRM:</a:t>
            </a:r>
          </a:p>
          <a:p>
            <a:pPr lvl="1">
              <a:buFont typeface="Arial" panose="020B0604020202020204" pitchFamily="34" charset="0"/>
              <a:buChar char="•"/>
            </a:pPr>
            <a:r>
              <a:rPr lang="en-US" sz="1400" dirty="0"/>
              <a:t>Agenda has link to draft </a:t>
            </a:r>
            <a:r>
              <a:rPr lang="en-US" sz="1400" dirty="0" err="1"/>
              <a:t>nprm</a:t>
            </a:r>
            <a:r>
              <a:rPr lang="en-US" sz="1400" dirty="0"/>
              <a:t>:  </a:t>
            </a:r>
            <a:r>
              <a:rPr lang="en-US" sz="1400" dirty="0">
                <a:hlinkClick r:id="rId6"/>
              </a:rPr>
              <a:t>https://www.fcc.gov/document/promoting-innovation-59-ghz-band</a:t>
            </a:r>
            <a:endParaRPr lang="en-US" sz="1400" dirty="0"/>
          </a:p>
          <a:p>
            <a:pPr lvl="1">
              <a:buFont typeface="Arial" panose="020B0604020202020204" pitchFamily="34" charset="0"/>
              <a:buChar char="•"/>
            </a:pPr>
            <a:r>
              <a:rPr lang="en-US" sz="1600" dirty="0"/>
              <a:t>Mentor: </a:t>
            </a:r>
            <a:r>
              <a:rPr lang="en-US" sz="1600" dirty="0">
                <a:hlinkClick r:id="rId7"/>
              </a:rPr>
              <a:t>https://mentor.ieee.org/802.18/dcn/19/18-19-0151-00-0000-fcc19-138-draft-nprm-revisiting-use-of-the-5-850-5-925-ghz-band.docx</a:t>
            </a:r>
            <a:r>
              <a:rPr lang="en-US" sz="1600" dirty="0"/>
              <a:t> </a:t>
            </a:r>
          </a:p>
          <a:p>
            <a:pPr>
              <a:buFont typeface="Arial" panose="020B0604020202020204" pitchFamily="34" charset="0"/>
              <a:buChar char="•"/>
            </a:pPr>
            <a:r>
              <a:rPr lang="en-US" sz="1800" dirty="0"/>
              <a:t>Proceeding 19-138:</a:t>
            </a:r>
          </a:p>
          <a:p>
            <a:pPr lvl="1">
              <a:buFont typeface="Arial" panose="020B0604020202020204" pitchFamily="34" charset="0"/>
              <a:buChar char="•"/>
            </a:pPr>
            <a:r>
              <a:rPr lang="en-US" sz="1400" dirty="0">
                <a:hlinkClick r:id="rId8"/>
              </a:rPr>
              <a:t>https://www.fcc.gov/ecfs/search/filings?proceedings_name=19-138&amp;sort=date_disseminated,DESC</a:t>
            </a:r>
            <a:endParaRPr lang="en-US" sz="1400" dirty="0"/>
          </a:p>
          <a:p>
            <a:pPr lvl="1">
              <a:buFont typeface="Arial" panose="020B0604020202020204" pitchFamily="34" charset="0"/>
              <a:buChar char="•"/>
            </a:pPr>
            <a:r>
              <a:rPr lang="en-US" sz="1400" dirty="0"/>
              <a:t>Ford and Global Automakers have already filed some notices early in the week and more today.</a:t>
            </a:r>
          </a:p>
          <a:p>
            <a:pPr lvl="1">
              <a:buFont typeface="Arial" panose="020B0604020202020204" pitchFamily="34" charset="0"/>
              <a:buChar char="•"/>
            </a:pPr>
            <a:r>
              <a:rPr lang="en-US" sz="1400" dirty="0"/>
              <a:t>In general notices to date are as expected.  </a:t>
            </a:r>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05 Dec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63501"/>
          </a:xfrm>
        </p:spPr>
        <p:txBody>
          <a:bodyPr/>
          <a:lstStyle/>
          <a:p>
            <a:r>
              <a:rPr lang="en-US" sz="2400" dirty="0"/>
              <a:t>5.9 GHz &amp; draft NPRM</a:t>
            </a:r>
            <a:r>
              <a:rPr lang="en-US" sz="1200" dirty="0"/>
              <a:t> -2</a:t>
            </a:r>
            <a:endParaRPr lang="en-US" sz="2400" dirty="0"/>
          </a:p>
        </p:txBody>
      </p:sp>
      <p:sp>
        <p:nvSpPr>
          <p:cNvPr id="3" name="Content Placeholder 2"/>
          <p:cNvSpPr>
            <a:spLocks noGrp="1"/>
          </p:cNvSpPr>
          <p:nvPr>
            <p:ph idx="1"/>
          </p:nvPr>
        </p:nvSpPr>
        <p:spPr>
          <a:xfrm>
            <a:off x="719015" y="1295400"/>
            <a:ext cx="8368911" cy="5180013"/>
          </a:xfrm>
        </p:spPr>
        <p:txBody>
          <a:bodyPr/>
          <a:lstStyle/>
          <a:p>
            <a:pPr lvl="6">
              <a:buFont typeface="Arial" panose="020B0604020202020204" pitchFamily="34" charset="0"/>
              <a:buChar char="•"/>
            </a:pPr>
            <a:endParaRPr lang="en-US" sz="1000" dirty="0"/>
          </a:p>
          <a:p>
            <a:pPr>
              <a:buFont typeface="Arial" panose="020B0604020202020204" pitchFamily="34" charset="0"/>
              <a:buChar char="•"/>
            </a:pPr>
            <a:r>
              <a:rPr lang="en-US" sz="1800" b="0" dirty="0"/>
              <a:t>Chairman Pai did mention this back on 14 May, though still a surprise to most how it came out. </a:t>
            </a:r>
          </a:p>
          <a:p>
            <a:pPr>
              <a:buFont typeface="Arial" panose="020B0604020202020204" pitchFamily="34" charset="0"/>
              <a:buChar char="•"/>
            </a:pPr>
            <a:r>
              <a:rPr lang="en-US" sz="1800" b="0" dirty="0"/>
              <a:t>DSRC is significantly impacted, as is P802.11bd.  There will be many inputs to consider. </a:t>
            </a:r>
          </a:p>
          <a:p>
            <a:pPr>
              <a:buFont typeface="Arial" panose="020B0604020202020204" pitchFamily="34" charset="0"/>
              <a:buChar char="•"/>
            </a:pPr>
            <a:r>
              <a:rPr lang="en-US" sz="1800" b="0" dirty="0"/>
              <a:t>Some original IEEE docs: 11-13/1449, 11-15/0402 and 11-14/1596 for some history.</a:t>
            </a:r>
          </a:p>
          <a:p>
            <a:pPr>
              <a:buFont typeface="Arial" panose="020B0604020202020204" pitchFamily="34" charset="0"/>
              <a:buChar char="•"/>
            </a:pPr>
            <a:endParaRPr lang="en-US" sz="1800" dirty="0"/>
          </a:p>
          <a:p>
            <a:pPr>
              <a:buFont typeface="Arial" panose="020B0604020202020204" pitchFamily="34" charset="0"/>
              <a:buChar char="•"/>
            </a:pPr>
            <a:r>
              <a:rPr lang="en-US" sz="1800" dirty="0"/>
              <a:t>What does IEEE 802 do?  </a:t>
            </a:r>
          </a:p>
          <a:p>
            <a:pPr marL="400050">
              <a:buFont typeface="Wingdings" panose="05000000000000000000" pitchFamily="2" charset="2"/>
              <a:buChar char="q"/>
            </a:pPr>
            <a:r>
              <a:rPr lang="en-US" sz="1800" b="1" dirty="0">
                <a:solidFill>
                  <a:srgbClr val="00B0F0"/>
                </a:solidFill>
              </a:rPr>
              <a:t>All with interest should start to review the draft NPRM and start developing compelling comments though to submit when the NPRM is issued 12 Dec, there is a lot that needs to be thought about.</a:t>
            </a:r>
          </a:p>
          <a:p>
            <a:pPr marL="400050">
              <a:buFont typeface="Arial" panose="020B0604020202020204" pitchFamily="34" charset="0"/>
              <a:buChar char="•"/>
            </a:pPr>
            <a:endParaRPr lang="en-US" sz="1800" dirty="0">
              <a:solidFill>
                <a:schemeClr val="tx1"/>
              </a:solidFill>
              <a:effectLst/>
            </a:endParaRPr>
          </a:p>
          <a:p>
            <a:pPr marL="400050">
              <a:buFont typeface="Arial" panose="020B0604020202020204" pitchFamily="34" charset="0"/>
              <a:buChar char="•"/>
            </a:pPr>
            <a:r>
              <a:rPr lang="en-US" sz="1800" b="0" dirty="0">
                <a:solidFill>
                  <a:schemeClr val="tx1"/>
                </a:solidFill>
              </a:rPr>
              <a:t>Question asked:  what is the DOT position on this? </a:t>
            </a:r>
          </a:p>
          <a:p>
            <a:pPr marL="400050">
              <a:buFont typeface="Arial" panose="020B0604020202020204" pitchFamily="34" charset="0"/>
              <a:buChar char="•"/>
            </a:pPr>
            <a:endParaRPr lang="en-US" sz="1800" dirty="0">
              <a:solidFill>
                <a:schemeClr val="tx1"/>
              </a:solidFill>
            </a:endParaRPr>
          </a:p>
          <a:p>
            <a:pPr marL="400050">
              <a:buFont typeface="Arial" panose="020B0604020202020204" pitchFamily="34" charset="0"/>
              <a:buChar char="•"/>
            </a:pPr>
            <a:r>
              <a:rPr lang="en-US" sz="1800" b="0" dirty="0">
                <a:solidFill>
                  <a:schemeClr val="tx1"/>
                </a:solidFill>
                <a:effectLst/>
              </a:rPr>
              <a:t>What about asking FCC for an extension (once the date is set)?  </a:t>
            </a:r>
          </a:p>
          <a:p>
            <a:pPr marL="800100" lvl="1">
              <a:buFont typeface="Arial" panose="020B0604020202020204" pitchFamily="34" charset="0"/>
              <a:buChar char="•"/>
            </a:pPr>
            <a:r>
              <a:rPr lang="en-US" sz="1600" dirty="0">
                <a:solidFill>
                  <a:schemeClr val="tx1"/>
                </a:solidFill>
              </a:rPr>
              <a:t>Need to consider </a:t>
            </a:r>
            <a:endParaRPr lang="en-US" sz="16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05 Dec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64111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63501"/>
          </a:xfrm>
        </p:spPr>
        <p:txBody>
          <a:bodyPr/>
          <a:lstStyle/>
          <a:p>
            <a:r>
              <a:rPr lang="en-US" sz="2400" dirty="0"/>
              <a:t>5.9 GHz &amp; draft NPRM</a:t>
            </a:r>
            <a:r>
              <a:rPr lang="en-US" sz="1200" dirty="0"/>
              <a:t> -3</a:t>
            </a:r>
            <a:endParaRPr lang="en-US" sz="2400" dirty="0"/>
          </a:p>
        </p:txBody>
      </p:sp>
      <p:sp>
        <p:nvSpPr>
          <p:cNvPr id="3" name="Content Placeholder 2"/>
          <p:cNvSpPr>
            <a:spLocks noGrp="1"/>
          </p:cNvSpPr>
          <p:nvPr>
            <p:ph idx="1"/>
          </p:nvPr>
        </p:nvSpPr>
        <p:spPr>
          <a:xfrm>
            <a:off x="689169" y="1076691"/>
            <a:ext cx="8368911" cy="5398722"/>
          </a:xfrm>
        </p:spPr>
        <p:txBody>
          <a:bodyPr/>
          <a:lstStyle/>
          <a:p>
            <a:pPr marL="400050">
              <a:buFont typeface="Arial" panose="020B0604020202020204" pitchFamily="34" charset="0"/>
              <a:buChar char="•"/>
            </a:pPr>
            <a:r>
              <a:rPr lang="en-US" sz="1800" dirty="0">
                <a:solidFill>
                  <a:schemeClr val="tx1"/>
                </a:solidFill>
              </a:rPr>
              <a:t>802.11bd is working on possible areas to comment on and how.</a:t>
            </a:r>
          </a:p>
          <a:p>
            <a:pPr marL="400050">
              <a:buFont typeface="Arial" panose="020B0604020202020204" pitchFamily="34" charset="0"/>
              <a:buChar char="•"/>
            </a:pPr>
            <a:r>
              <a:rPr lang="en-US" sz="1800" dirty="0">
                <a:solidFill>
                  <a:schemeClr val="tx1"/>
                </a:solidFill>
              </a:rPr>
              <a:t>A member suggested 3 focus areas we could review and comment on. Positive feedback from those on the call , and then inputs from others  </a:t>
            </a:r>
          </a:p>
          <a:p>
            <a:pPr marL="800100" lvl="1">
              <a:buFont typeface="Arial" panose="020B0604020202020204" pitchFamily="34" charset="0"/>
              <a:buChar char="•"/>
            </a:pPr>
            <a:r>
              <a:rPr lang="en-US" sz="1400" dirty="0">
                <a:solidFill>
                  <a:schemeClr val="tx1"/>
                </a:solidFill>
              </a:rPr>
              <a:t>1- re-channelization in general  </a:t>
            </a:r>
          </a:p>
          <a:p>
            <a:pPr marL="1200150" lvl="2">
              <a:buFont typeface="Arial" panose="020B0604020202020204" pitchFamily="34" charset="0"/>
              <a:buChar char="•"/>
            </a:pPr>
            <a:r>
              <a:rPr lang="en-US" sz="1400" dirty="0">
                <a:solidFill>
                  <a:schemeClr val="tx1"/>
                </a:solidFill>
              </a:rPr>
              <a:t>The FCC is not talking sharing, as IEEE 802 has proposed in the past.</a:t>
            </a:r>
          </a:p>
          <a:p>
            <a:pPr marL="1200150" lvl="2">
              <a:buFont typeface="Arial" panose="020B0604020202020204" pitchFamily="34" charset="0"/>
              <a:buChar char="•"/>
            </a:pPr>
            <a:r>
              <a:rPr lang="en-US" sz="1400" dirty="0">
                <a:solidFill>
                  <a:schemeClr val="tx1"/>
                </a:solidFill>
              </a:rPr>
              <a:t>We could bring out the need for sharing, where IEEE 802 as a whole could be in agreement</a:t>
            </a:r>
          </a:p>
          <a:p>
            <a:pPr marL="800100" lvl="1">
              <a:buFont typeface="Arial" panose="020B0604020202020204" pitchFamily="34" charset="0"/>
              <a:buChar char="•"/>
            </a:pPr>
            <a:r>
              <a:rPr lang="en-US" sz="1400" dirty="0">
                <a:solidFill>
                  <a:schemeClr val="tx1"/>
                </a:solidFill>
              </a:rPr>
              <a:t>2- the 30MHz channelization for ITS</a:t>
            </a:r>
          </a:p>
          <a:p>
            <a:pPr marL="1200150" lvl="2">
              <a:buFont typeface="Arial" panose="020B0604020202020204" pitchFamily="34" charset="0"/>
              <a:buChar char="•"/>
            </a:pPr>
            <a:r>
              <a:rPr lang="en-US" sz="1400" dirty="0">
                <a:solidFill>
                  <a:schemeClr val="tx1"/>
                </a:solidFill>
              </a:rPr>
              <a:t>We could question the focus on C-V2X and pull from our 5GAA comments, e.g. forward evolution is limited</a:t>
            </a:r>
          </a:p>
          <a:p>
            <a:pPr marL="800100" lvl="1">
              <a:buFont typeface="Arial" panose="020B0604020202020204" pitchFamily="34" charset="0"/>
              <a:buChar char="•"/>
            </a:pPr>
            <a:r>
              <a:rPr lang="en-US" sz="1400" dirty="0">
                <a:solidFill>
                  <a:schemeClr val="tx1"/>
                </a:solidFill>
              </a:rPr>
              <a:t>3- Emission requirements</a:t>
            </a:r>
          </a:p>
          <a:p>
            <a:pPr marL="800100" lvl="1">
              <a:buFont typeface="Arial" panose="020B0604020202020204" pitchFamily="34" charset="0"/>
              <a:buChar char="•"/>
            </a:pPr>
            <a:r>
              <a:rPr lang="en-US" sz="1400" dirty="0">
                <a:solidFill>
                  <a:schemeClr val="tx1"/>
                </a:solidFill>
              </a:rPr>
              <a:t> note: 11p and 11bd can work with 10MHz, the existing channel 180. </a:t>
            </a:r>
          </a:p>
          <a:p>
            <a:pPr marL="1200150" lvl="2">
              <a:buFont typeface="Arial" panose="020B0604020202020204" pitchFamily="34" charset="0"/>
              <a:buChar char="•"/>
            </a:pPr>
            <a:r>
              <a:rPr lang="en-US" sz="1400" dirty="0">
                <a:solidFill>
                  <a:schemeClr val="tx1"/>
                </a:solidFill>
              </a:rPr>
              <a:t>NPRM is tbd on channel 180.</a:t>
            </a:r>
          </a:p>
          <a:p>
            <a:pPr marL="800100" lvl="1">
              <a:buFont typeface="Arial" panose="020B0604020202020204" pitchFamily="34" charset="0"/>
              <a:buChar char="•"/>
            </a:pPr>
            <a:r>
              <a:rPr lang="en-US" sz="1400" dirty="0">
                <a:solidFill>
                  <a:schemeClr val="tx1"/>
                </a:solidFill>
              </a:rPr>
              <a:t>Do we promote technology neutral?  Commercial maybe, though safety this may not be best. </a:t>
            </a:r>
          </a:p>
          <a:p>
            <a:pPr marL="400050">
              <a:buFont typeface="Arial" panose="020B0604020202020204" pitchFamily="34" charset="0"/>
              <a:buChar char="•"/>
            </a:pPr>
            <a:r>
              <a:rPr lang="en-US" sz="1600" b="0" dirty="0">
                <a:solidFill>
                  <a:schemeClr val="tx1"/>
                </a:solidFill>
              </a:rPr>
              <a:t>How do we comment on the comment from Chairman Pai that DSRC has gone no where (why it has been slow).   Will the same forces be in effect after this?   E.g. it is not totally technology, much of the slowness is institutional and standards evolved over some of that time and continues. </a:t>
            </a:r>
          </a:p>
          <a:p>
            <a:pPr marL="400050">
              <a:buFont typeface="Arial" panose="020B0604020202020204" pitchFamily="34" charset="0"/>
              <a:buChar char="•"/>
            </a:pPr>
            <a:r>
              <a:rPr lang="en-US" sz="1800" dirty="0">
                <a:solidFill>
                  <a:schemeClr val="tx1"/>
                </a:solidFill>
                <a:effectLst/>
              </a:rPr>
              <a:t>Need to review our past comments to DoT, 5GAA, etc. , what can we pull from them.</a:t>
            </a:r>
          </a:p>
          <a:p>
            <a:pPr marL="400050">
              <a:buFont typeface="Arial" panose="020B0604020202020204" pitchFamily="34" charset="0"/>
              <a:buChar char="•"/>
            </a:pPr>
            <a:endParaRPr lang="en-US" sz="18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05 Dec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912987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-1  </a:t>
            </a:r>
            <a:r>
              <a:rPr lang="en-US" altLang="en-US" sz="1600" dirty="0"/>
              <a:t>(last week to share these.)</a:t>
            </a:r>
            <a:endParaRPr lang="en-US" sz="2400" dirty="0"/>
          </a:p>
        </p:txBody>
      </p:sp>
      <p:sp>
        <p:nvSpPr>
          <p:cNvPr id="3" name="Content Placeholder 2"/>
          <p:cNvSpPr>
            <a:spLocks noGrp="1"/>
          </p:cNvSpPr>
          <p:nvPr>
            <p:ph idx="1"/>
          </p:nvPr>
        </p:nvSpPr>
        <p:spPr>
          <a:xfrm>
            <a:off x="698889" y="849190"/>
            <a:ext cx="8292711" cy="5807198"/>
          </a:xfrm>
        </p:spPr>
        <p:txBody>
          <a:bodyPr/>
          <a:lstStyle/>
          <a:p>
            <a:pPr>
              <a:buFont typeface="Arial" panose="020B0604020202020204" pitchFamily="34" charset="0"/>
              <a:buChar char="•"/>
            </a:pPr>
            <a:r>
              <a:rPr lang="en-US" sz="1800" dirty="0"/>
              <a:t>FCC items</a:t>
            </a:r>
          </a:p>
          <a:p>
            <a:pPr lvl="1">
              <a:buFont typeface="Arial" panose="020B0604020202020204" pitchFamily="34" charset="0"/>
              <a:buChar char="•"/>
            </a:pPr>
            <a:r>
              <a:rPr lang="en-US" altLang="en-US" sz="1600" dirty="0"/>
              <a:t>FCC 6 GHz proceeding(s) 18-295/17-183 have several new filings and expected R&amp;O at the 30 January Open Commission Meeting. </a:t>
            </a:r>
          </a:p>
          <a:p>
            <a:pPr lvl="2">
              <a:buFont typeface="Arial" panose="020B0604020202020204" pitchFamily="34" charset="0"/>
              <a:buChar char="•"/>
            </a:pPr>
            <a:r>
              <a:rPr lang="en-US" sz="1200" dirty="0">
                <a:hlinkClick r:id="rId3"/>
              </a:rPr>
              <a:t>https://www.fcc.gov/ecfs/search/filings?proceedings_name=18-295&amp;sort=date_disseminated,DESC</a:t>
            </a:r>
            <a:r>
              <a:rPr lang="en-US" sz="1200" dirty="0"/>
              <a:t> </a:t>
            </a:r>
            <a:r>
              <a:rPr lang="en-US" altLang="en-US" sz="1200" dirty="0"/>
              <a:t> </a:t>
            </a:r>
          </a:p>
          <a:p>
            <a:pPr lvl="2">
              <a:buFont typeface="Arial" panose="020B0604020202020204" pitchFamily="34" charset="0"/>
              <a:buChar char="•"/>
            </a:pPr>
            <a:r>
              <a:rPr lang="en-US" sz="1200" dirty="0">
                <a:hlinkClick r:id="rId4"/>
              </a:rPr>
              <a:t>https://www.fcc.gov/ecfs/search/filings?proceedings_name=17-183&amp;sort=date_disseminated,DESC</a:t>
            </a:r>
            <a:endParaRPr lang="en-US" sz="1200" dirty="0"/>
          </a:p>
          <a:p>
            <a:pPr lvl="1">
              <a:buFont typeface="Arial" panose="020B0604020202020204" pitchFamily="34" charset="0"/>
              <a:buChar char="•"/>
            </a:pPr>
            <a:r>
              <a:rPr lang="en-US" altLang="en-US" sz="1600" dirty="0"/>
              <a:t>FCC Expanding Flexible use of the 3.7 GHz to 4.2 GHz Band , 18-122, also expected at January open call.</a:t>
            </a:r>
          </a:p>
          <a:p>
            <a:pPr lvl="2">
              <a:buFont typeface="Arial" panose="020B0604020202020204" pitchFamily="34" charset="0"/>
              <a:buChar char="•"/>
            </a:pPr>
            <a:r>
              <a:rPr lang="en-US" sz="1200" dirty="0">
                <a:hlinkClick r:id="rId5"/>
              </a:rPr>
              <a:t>https://www.fcc.gov/ecfs/search/filings?proceedings_name=18-122&amp;sort=date_disseminated,DESC</a:t>
            </a:r>
            <a:r>
              <a:rPr lang="en-US" altLang="en-US" sz="1200" dirty="0"/>
              <a:t> </a:t>
            </a:r>
          </a:p>
          <a:p>
            <a:pPr lvl="1">
              <a:buFont typeface="Arial" panose="020B0604020202020204" pitchFamily="34" charset="0"/>
              <a:buChar char="•"/>
            </a:pPr>
            <a:r>
              <a:rPr lang="en-US" sz="1800" dirty="0"/>
              <a:t>Rule  --  Establishment of a Spectrum Utilization Policy for the Fixed and Mobile Services' Use of Certain Bands Between 947 MHz and 40 GHz; etc.</a:t>
            </a:r>
          </a:p>
          <a:p>
            <a:pPr lvl="2">
              <a:buFont typeface="Arial" panose="020B0604020202020204" pitchFamily="34" charset="0"/>
              <a:buChar char="•"/>
            </a:pPr>
            <a:r>
              <a:rPr lang="en-US" sz="1400" b="1" dirty="0">
                <a:solidFill>
                  <a:schemeClr val="tx1"/>
                </a:solidFill>
              </a:rPr>
              <a:t>Abstract: </a:t>
            </a:r>
            <a:r>
              <a:rPr lang="en-US" sz="1400" dirty="0">
                <a:solidFill>
                  <a:schemeClr val="tx1"/>
                </a:solidFill>
              </a:rPr>
              <a:t>The Federal Communications Commission (FCC/Commission) </a:t>
            </a:r>
            <a:r>
              <a:rPr lang="en-US" sz="1400" b="1" dirty="0">
                <a:solidFill>
                  <a:schemeClr val="tx1"/>
                </a:solidFill>
              </a:rPr>
              <a:t>is correcting final rules </a:t>
            </a:r>
            <a:r>
              <a:rPr lang="en-US" sz="1400" dirty="0">
                <a:solidFill>
                  <a:schemeClr val="tx1"/>
                </a:solidFill>
              </a:rPr>
              <a:t>that had typographical errors that were published in three separate reports in the Federal Register. In those documents, the Commission used table 8 MHz maximum authorized bandwidth channels that had an error in various rules. This document corrects the errors. </a:t>
            </a:r>
            <a:r>
              <a:rPr lang="en-US" sz="1400" u="sng" dirty="0">
                <a:hlinkClick r:id="rId6"/>
              </a:rPr>
              <a:t>PDF</a:t>
            </a:r>
            <a:r>
              <a:rPr lang="en-US" sz="1400" dirty="0"/>
              <a:t> </a:t>
            </a:r>
            <a:r>
              <a:rPr lang="en-US" sz="1400" dirty="0">
                <a:solidFill>
                  <a:schemeClr val="tx1"/>
                </a:solidFill>
              </a:rPr>
              <a:t>Pages 63811-63812 (2 pages)  </a:t>
            </a:r>
            <a:r>
              <a:rPr lang="en-US" sz="1400" u="sng" dirty="0">
                <a:hlinkClick r:id="rId7"/>
              </a:rPr>
              <a:t>Permalink</a:t>
            </a:r>
            <a:r>
              <a:rPr lang="en-US" sz="1400" dirty="0"/>
              <a:t> </a:t>
            </a:r>
            <a:endParaRPr lang="en-US" sz="1200" dirty="0">
              <a:latin typeface="Calibri" panose="020F0502020204030204" pitchFamily="34" charset="0"/>
              <a:ea typeface="Calibri" panose="020F0502020204030204" pitchFamily="34" charset="0"/>
            </a:endParaRPr>
          </a:p>
          <a:p>
            <a:pPr lvl="1">
              <a:buFont typeface="Arial" panose="020B0604020202020204" pitchFamily="34" charset="0"/>
              <a:buChar char="•"/>
            </a:pPr>
            <a:r>
              <a:rPr lang="en-US" sz="1800" dirty="0"/>
              <a:t>Rule -- Transforming the 2.5 GHz Band; Correction</a:t>
            </a:r>
            <a:endParaRPr lang="en-US" sz="1400" dirty="0"/>
          </a:p>
          <a:p>
            <a:pPr lvl="2">
              <a:buFont typeface="Arial" panose="020B0604020202020204" pitchFamily="34" charset="0"/>
              <a:buChar char="•"/>
            </a:pPr>
            <a:r>
              <a:rPr lang="en-US" sz="1400" b="1" dirty="0"/>
              <a:t>Abstract:</a:t>
            </a:r>
            <a:r>
              <a:rPr lang="en-US" sz="1400" dirty="0"/>
              <a:t> The Federal Communications Commission (Commission) </a:t>
            </a:r>
            <a:r>
              <a:rPr lang="en-US" sz="1400" b="1" dirty="0"/>
              <a:t>is correcting a final rule</a:t>
            </a:r>
            <a:r>
              <a:rPr lang="en-US" sz="1400" dirty="0"/>
              <a:t> that appeared in the Federal Register on October 25, 2019. In the document, the Commission took another step towards making more mid-band spectrum available for next generation wireless services benefitting all Americans. Specifically, the Commission transformed the regulatory framework governing the 2.5 GHz band (2496-2690 MHz), which is the single largest band of contiguous spectrum below 3 gigahertz</a:t>
            </a:r>
            <a:r>
              <a:rPr lang="en-US" sz="1400" dirty="0">
                <a:solidFill>
                  <a:schemeClr val="tx1"/>
                </a:solidFill>
                <a:ea typeface="Calibri" panose="020F0502020204030204" pitchFamily="34" charset="0"/>
              </a:rPr>
              <a:t> . </a:t>
            </a:r>
            <a:r>
              <a:rPr lang="en-US" sz="1400" u="sng" dirty="0">
                <a:hlinkClick r:id="rId8"/>
              </a:rPr>
              <a:t>PDF</a:t>
            </a:r>
            <a:r>
              <a:rPr lang="en-US" sz="1400" b="1" dirty="0"/>
              <a:t> </a:t>
            </a:r>
            <a:r>
              <a:rPr lang="en-US" sz="1400" dirty="0"/>
              <a:t>Pages 64209-64210 </a:t>
            </a:r>
            <a:r>
              <a:rPr lang="en-US" sz="1400" i="1" dirty="0"/>
              <a:t>(2 pages)</a:t>
            </a:r>
            <a:r>
              <a:rPr lang="en-US" sz="1400" dirty="0"/>
              <a:t> </a:t>
            </a:r>
            <a:r>
              <a:rPr lang="en-US" sz="1400" u="sng" dirty="0">
                <a:hlinkClick r:id="rId9"/>
              </a:rPr>
              <a:t>Permalink</a:t>
            </a:r>
            <a:r>
              <a:rPr lang="en-US" sz="1400" b="1" dirty="0"/>
              <a:t> </a:t>
            </a:r>
            <a:r>
              <a:rPr lang="en-US" sz="1400" dirty="0">
                <a:solidFill>
                  <a:schemeClr val="tx1"/>
                </a:solidFill>
                <a:ea typeface="Calibri" panose="020F0502020204030204" pitchFamily="34" charset="0"/>
              </a:rPr>
              <a:t>  </a:t>
            </a:r>
          </a:p>
          <a:p>
            <a:pPr lvl="2">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05 Dec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122567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-2</a:t>
            </a:r>
            <a:endParaRPr lang="en-US" sz="2400" dirty="0"/>
          </a:p>
        </p:txBody>
      </p:sp>
      <p:sp>
        <p:nvSpPr>
          <p:cNvPr id="3" name="Content Placeholder 2"/>
          <p:cNvSpPr>
            <a:spLocks noGrp="1"/>
          </p:cNvSpPr>
          <p:nvPr>
            <p:ph idx="1"/>
          </p:nvPr>
        </p:nvSpPr>
        <p:spPr>
          <a:xfrm>
            <a:off x="685800" y="990600"/>
            <a:ext cx="8292711" cy="5305462"/>
          </a:xfrm>
        </p:spPr>
        <p:txBody>
          <a:bodyPr/>
          <a:lstStyle/>
          <a:p>
            <a:pPr lvl="1">
              <a:buFont typeface="Arial" panose="020B0604020202020204" pitchFamily="34" charset="0"/>
              <a:buChar char="•"/>
            </a:pPr>
            <a:endParaRPr lang="en-US" sz="1400" dirty="0"/>
          </a:p>
          <a:p>
            <a:pPr>
              <a:buFont typeface="Arial" panose="020B0604020202020204" pitchFamily="34" charset="0"/>
              <a:buChar char="•"/>
            </a:pPr>
            <a:r>
              <a:rPr lang="en-US" sz="1800" dirty="0"/>
              <a:t>IEEE-EU spectrum position paper update:  </a:t>
            </a:r>
            <a:r>
              <a:rPr lang="en-US" sz="1800" dirty="0">
                <a:solidFill>
                  <a:schemeClr val="tx1"/>
                </a:solidFill>
              </a:rPr>
              <a:t>(Will pickup later)</a:t>
            </a:r>
            <a:endParaRPr lang="en-US" sz="1800" b="0" dirty="0">
              <a:solidFill>
                <a:schemeClr val="tx1"/>
              </a:solidFill>
            </a:endParaRPr>
          </a:p>
          <a:p>
            <a:pPr lvl="1">
              <a:buFont typeface="Arial" panose="020B0604020202020204" pitchFamily="34" charset="0"/>
              <a:buChar char="•"/>
            </a:pPr>
            <a:r>
              <a:rPr lang="en-US" sz="1600" u="sng" dirty="0">
                <a:hlinkClick r:id="rId3"/>
              </a:rPr>
              <a:t>https://mentor.ieee.org/802.18/dcn/18/18-18-0028-02-0000-draft-ieee-european-public-policy-position-statement-on-spectrum-management.docx</a:t>
            </a:r>
            <a:r>
              <a:rPr lang="en-US" sz="1600" dirty="0"/>
              <a:t> </a:t>
            </a:r>
            <a:endParaRPr lang="en-US" sz="1600" u="sng" dirty="0">
              <a:hlinkClick r:id="rId4"/>
            </a:endParaRPr>
          </a:p>
          <a:p>
            <a:pPr lvl="1">
              <a:buFont typeface="Arial" panose="020B0604020202020204" pitchFamily="34" charset="0"/>
              <a:buChar char="•"/>
            </a:pPr>
            <a:r>
              <a:rPr lang="en-US" altLang="en-US" sz="1600" dirty="0"/>
              <a:t>The IEEE SA position that the RR-TAG help develop, we had requested to use in the EU, in place of theirs:  </a:t>
            </a:r>
          </a:p>
          <a:p>
            <a:pPr lvl="2">
              <a:buFont typeface="Arial" panose="020B0604020202020204" pitchFamily="34" charset="0"/>
              <a:buChar char="•"/>
            </a:pPr>
            <a:r>
              <a:rPr lang="en-US" sz="1400" u="sng" dirty="0">
                <a:hlinkClick r:id="rId4"/>
              </a:rPr>
              <a:t>https://mentor.ieee.org/802.18/dcn/18/18-18-0010-10-0000-sa-use-of-spectrum-draft-position-orig06dec17.docx</a:t>
            </a:r>
            <a:r>
              <a:rPr lang="en-US" sz="1400" dirty="0"/>
              <a:t> </a:t>
            </a:r>
          </a:p>
          <a:p>
            <a:pPr lvl="1">
              <a:buFont typeface="Arial" panose="020B0604020202020204" pitchFamily="34" charset="0"/>
              <a:buChar char="•"/>
            </a:pPr>
            <a:r>
              <a:rPr lang="en-US" sz="1600" dirty="0"/>
              <a:t>______</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a:buFont typeface="Arial" panose="020B0604020202020204" pitchFamily="34" charset="0"/>
              <a:buChar char="•"/>
            </a:pPr>
            <a:r>
              <a:rPr lang="en-US" sz="1800" dirty="0"/>
              <a:t>ACMA comments approved on 21</a:t>
            </a:r>
            <a:r>
              <a:rPr lang="en-US" sz="1800" baseline="30000" dirty="0"/>
              <a:t>st</a:t>
            </a:r>
            <a:r>
              <a:rPr lang="en-US" sz="1800" dirty="0"/>
              <a:t> of Nov. status</a:t>
            </a:r>
          </a:p>
          <a:p>
            <a:pPr lvl="1">
              <a:buFont typeface="Arial" panose="020B0604020202020204" pitchFamily="34" charset="0"/>
              <a:buChar char="•"/>
            </a:pPr>
            <a:r>
              <a:rPr lang="en-US" sz="1600" dirty="0"/>
              <a:t>Did not make Early Close, and now have missed the deadline, though will pass w/o early close. </a:t>
            </a:r>
          </a:p>
          <a:p>
            <a:pPr lvl="1">
              <a:buFont typeface="Arial" panose="020B0604020202020204" pitchFamily="34" charset="0"/>
              <a:buChar char="•"/>
            </a:pPr>
            <a:r>
              <a:rPr lang="en-US" sz="1600" dirty="0"/>
              <a:t>Do we file late?  Yes, several thought okay.</a:t>
            </a:r>
          </a:p>
          <a:p>
            <a:pPr lvl="1">
              <a:buFont typeface="Arial" panose="020B0604020202020204" pitchFamily="34" charset="0"/>
              <a:buChar char="•"/>
            </a:pPr>
            <a:r>
              <a:rPr lang="en-US" sz="1600" dirty="0"/>
              <a:t>Anyone know how ACMA views late?  No response.</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05 Dec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709584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a:buFont typeface="Wingdings" panose="05000000000000000000" pitchFamily="2" charset="2"/>
              <a:buChar char="q"/>
            </a:pPr>
            <a:r>
              <a:rPr lang="en-US" altLang="en-US" sz="1800" dirty="0">
                <a:solidFill>
                  <a:srgbClr val="00B0F0"/>
                </a:solidFill>
              </a:rPr>
              <a:t>All review the draft NPRM on 5.9 GHz and work on compelling comments. </a:t>
            </a:r>
          </a:p>
          <a:p>
            <a:pPr marL="285750" indent="-285750">
              <a:buFont typeface="Wingdings" panose="05000000000000000000" pitchFamily="2" charset="2"/>
              <a:buChar char="q"/>
            </a:pPr>
            <a:r>
              <a:rPr lang="en-US" altLang="en-US" sz="1800" dirty="0">
                <a:solidFill>
                  <a:srgbClr val="00B0F0"/>
                </a:solidFill>
              </a:rPr>
              <a:t>Need a .18 timeline to share with P802.11bd, for comments. (e.g. how does Irvine fit in?) </a:t>
            </a:r>
          </a:p>
          <a:p>
            <a:pPr marL="285750" indent="-285750">
              <a:buFont typeface="Arial" panose="020B0604020202020204" pitchFamily="34" charset="0"/>
              <a:buChar char="•"/>
            </a:pPr>
            <a:r>
              <a:rPr lang="en-US" altLang="en-US" sz="1800" dirty="0">
                <a:solidFill>
                  <a:schemeClr val="tx1"/>
                </a:solidFill>
              </a:rPr>
              <a:t>Could IEEE 802 request an extension with the FCC? </a:t>
            </a:r>
          </a:p>
          <a:p>
            <a:pPr marL="685800" lvl="1">
              <a:buFont typeface="Arial" panose="020B0604020202020204" pitchFamily="34" charset="0"/>
              <a:buChar char="•"/>
            </a:pPr>
            <a:r>
              <a:rPr lang="en-US" altLang="en-US" sz="1400" dirty="0">
                <a:solidFill>
                  <a:schemeClr val="tx1"/>
                </a:solidFill>
              </a:rPr>
              <a:t>If Chairman Pai wants 30 days, this may be tough. </a:t>
            </a:r>
          </a:p>
          <a:p>
            <a:pPr marL="285750" indent="-285750">
              <a:buFont typeface="Arial" panose="020B0604020202020204" pitchFamily="34" charset="0"/>
              <a:buChar char="•"/>
            </a:pPr>
            <a:endParaRPr lang="en-US" altLang="en-US" sz="1800" dirty="0">
              <a:solidFill>
                <a:schemeClr val="tx1"/>
              </a:solidFill>
            </a:endParaRPr>
          </a:p>
          <a:p>
            <a:pPr marL="285750" indent="-285750">
              <a:buFont typeface="Arial" panose="020B0604020202020204" pitchFamily="34" charset="0"/>
              <a:buChar char="•"/>
            </a:pPr>
            <a:r>
              <a:rPr lang="en-US" altLang="en-US" sz="1800" dirty="0">
                <a:solidFill>
                  <a:schemeClr val="tx1"/>
                </a:solidFill>
              </a:rPr>
              <a:t>Soon (after 5.9 GHz): </a:t>
            </a:r>
          </a:p>
          <a:p>
            <a:pPr>
              <a:buFont typeface="Wingdings" panose="05000000000000000000" pitchFamily="2" charset="2"/>
              <a:buChar char="q"/>
            </a:pPr>
            <a:r>
              <a:rPr lang="en-US" altLang="en-US" sz="1600" dirty="0">
                <a:solidFill>
                  <a:srgbClr val="00B0F0"/>
                </a:solidFill>
              </a:rPr>
              <a:t>Start to consider what are IEEE 802 viewpoints are for WRC-23 agenda items. </a:t>
            </a: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r>
              <a:rPr lang="en-US" sz="1600" b="0" dirty="0">
                <a:solidFill>
                  <a:srgbClr val="002060"/>
                </a:solidFill>
              </a:rPr>
              <a:t>Ongoing:  </a:t>
            </a:r>
          </a:p>
          <a:p>
            <a:pPr lvl="1">
              <a:buFont typeface="Arial" panose="020B0604020202020204" pitchFamily="34" charset="0"/>
              <a:buChar char="•"/>
            </a:pPr>
            <a:r>
              <a:rPr lang="en-US" sz="1400" b="0" dirty="0">
                <a:solidFill>
                  <a:srgbClr val="002060"/>
                </a:solidFill>
              </a:rPr>
              <a:t>WPT use of license-exempt bands and UWB in cell phones</a:t>
            </a:r>
          </a:p>
          <a:p>
            <a:pPr lvl="1">
              <a:buFont typeface="Arial" panose="020B0604020202020204" pitchFamily="34" charset="0"/>
              <a:buChar char="•"/>
            </a:pPr>
            <a:r>
              <a:rPr lang="en-US" sz="1400" b="0" dirty="0">
                <a:solidFill>
                  <a:srgbClr val="002060"/>
                </a:solidFill>
              </a:rPr>
              <a:t>Digital Divide, how can we help? </a:t>
            </a:r>
          </a:p>
          <a:p>
            <a:pPr>
              <a:buFont typeface="Arial" panose="020B0604020202020204" pitchFamily="34" charset="0"/>
              <a:buChar char="•"/>
            </a:pPr>
            <a:r>
              <a:rPr lang="en-US" sz="1600" b="0" dirty="0"/>
              <a:t>General Info:  </a:t>
            </a:r>
          </a:p>
          <a:p>
            <a:pPr lvl="1">
              <a:buFont typeface="Arial" panose="020B0604020202020204" pitchFamily="34" charset="0"/>
              <a:buChar char="•"/>
            </a:pPr>
            <a:r>
              <a:rPr lang="en-US" sz="1400" dirty="0"/>
              <a:t>Latest Cisco VNI 2018-2022 networking trends, updated 21Feb19 (annually). </a:t>
            </a:r>
          </a:p>
          <a:p>
            <a:pPr marL="857250" lvl="2" indent="0"/>
            <a:r>
              <a:rPr lang="en-US" sz="1200" u="sng" dirty="0">
                <a:hlinkClick r:id="rId2"/>
              </a:rPr>
              <a:t>https://www.cisco.com/c/en/us/solutions/collateral/service-provider/visual-networking-index-vni/white-paper-c11-738429.pdf</a:t>
            </a:r>
            <a:r>
              <a:rPr lang="en-US" sz="1200" u="sng" dirty="0"/>
              <a:t> </a:t>
            </a:r>
          </a:p>
          <a:p>
            <a:pPr lvl="1">
              <a:buFont typeface="Arial" panose="020B0604020202020204" pitchFamily="34" charset="0"/>
              <a:buChar char="•"/>
            </a:pPr>
            <a:r>
              <a:rPr lang="en-US" sz="1400" dirty="0"/>
              <a:t>Latest World Economic Outlook</a:t>
            </a:r>
            <a:r>
              <a:rPr lang="en-US" sz="1400" b="1" dirty="0"/>
              <a:t>.  </a:t>
            </a:r>
            <a:r>
              <a:rPr lang="en-US" sz="1400" dirty="0"/>
              <a:t>(October’s 2019, twice a year)</a:t>
            </a:r>
          </a:p>
          <a:p>
            <a:pPr marL="857250" lvl="2" indent="0"/>
            <a:r>
              <a:rPr lang="en-US" sz="1200" dirty="0">
                <a:hlinkClick r:id="rId3"/>
              </a:rPr>
              <a:t>https://www.imf.org/external/pubs/ft/weo/2019/02/weodata/index.aspx</a:t>
            </a:r>
            <a:endParaRPr lang="en-US" sz="1200" dirty="0"/>
          </a:p>
          <a:p>
            <a:pPr marL="0" indent="0">
              <a:spcBef>
                <a:spcPts val="0"/>
              </a:spcBef>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05 Dec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600" dirty="0">
                <a:solidFill>
                  <a:schemeClr val="tx1"/>
                </a:solidFill>
              </a:rPr>
              <a:t>Didn’t get to this.</a:t>
            </a:r>
          </a:p>
          <a:p>
            <a:pPr marL="285750" indent="-285750">
              <a:buFont typeface="Arial" panose="020B0604020202020204" pitchFamily="34" charset="0"/>
              <a:buChar char="•"/>
            </a:pPr>
            <a:r>
              <a:rPr lang="en-US" sz="1600" dirty="0">
                <a:solidFill>
                  <a:schemeClr val="bg1">
                    <a:lumMod val="75000"/>
                  </a:schemeClr>
                </a:solidFill>
              </a:rPr>
              <a:t>Does IEE 802 have any concerns/inputs on RF exposure?  FCC has a proceeding with an NPRM as part of it (along with an R&amp;O and NOI resolution).</a:t>
            </a:r>
          </a:p>
          <a:p>
            <a:pPr marL="285750" indent="-285750">
              <a:buFont typeface="Arial" panose="020B0604020202020204" pitchFamily="34" charset="0"/>
              <a:buChar char="•"/>
            </a:pPr>
            <a:r>
              <a:rPr lang="en-US" sz="1600" dirty="0">
                <a:solidFill>
                  <a:schemeClr val="tx1"/>
                </a:solidFill>
              </a:rPr>
              <a:t>  </a:t>
            </a:r>
          </a:p>
          <a:p>
            <a:pPr marL="285750" indent="-285750">
              <a:buFont typeface="Arial" panose="020B0604020202020204" pitchFamily="34" charset="0"/>
              <a:buChar char="•"/>
            </a:pPr>
            <a:endParaRPr lang="en-US" sz="16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05 Dec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19  </a:t>
            </a:r>
            <a:endParaRPr lang="en-US" altLang="en-US" sz="1800" b="0" dirty="0">
              <a:solidFill>
                <a:schemeClr val="tx1"/>
              </a:solidFill>
            </a:endParaRP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1">
              <a:defRPr/>
            </a:pPr>
            <a:r>
              <a:rPr lang="en-US" sz="1200" kern="1600" dirty="0"/>
              <a:t>(note: call for essential patents &amp; copy right notice: the RR-TAG does not do standards, though all should be aware.) </a:t>
            </a:r>
            <a:endParaRPr lang="en-US" sz="1200" dirty="0"/>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05 Dec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905858418"/>
              </p:ext>
            </p:extLst>
          </p:nvPr>
        </p:nvGraphicFramePr>
        <p:xfrm>
          <a:off x="5943600" y="5486400"/>
          <a:ext cx="2390775" cy="534988"/>
        </p:xfrm>
        <a:graphic>
          <a:graphicData uri="http://schemas.openxmlformats.org/presentationml/2006/ole">
            <mc:AlternateContent xmlns:mc="http://schemas.openxmlformats.org/markup-compatibility/2006">
              <mc:Choice xmlns:v="urn:schemas-microsoft-com:vml" Requires="v">
                <p:oleObj spid="_x0000_s7928"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5943600" y="5486400"/>
                        <a:ext cx="2390775" cy="534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309180233"/>
              </p:ext>
            </p:extLst>
          </p:nvPr>
        </p:nvGraphicFramePr>
        <p:xfrm>
          <a:off x="4652901" y="5324475"/>
          <a:ext cx="2076140" cy="534988"/>
        </p:xfrm>
        <a:graphic>
          <a:graphicData uri="http://schemas.openxmlformats.org/presentationml/2006/ole">
            <mc:AlternateContent xmlns:mc="http://schemas.openxmlformats.org/markup-compatibility/2006">
              <mc:Choice xmlns:v="urn:schemas-microsoft-com:vml" Requires="v">
                <p:oleObj spid="_x0000_s7929"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652901" y="5324475"/>
                        <a:ext cx="2076140" cy="534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3820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12 Dec2019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https://mentor.ieee.org/802.18/dcn/16/18-16-0038-13-0000-teleconference-call-in-info.pptx</a:t>
            </a:r>
            <a:r>
              <a:rPr lang="en-US" sz="1800" dirty="0"/>
              <a:t>  </a:t>
            </a:r>
            <a:r>
              <a:rPr lang="en-US" altLang="en-US" sz="1800" b="1" dirty="0"/>
              <a:t>(</a:t>
            </a:r>
            <a:r>
              <a:rPr lang="en-US" altLang="en-US" sz="1800" b="1" i="1" u="sng" dirty="0"/>
              <a:t>or latest)</a:t>
            </a:r>
            <a:endParaRPr lang="en-US" altLang="en-US" sz="1800" b="1" i="1" u="sng" dirty="0">
              <a:highlight>
                <a:srgbClr val="FFFF00"/>
              </a:highlight>
            </a:endParaRP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a:t>
            </a:r>
            <a:r>
              <a:rPr lang="en-US" sz="1800" dirty="0" err="1"/>
              <a:t>listserver</a:t>
            </a:r>
            <a:r>
              <a:rPr lang="en-US" sz="1800" dirty="0"/>
              <a:t>. </a:t>
            </a:r>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16:00</a:t>
            </a:r>
            <a:r>
              <a:rPr lang="en-US" sz="1800" dirty="0">
                <a:sym typeface="Wingdings" panose="05000000000000000000" pitchFamily="2" charset="2"/>
              </a:rPr>
              <a:t> </a:t>
            </a:r>
            <a:r>
              <a:rPr lang="en-US" sz="1800" dirty="0"/>
              <a:t>ET</a:t>
            </a:r>
          </a:p>
          <a:p>
            <a:pPr lvl="3">
              <a:buFont typeface="Arial" panose="020B0604020202020204" pitchFamily="34" charset="0"/>
              <a:buChar char="•"/>
            </a:pPr>
            <a:endParaRPr lang="en-US" sz="1000" b="0" dirty="0"/>
          </a:p>
          <a:p>
            <a:pPr>
              <a:buFont typeface="Arial" panose="020B0604020202020204" pitchFamily="34" charset="0"/>
              <a:buChar char="•"/>
            </a:pPr>
            <a:r>
              <a:rPr lang="en-US" sz="1800" b="0" dirty="0"/>
              <a:t>The next face to face meeting of the 802.18 RR-TAG will be at the IEEE 802, 12–17 Jan. 2019 Wireless Interim in the Hotel Irvine, Irvine, California, USA</a:t>
            </a:r>
          </a:p>
          <a:p>
            <a:pPr>
              <a:buFont typeface="Arial" panose="020B0604020202020204" pitchFamily="34" charset="0"/>
              <a:buChar char="•"/>
            </a:pPr>
            <a:r>
              <a:rPr lang="en-US" sz="1600" b="0" dirty="0"/>
              <a:t>Normal time slots, Tuesday AM2 and Thursday AM1 (8:30 start) </a:t>
            </a:r>
            <a:r>
              <a:rPr lang="en-US" sz="1600" dirty="0">
                <a:solidFill>
                  <a:schemeClr val="accent6">
                    <a:lumMod val="20000"/>
                    <a:lumOff val="80000"/>
                  </a:schemeClr>
                </a:solidFill>
              </a:rPr>
              <a:t>– </a:t>
            </a:r>
            <a:r>
              <a:rPr lang="en-US" sz="1000" dirty="0">
                <a:solidFill>
                  <a:schemeClr val="accent6">
                    <a:lumMod val="20000"/>
                    <a:lumOff val="80000"/>
                  </a:schemeClr>
                </a:solidFill>
              </a:rPr>
              <a:t>remember no reciprocal from other WGs </a:t>
            </a:r>
            <a:endParaRPr lang="en-US" sz="1400" dirty="0">
              <a:solidFill>
                <a:schemeClr val="accent6">
                  <a:lumMod val="20000"/>
                  <a:lumOff val="80000"/>
                </a:schemeClr>
              </a:solidFill>
            </a:endParaRPr>
          </a:p>
          <a:p>
            <a:pPr>
              <a:buFont typeface="Arial" panose="020B0604020202020204" pitchFamily="34" charset="0"/>
              <a:buChar char="•"/>
            </a:pPr>
            <a:endParaRPr lang="en-US" sz="2000" dirty="0"/>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 Dec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05 Dec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05 Dec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23</a:t>
            </a:fld>
            <a:endParaRPr lang="en-US" altLang="en-US" sz="1200" b="0" dirty="0"/>
          </a:p>
        </p:txBody>
      </p:sp>
      <p:sp>
        <p:nvSpPr>
          <p:cNvPr id="2" name="Date Placeholder 1"/>
          <p:cNvSpPr>
            <a:spLocks noGrp="1"/>
          </p:cNvSpPr>
          <p:nvPr>
            <p:ph type="dt" idx="15"/>
          </p:nvPr>
        </p:nvSpPr>
        <p:spPr/>
        <p:txBody>
          <a:bodyPr/>
          <a:lstStyle/>
          <a:p>
            <a:r>
              <a:rPr lang="en-US"/>
              <a:t>05 Dec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05 Dec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lnSpc>
                <a:spcPct val="150000"/>
              </a:lnSpc>
              <a:spcBef>
                <a:spcPts val="600"/>
              </a:spcBef>
              <a:buFont typeface="Arial" panose="020B0604020202020204" pitchFamily="34" charset="0"/>
              <a:buChar char="•"/>
            </a:pPr>
            <a:r>
              <a:rPr lang="en-US" sz="1600" dirty="0"/>
              <a:t>ITU-R WP1A  meeting in June did not manage to prepare an (expected) liaison statement.</a:t>
            </a:r>
          </a:p>
          <a:p>
            <a:pPr lvl="1">
              <a:lnSpc>
                <a:spcPct val="150000"/>
              </a:lnSpc>
              <a:spcBef>
                <a:spcPts val="600"/>
              </a:spcBef>
              <a:buFont typeface="Arial" panose="020B0604020202020204" pitchFamily="34" charset="0"/>
              <a:buChar char="•"/>
            </a:pPr>
            <a:r>
              <a:rPr lang="en-US" sz="1800" dirty="0"/>
              <a:t>Though, 802.15.3d does have a draft of a submission to ITU-R on the current SM.2352 that needs updates. </a:t>
            </a:r>
          </a:p>
          <a:p>
            <a:pPr lvl="1">
              <a:spcBef>
                <a:spcPts val="600"/>
              </a:spcBef>
              <a:buFont typeface="Arial" panose="020B0604020202020204" pitchFamily="34" charset="0"/>
              <a:buChar char="•"/>
            </a:pPr>
            <a:r>
              <a:rPr lang="en-US" sz="1800" dirty="0">
                <a:solidFill>
                  <a:schemeClr val="tx1"/>
                </a:solidFill>
                <a:hlinkClick r:id="rId3"/>
              </a:rPr>
              <a:t>https://mentor.ieee.org/802.15/dcn/19/15-19-0276-01-0thz-ieee-802-15-tag-thz-input-to-the-revision-of-itu-r-sm-2352.docx</a:t>
            </a:r>
            <a:r>
              <a:rPr lang="en-US" sz="1800" dirty="0">
                <a:solidFill>
                  <a:schemeClr val="tx1"/>
                </a:solidFill>
              </a:rPr>
              <a:t>  </a:t>
            </a:r>
          </a:p>
          <a:p>
            <a:pPr lvl="1">
              <a:spcBef>
                <a:spcPts val="600"/>
              </a:spcBef>
              <a:buFont typeface="Arial" panose="020B0604020202020204" pitchFamily="34" charset="0"/>
              <a:buChar char="•"/>
            </a:pPr>
            <a:r>
              <a:rPr lang="en-US" sz="1800" dirty="0">
                <a:solidFill>
                  <a:schemeClr val="tx1"/>
                </a:solidFill>
              </a:rPr>
              <a:t>Any suggestions before it goes to 802.15 working group? </a:t>
            </a:r>
          </a:p>
          <a:p>
            <a:pPr lvl="1">
              <a:spcBef>
                <a:spcPts val="600"/>
              </a:spcBef>
              <a:buFont typeface="Arial" panose="020B0604020202020204" pitchFamily="34" charset="0"/>
              <a:buChar char="•"/>
            </a:pPr>
            <a:r>
              <a:rPr lang="en-US" sz="1800" dirty="0">
                <a:solidFill>
                  <a:schemeClr val="tx1"/>
                </a:solidFill>
              </a:rPr>
              <a:t>Just one update, the leading paragraph with the latest boiler plate.  r02 was uploaded.</a:t>
            </a:r>
          </a:p>
          <a:p>
            <a:pPr lvl="1">
              <a:spcBef>
                <a:spcPts val="600"/>
              </a:spcBef>
              <a:buFont typeface="Arial" panose="020B0604020202020204" pitchFamily="34" charset="0"/>
              <a:buChar char="•"/>
            </a:pPr>
            <a:r>
              <a:rPr lang="en-US" sz="1800" dirty="0">
                <a:solidFill>
                  <a:schemeClr val="tx1"/>
                </a:solidFill>
              </a:rPr>
              <a:t>Note: the plan is to get it completed, though will not formally be worked on by 802.18 until early next year for final ITU-R format and approval.  </a:t>
            </a:r>
          </a:p>
          <a:p>
            <a:pPr lvl="2">
              <a:spcBef>
                <a:spcPts val="600"/>
              </a:spcBef>
              <a:buFont typeface="Arial" panose="020B0604020202020204" pitchFamily="34" charset="0"/>
              <a:buChar char="•"/>
            </a:pPr>
            <a:r>
              <a:rPr lang="en-US" sz="1600" dirty="0">
                <a:solidFill>
                  <a:schemeClr val="tx1"/>
                </a:solidFill>
              </a:rPr>
              <a:t>Key item for this is 802.15 THz TAG is not meeting again before it is needed in June of 2020, so they want to be done now with the content. </a:t>
            </a:r>
          </a:p>
          <a:p>
            <a:pPr lvl="1">
              <a:spcBef>
                <a:spcPts val="600"/>
              </a:spcBef>
              <a:buFont typeface="Arial" panose="020B0604020202020204" pitchFamily="34" charset="0"/>
              <a:buChar char="•"/>
            </a:pPr>
            <a:endParaRPr lang="en-US" sz="1500" dirty="0">
              <a:solidFill>
                <a:schemeClr val="tx1"/>
              </a:solidFill>
            </a:endParaRPr>
          </a:p>
          <a:p>
            <a:pPr lvl="1">
              <a:spcBef>
                <a:spcPts val="600"/>
              </a:spcBef>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 Dec 2019</a:t>
            </a:r>
            <a:endParaRPr lang="en-GB" dirty="0"/>
          </a:p>
        </p:txBody>
      </p:sp>
    </p:spTree>
    <p:extLst>
      <p:ext uri="{BB962C8B-B14F-4D97-AF65-F5344CB8AC3E}">
        <p14:creationId xmlns:p14="http://schemas.microsoft.com/office/powerpoint/2010/main" val="36652243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THz SM.2352 motion</a:t>
            </a:r>
            <a:endParaRPr lang="en-US" sz="1200" dirty="0"/>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linkClick r:id="rId3" invalidUrl="https:///"/>
              </a:rPr>
              <a:t>https://</a:t>
            </a:r>
            <a:r>
              <a:rPr lang="en-US" sz="1800" b="0" dirty="0"/>
              <a:t>_________ on ITU-R SM.2352 report on THz communications updates. With the chair of 802.18 to have editorial privileges and send to the LMSC(EC) for review/approval and submission to ITU-R WP 1A.</a:t>
            </a:r>
          </a:p>
          <a:p>
            <a:endParaRPr lang="en-US" altLang="en-US" sz="1800" dirty="0">
              <a:solidFill>
                <a:schemeClr val="tx1"/>
              </a:solidFill>
            </a:endParaRPr>
          </a:p>
          <a:p>
            <a:r>
              <a:rPr lang="en-US" altLang="en-US" sz="1800" dirty="0"/>
              <a:t>		Moved by:  		__ 	</a:t>
            </a:r>
          </a:p>
          <a:p>
            <a:pPr lvl="1"/>
            <a:r>
              <a:rPr lang="en-US" altLang="en-US" sz="1800" b="1" dirty="0"/>
              <a:t>Seconded by:  	__ </a:t>
            </a:r>
          </a:p>
          <a:p>
            <a:pPr lvl="1"/>
            <a:r>
              <a:rPr lang="en-US" altLang="en-US" sz="1800" b="1" dirty="0"/>
              <a:t>Discussion?	</a:t>
            </a:r>
            <a:r>
              <a:rPr lang="en-US" altLang="en-US" sz="1800" b="1" dirty="0">
                <a:solidFill>
                  <a:schemeClr val="bg1">
                    <a:lumMod val="65000"/>
                  </a:schemeClr>
                </a:solidFill>
              </a:rPr>
              <a:t>none</a:t>
            </a:r>
          </a:p>
          <a:p>
            <a:pPr lvl="1"/>
            <a:r>
              <a:rPr lang="en-US" altLang="en-US" sz="1800" b="1" dirty="0">
                <a:solidFill>
                  <a:schemeClr val="bg1">
                    <a:lumMod val="65000"/>
                  </a:schemeClr>
                </a:solidFill>
              </a:rPr>
              <a:t>Vote:  __Y   /  __N   /  __A </a:t>
            </a:r>
          </a:p>
          <a:p>
            <a:pPr lvl="1"/>
            <a:endParaRPr lang="en-US" altLang="en-US" sz="1800" b="1" dirty="0">
              <a:solidFill>
                <a:schemeClr val="bg1">
                  <a:lumMod val="65000"/>
                </a:schemeClr>
              </a:solidFill>
            </a:endParaRPr>
          </a:p>
          <a:p>
            <a:pPr lvl="1"/>
            <a:r>
              <a:rPr lang="en-US" altLang="en-US" sz="1800" b="1" dirty="0">
                <a:solidFill>
                  <a:schemeClr val="bg1">
                    <a:lumMod val="65000"/>
                  </a:schemeClr>
                </a:solidFill>
              </a:rPr>
              <a:t>Motion - Passed</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 Dec 2019</a:t>
            </a:r>
            <a:endParaRPr lang="en-GB" dirty="0"/>
          </a:p>
        </p:txBody>
      </p:sp>
    </p:spTree>
    <p:extLst>
      <p:ext uri="{BB962C8B-B14F-4D97-AF65-F5344CB8AC3E}">
        <p14:creationId xmlns:p14="http://schemas.microsoft.com/office/powerpoint/2010/main" val="327782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05 Dec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4000" y="6384925"/>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 Dec 2019</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 Dec 2019</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 Dec 2019</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05 Dec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jay</a:t>
            </a:r>
            <a:r>
              <a:rPr lang="en-US" altLang="en-US" sz="1400" dirty="0">
                <a:solidFill>
                  <a:schemeClr val="bg1">
                    <a:lumMod val="65000"/>
                  </a:schemeClr>
                </a:solidFill>
              </a:rPr>
              <a:t>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looking for an  802.18 Vice-Chair &amp; Sec.</a:t>
            </a:r>
            <a:endParaRPr lang="en-US" altLang="en-US" sz="7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5.9 GHz FCC’s draft NPRM</a:t>
            </a:r>
          </a:p>
          <a:p>
            <a:pPr lvl="1">
              <a:spcBef>
                <a:spcPts val="0"/>
              </a:spcBef>
              <a:buFont typeface="Arial" panose="020B0604020202020204" pitchFamily="34" charset="0"/>
              <a:buChar char="•"/>
            </a:pPr>
            <a:r>
              <a:rPr lang="en-US" altLang="en-US" sz="1400" dirty="0">
                <a:solidFill>
                  <a:schemeClr val="tx1"/>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5.9 GHz NPRM comments</a:t>
            </a:r>
          </a:p>
          <a:p>
            <a:pPr lvl="1">
              <a:buFont typeface="Arial" panose="020B0604020202020204" pitchFamily="34" charset="0"/>
              <a:buChar char="•"/>
            </a:pPr>
            <a:r>
              <a:rPr lang="en-US" altLang="en-US" sz="1400" dirty="0">
                <a:solidFill>
                  <a:schemeClr val="tx1"/>
                </a:solidFill>
              </a:rPr>
              <a:t>WRC-xx Agenda Items, interest to IEEE 802</a:t>
            </a:r>
          </a:p>
          <a:p>
            <a:pPr lvl="1">
              <a:buFont typeface="Arial" panose="020B0604020202020204" pitchFamily="34" charset="0"/>
              <a:buChar char="•"/>
            </a:pPr>
            <a:r>
              <a:rPr lang="en-US" altLang="en-US" sz="1400" dirty="0">
                <a:solidFill>
                  <a:schemeClr val="tx1"/>
                </a:solidFill>
              </a:rPr>
              <a:t>Anything new today</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674401" y="929820"/>
            <a:ext cx="432982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WRC-19 outcome to IEEE 802 viewpoints</a:t>
            </a:r>
          </a:p>
          <a:p>
            <a:pPr marL="0" indent="0">
              <a:spcBef>
                <a:spcPts val="0"/>
              </a:spcBef>
            </a:pPr>
            <a:endParaRPr lang="en-US" altLang="en-US" sz="1400" b="0" kern="0" dirty="0"/>
          </a:p>
          <a:p>
            <a:pPr>
              <a:spcBef>
                <a:spcPts val="0"/>
              </a:spcBef>
              <a:buFont typeface="Arial" panose="020B0604020202020204" pitchFamily="34" charset="0"/>
              <a:buChar char="•"/>
            </a:pPr>
            <a:r>
              <a:rPr lang="en-US" altLang="en-US" sz="1400" b="0" dirty="0">
                <a:solidFill>
                  <a:schemeClr val="tx1"/>
                </a:solidFill>
              </a:rPr>
              <a:t>5.9 GHz FCC’s draft NPRM</a:t>
            </a:r>
          </a:p>
          <a:p>
            <a:pPr lvl="1">
              <a:spcBef>
                <a:spcPts val="0"/>
              </a:spcBef>
              <a:buFont typeface="Arial" panose="020B0604020202020204" pitchFamily="34" charset="0"/>
              <a:buChar char="•"/>
            </a:pPr>
            <a:r>
              <a:rPr lang="en-US" altLang="en-US" sz="1400" kern="0" dirty="0"/>
              <a:t>Vote in 12 Dec Commission open meeting</a:t>
            </a:r>
          </a:p>
          <a:p>
            <a:pPr marL="342900" lvl="1" indent="-342900">
              <a:spcBef>
                <a:spcPts val="0"/>
              </a:spcBef>
              <a:buFont typeface="Arial" panose="020B0604020202020204" pitchFamily="34" charset="0"/>
              <a:buChar char="•"/>
            </a:pPr>
            <a:endParaRPr lang="en-US" altLang="en-US" sz="1400" kern="0" dirty="0"/>
          </a:p>
          <a:p>
            <a:pPr>
              <a:spcBef>
                <a:spcPts val="0"/>
              </a:spcBef>
              <a:buFont typeface="Arial" panose="020B0604020202020204" pitchFamily="34" charset="0"/>
              <a:buChar char="•"/>
            </a:pPr>
            <a:r>
              <a:rPr lang="en-US" altLang="en-US" sz="1400" b="0" kern="0" dirty="0"/>
              <a:t>General discussion items:</a:t>
            </a:r>
          </a:p>
          <a:p>
            <a:pPr marL="742950" lvl="2" indent="-342900">
              <a:spcBef>
                <a:spcPts val="0"/>
              </a:spcBef>
              <a:buFont typeface="Arial" panose="020B0604020202020204" pitchFamily="34" charset="0"/>
              <a:buChar char="•"/>
            </a:pPr>
            <a:r>
              <a:rPr lang="en-US" altLang="en-US" sz="1400" kern="0" dirty="0"/>
              <a:t>FCC happenings, several more things</a:t>
            </a:r>
          </a:p>
          <a:p>
            <a:pPr marL="742950" lvl="2" indent="-342900">
              <a:spcBef>
                <a:spcPts val="0"/>
              </a:spcBef>
              <a:buFont typeface="Arial" panose="020B0604020202020204" pitchFamily="34" charset="0"/>
              <a:buChar char="•"/>
            </a:pPr>
            <a:r>
              <a:rPr lang="en-US" altLang="en-US" sz="1400" kern="0" dirty="0"/>
              <a:t>IEEE xx spectrum position papers update (holding)</a:t>
            </a:r>
          </a:p>
          <a:p>
            <a:pPr marL="742950" lvl="2" indent="-342900">
              <a:spcBef>
                <a:spcPts val="0"/>
              </a:spcBef>
              <a:buFont typeface="Arial" panose="020B0604020202020204" pitchFamily="34" charset="0"/>
              <a:buChar char="•"/>
            </a:pPr>
            <a:r>
              <a:rPr lang="en-US" altLang="en-US" sz="1400" kern="0" dirty="0"/>
              <a:t>ACMA consultation </a:t>
            </a:r>
          </a:p>
          <a:p>
            <a:pPr marL="742950" lvl="2" indent="-342900">
              <a:spcBef>
                <a:spcPts val="0"/>
              </a:spcBef>
              <a:buFont typeface="Arial" panose="020B0604020202020204" pitchFamily="34" charset="0"/>
              <a:buChar char="•"/>
            </a:pPr>
            <a:endParaRPr lang="en-US" altLang="en-US" sz="1400" kern="0" dirty="0"/>
          </a:p>
          <a:p>
            <a:pPr marL="457200" lvl="1" indent="0">
              <a:spcBef>
                <a:spcPts val="0"/>
              </a:spcBef>
            </a:pPr>
            <a:endParaRPr lang="en-US" altLang="en-US" sz="1400" kern="0" dirty="0"/>
          </a:p>
          <a:p>
            <a:pPr lvl="1">
              <a:spcBef>
                <a:spcPts val="0"/>
              </a:spcBef>
              <a:buFont typeface="Arial" panose="020B0604020202020204" pitchFamily="34" charset="0"/>
              <a:buChar char="•"/>
            </a:pPr>
            <a:endParaRPr lang="en-US" altLang="en-US" sz="1400" kern="0" dirty="0"/>
          </a:p>
          <a:p>
            <a:pPr lvl="1">
              <a:spcBef>
                <a:spcPts val="0"/>
              </a:spcBef>
              <a:buFont typeface="Arial" panose="020B0604020202020204" pitchFamily="34" charset="0"/>
              <a:buChar char="•"/>
            </a:pPr>
            <a:endParaRPr lang="en-US" altLang="en-US" sz="1000" kern="0" dirty="0"/>
          </a:p>
          <a:p>
            <a:pPr lvl="1">
              <a:spcBef>
                <a:spcPts val="0"/>
              </a:spcBef>
              <a:buFont typeface="Arial" panose="020B0604020202020204" pitchFamily="34" charset="0"/>
              <a:buChar char="•"/>
            </a:pPr>
            <a:endParaRPr lang="en-US" altLang="en-US" sz="1400" kern="0" dirty="0"/>
          </a:p>
          <a:p>
            <a:pPr>
              <a:spcBef>
                <a:spcPts val="0"/>
              </a:spcBef>
              <a:buFont typeface="Arial" panose="020B0604020202020204" pitchFamily="34" charset="0"/>
              <a:buChar char="•"/>
            </a:pPr>
            <a:endParaRPr lang="en-US" altLang="en-US" sz="1400" kern="0" dirty="0"/>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400"/>
              </a:spcBef>
            </a:pPr>
            <a:r>
              <a:rPr lang="en-US" altLang="en-US" sz="1600" b="1" dirty="0"/>
              <a:t>	</a:t>
            </a:r>
            <a:r>
              <a:rPr lang="en-US" altLang="en-US" sz="1600" b="1" dirty="0">
                <a:solidFill>
                  <a:schemeClr val="tx1"/>
                </a:solidFill>
              </a:rPr>
              <a:t>	</a:t>
            </a:r>
            <a:r>
              <a:rPr lang="en-US" altLang="en-US" sz="1600" b="0" dirty="0">
                <a:solidFill>
                  <a:schemeClr val="tx1"/>
                </a:solidFill>
              </a:rPr>
              <a:t>Moved by:  	Vijay A </a:t>
            </a:r>
          </a:p>
          <a:p>
            <a:pPr>
              <a:spcBef>
                <a:spcPts val="400"/>
              </a:spcBef>
            </a:pPr>
            <a:r>
              <a:rPr lang="en-US" altLang="en-US" sz="1600" b="0" dirty="0">
                <a:solidFill>
                  <a:schemeClr val="tx1"/>
                </a:solidFill>
              </a:rPr>
              <a:t>		Seconded by:	Mike L</a:t>
            </a:r>
          </a:p>
          <a:p>
            <a:pPr lvl="1">
              <a:spcBef>
                <a:spcPts val="400"/>
              </a:spcBef>
            </a:pPr>
            <a:r>
              <a:rPr lang="en-US" altLang="en-US" sz="1600" dirty="0">
                <a:solidFill>
                  <a:schemeClr val="tx1"/>
                </a:solidFill>
              </a:rPr>
              <a:t>Discussion?  	None</a:t>
            </a:r>
          </a:p>
          <a:p>
            <a:pPr lvl="1">
              <a:spcBef>
                <a:spcPts val="400"/>
              </a:spcBef>
            </a:pPr>
            <a:r>
              <a:rPr lang="en-US" altLang="en-US" sz="1600" dirty="0">
                <a:solidFill>
                  <a:schemeClr val="tx1"/>
                </a:solidFill>
              </a:rPr>
              <a:t>Vote:  Approved by unanimous consent</a:t>
            </a:r>
          </a:p>
          <a:p>
            <a:pPr>
              <a:spcBef>
                <a:spcPts val="400"/>
              </a:spcBef>
              <a:buFont typeface="Arial" panose="020B0604020202020204" pitchFamily="34" charset="0"/>
              <a:buChar char="•"/>
            </a:pPr>
            <a:endParaRPr lang="en-US" altLang="en-US" sz="16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600" dirty="0"/>
              <a:t>To approve the minutes from the IEEE 802.18 Teleconference 21 Nov 2019 in document </a:t>
            </a:r>
            <a:r>
              <a:rPr lang="en-US" altLang="en-US" sz="1600" dirty="0">
                <a:hlinkClick r:id="rId2"/>
              </a:rPr>
              <a:t>https://mentor.ieee.org/802.18/dcn/19/18-19-0148-00-0000-minutes-21nov19-rrtag-teleconference.docx</a:t>
            </a:r>
            <a:r>
              <a:rPr lang="en-US" altLang="en-US" sz="1600" dirty="0"/>
              <a:t>   </a:t>
            </a:r>
            <a:r>
              <a:rPr lang="en-US" sz="1600" b="1" dirty="0"/>
              <a:t>Posted: </a:t>
            </a:r>
            <a:r>
              <a:rPr lang="en-US" sz="1600" b="0" dirty="0"/>
              <a:t>22-Nov-2019 10:45:05 ET</a:t>
            </a:r>
            <a:endParaRPr lang="en-US" sz="1600" dirty="0"/>
          </a:p>
          <a:p>
            <a:pPr marL="0" indent="0">
              <a:spcBef>
                <a:spcPts val="400"/>
              </a:spcBef>
            </a:pPr>
            <a:r>
              <a:rPr lang="en-US" sz="1600" b="0" dirty="0"/>
              <a:t> </a:t>
            </a:r>
            <a:r>
              <a:rPr lang="en-US" altLang="en-US" sz="1600" b="0" dirty="0">
                <a:solidFill>
                  <a:schemeClr val="tx1"/>
                </a:solidFill>
              </a:rPr>
              <a:t>	Moved by:  	Ben R</a:t>
            </a:r>
          </a:p>
          <a:p>
            <a:pPr marL="0" indent="0">
              <a:spcBef>
                <a:spcPts val="400"/>
              </a:spcBef>
            </a:pPr>
            <a:r>
              <a:rPr lang="en-US" altLang="en-US" sz="1600" b="0" dirty="0">
                <a:solidFill>
                  <a:schemeClr val="tx1"/>
                </a:solidFill>
              </a:rPr>
              <a:t>	Seconded by:	Vijay A</a:t>
            </a:r>
          </a:p>
          <a:p>
            <a:pPr marL="0" indent="0">
              <a:spcBef>
                <a:spcPts val="400"/>
              </a:spcBef>
            </a:pPr>
            <a:r>
              <a:rPr lang="en-US" altLang="en-US" sz="1600" b="0" dirty="0">
                <a:solidFill>
                  <a:schemeClr val="tx1"/>
                </a:solidFill>
              </a:rPr>
              <a:t>	Discussion?  	None</a:t>
            </a:r>
          </a:p>
          <a:p>
            <a:pPr lvl="1">
              <a:spcBef>
                <a:spcPts val="400"/>
              </a:spcBef>
            </a:pPr>
            <a:r>
              <a:rPr lang="en-US" altLang="en-US" sz="1600" dirty="0">
                <a:solidFill>
                  <a:schemeClr val="tx1"/>
                </a:solidFill>
              </a:rPr>
              <a:t>Vote:  Approved by unanimous consent</a:t>
            </a:r>
          </a:p>
          <a:p>
            <a:pPr lvl="1">
              <a:spcBef>
                <a:spcPts val="400"/>
              </a:spcBef>
            </a:pPr>
            <a:endParaRPr lang="en-US" altLang="en-US" sz="1600" b="1" dirty="0">
              <a:solidFill>
                <a:schemeClr val="bg1">
                  <a:lumMod val="75000"/>
                </a:schemeClr>
              </a:solidFill>
            </a:endParaRPr>
          </a:p>
          <a:p>
            <a:pPr>
              <a:spcBef>
                <a:spcPts val="400"/>
              </a:spcBef>
              <a:buFont typeface="Arial" panose="020B0604020202020204" pitchFamily="34" charset="0"/>
              <a:buChar char="•"/>
            </a:pPr>
            <a:endParaRPr lang="en-US" altLang="en-US" sz="1800" dirty="0">
              <a:solidFill>
                <a:schemeClr val="tx1"/>
              </a:solidFill>
            </a:endParaRPr>
          </a:p>
          <a:p>
            <a:pPr>
              <a:spcBef>
                <a:spcPts val="400"/>
              </a:spcBef>
              <a:buFont typeface="Arial" panose="020B0604020202020204" pitchFamily="34" charset="0"/>
              <a:buChar char="•"/>
            </a:pPr>
            <a:endParaRPr lang="en-US" altLang="en-US" sz="1800" dirty="0">
              <a:solidFill>
                <a:schemeClr val="tx1"/>
              </a:solidFill>
            </a:endParaRPr>
          </a:p>
          <a:p>
            <a:pPr>
              <a:spcBef>
                <a:spcPts val="400"/>
              </a:spcBef>
              <a:buFont typeface="Arial" panose="020B0604020202020204" pitchFamily="34" charset="0"/>
              <a:buChar char="•"/>
            </a:pPr>
            <a:r>
              <a:rPr lang="en-US" altLang="en-US" sz="1800" dirty="0">
                <a:solidFill>
                  <a:schemeClr val="tx1"/>
                </a:solidFill>
              </a:rPr>
              <a:t>RR-TAG is in need of a vice-chair and secretary, </a:t>
            </a:r>
            <a:r>
              <a:rPr lang="en-US" altLang="en-US" sz="1800" dirty="0">
                <a:solidFill>
                  <a:srgbClr val="7030A0"/>
                </a:solidFill>
              </a:rPr>
              <a:t>is there anyone that can help?</a:t>
            </a:r>
            <a:r>
              <a:rPr lang="en-US" altLang="en-US" sz="1800" dirty="0">
                <a:solidFill>
                  <a:schemeClr val="tx1"/>
                </a:solidFill>
              </a:rPr>
              <a:t> </a:t>
            </a:r>
            <a:r>
              <a:rPr lang="en-US" altLang="en-US" sz="1100" dirty="0">
                <a:solidFill>
                  <a:schemeClr val="tx1"/>
                </a:solidFill>
              </a:rPr>
              <a:t>nothing heard</a:t>
            </a:r>
            <a:endParaRPr lang="en-US" altLang="en-US" sz="1800" dirty="0">
              <a:solidFill>
                <a:schemeClr val="tx1"/>
              </a:solidFill>
            </a:endParaRPr>
          </a:p>
          <a:p>
            <a:pPr lvl="1">
              <a:spcBef>
                <a:spcPts val="400"/>
              </a:spcBef>
              <a:buFont typeface="Arial" panose="020B0604020202020204" pitchFamily="34" charset="0"/>
              <a:buChar char="•"/>
            </a:pPr>
            <a:endParaRPr lang="en-US" altLang="en-US" sz="1400" dirty="0">
              <a:solidFill>
                <a:schemeClr val="tx1"/>
              </a:solidFill>
            </a:endParaRP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05 Dec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2730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07585"/>
            <a:ext cx="8305800" cy="5567828"/>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endParaRPr lang="en-US" sz="10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600" dirty="0">
                <a:solidFill>
                  <a:schemeClr val="tx1"/>
                </a:solidFill>
              </a:rPr>
              <a:t>next meetings #104, 02-06Dec19, </a:t>
            </a:r>
            <a:r>
              <a:rPr lang="en-US" sz="1600" dirty="0"/>
              <a:t>Sophia Antipolis</a:t>
            </a:r>
          </a:p>
          <a:p>
            <a:pPr lvl="1">
              <a:spcBef>
                <a:spcPts val="0"/>
              </a:spcBef>
              <a:buFont typeface="Arial" panose="020B0604020202020204" pitchFamily="34" charset="0"/>
              <a:buChar char="•"/>
            </a:pPr>
            <a:r>
              <a:rPr lang="en-US" sz="1600" dirty="0">
                <a:solidFill>
                  <a:schemeClr val="tx1"/>
                </a:solidFill>
              </a:rPr>
              <a:t>Meeting this week (now), will hear more on its outcome next week. </a:t>
            </a:r>
          </a:p>
          <a:p>
            <a:pPr lvl="1">
              <a:spcBef>
                <a:spcPts val="0"/>
              </a:spcBef>
              <a:buFont typeface="Arial" panose="020B0604020202020204" pitchFamily="34" charset="0"/>
              <a:buChar char="•"/>
            </a:pPr>
            <a:r>
              <a:rPr lang="en-US" sz="1600" dirty="0">
                <a:solidFill>
                  <a:schemeClr val="tx1"/>
                </a:solidFill>
              </a:rPr>
              <a:t>nothing reported</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endParaRPr lang="en-US" sz="1800" dirty="0"/>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6"/>
              </a:rPr>
              <a:t>&lt;TG-11&gt;</a:t>
            </a:r>
            <a:r>
              <a:rPr lang="en-US" altLang="en-US" sz="1600" b="0" dirty="0"/>
              <a:t>  </a:t>
            </a:r>
            <a:r>
              <a:rPr lang="en-US" sz="1600" dirty="0">
                <a:solidFill>
                  <a:schemeClr val="tx1"/>
                </a:solidFill>
              </a:rPr>
              <a:t>meeting # ____ (19dec19, online, 2.4 GHz SRDoc)</a:t>
            </a:r>
          </a:p>
          <a:p>
            <a:pPr lvl="1">
              <a:spcBef>
                <a:spcPts val="0"/>
              </a:spcBef>
              <a:buFont typeface="Arial" panose="020B0604020202020204" pitchFamily="34" charset="0"/>
              <a:buChar char="•"/>
            </a:pPr>
            <a:r>
              <a:rPr lang="en-US" sz="1600" dirty="0">
                <a:solidFill>
                  <a:schemeClr val="tx1"/>
                </a:solidFill>
              </a:rPr>
              <a:t> nothing reported</a:t>
            </a:r>
          </a:p>
          <a:p>
            <a:pPr lvl="1">
              <a:spcBef>
                <a:spcPts val="0"/>
              </a:spcBef>
              <a:buFont typeface="Arial" panose="020B0604020202020204" pitchFamily="34" charset="0"/>
              <a:buChar char="•"/>
            </a:pPr>
            <a:r>
              <a:rPr lang="en-US" sz="1600" dirty="0">
                <a:solidFill>
                  <a:schemeClr val="bg1">
                    <a:lumMod val="85000"/>
                  </a:schemeClr>
                </a:solidFill>
              </a:rPr>
              <a:t> </a:t>
            </a:r>
          </a:p>
          <a:p>
            <a:pPr lvl="1">
              <a:spcBef>
                <a:spcPts val="0"/>
              </a:spcBef>
              <a:buFont typeface="Arial" panose="020B0604020202020204" pitchFamily="34" charset="0"/>
              <a:buChar char="•"/>
            </a:pPr>
            <a:endParaRPr lang="en-US" sz="1600" dirty="0">
              <a:solidFill>
                <a:schemeClr val="bg1">
                  <a:lumMod val="85000"/>
                </a:schemeClr>
              </a:solidFill>
            </a:endParaRPr>
          </a:p>
          <a:p>
            <a:pPr>
              <a:spcBef>
                <a:spcPts val="0"/>
              </a:spcBef>
              <a:buFont typeface="Arial" panose="020B0604020202020204" pitchFamily="34" charset="0"/>
              <a:buChar char="•"/>
            </a:pPr>
            <a:r>
              <a:rPr lang="en-US" sz="1600" dirty="0">
                <a:solidFill>
                  <a:schemeClr val="tx1"/>
                </a:solidFill>
              </a:rPr>
              <a:t>ETSI – ERM</a:t>
            </a:r>
            <a:r>
              <a:rPr lang="en-US" sz="1600" b="0" dirty="0">
                <a:solidFill>
                  <a:schemeClr val="tx1"/>
                </a:solidFill>
              </a:rPr>
              <a:t> </a:t>
            </a:r>
            <a:r>
              <a:rPr lang="en-US" sz="1600" b="0" dirty="0">
                <a:solidFill>
                  <a:schemeClr val="tx1"/>
                </a:solidFill>
                <a:hlinkClick r:id="rId7"/>
              </a:rPr>
              <a:t>&lt;TG-UWB&gt;</a:t>
            </a:r>
            <a:r>
              <a:rPr lang="en-US" sz="1600" b="0" dirty="0">
                <a:solidFill>
                  <a:schemeClr val="tx1"/>
                </a:solidFill>
              </a:rPr>
              <a:t> </a:t>
            </a:r>
            <a:r>
              <a:rPr lang="en-US" sz="1600" dirty="0">
                <a:solidFill>
                  <a:schemeClr val="tx1"/>
                </a:solidFill>
              </a:rPr>
              <a:t>next meeting #51, 27-28 Nov,   </a:t>
            </a:r>
            <a:r>
              <a:rPr lang="en-US" sz="1600" dirty="0"/>
              <a:t>BREMEN, DE</a:t>
            </a:r>
            <a:endParaRPr lang="en-US" sz="1600" dirty="0">
              <a:solidFill>
                <a:schemeClr val="tx1"/>
              </a:solidFill>
            </a:endParaRPr>
          </a:p>
          <a:p>
            <a:pPr lvl="1">
              <a:spcBef>
                <a:spcPts val="0"/>
              </a:spcBef>
              <a:buFont typeface="Arial" panose="020B0604020202020204" pitchFamily="34" charset="0"/>
              <a:buChar char="•"/>
            </a:pPr>
            <a:r>
              <a:rPr lang="en-US" sz="1200" dirty="0">
                <a:solidFill>
                  <a:schemeClr val="tx1"/>
                </a:solidFill>
              </a:rPr>
              <a:t>nothing reported</a:t>
            </a: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8"/>
              </a:rPr>
              <a:t>&lt;ERM&gt;</a:t>
            </a:r>
            <a:r>
              <a:rPr lang="en-US" sz="1600" b="0" dirty="0"/>
              <a:t> </a:t>
            </a:r>
            <a:r>
              <a:rPr lang="en-US" sz="1600" dirty="0">
                <a:solidFill>
                  <a:schemeClr val="tx1"/>
                </a:solidFill>
              </a:rPr>
              <a:t>next meeting #70,  17-20mar20, </a:t>
            </a:r>
            <a:r>
              <a:rPr lang="en-US" sz="1600" dirty="0"/>
              <a:t>Sophia Antipolis</a:t>
            </a:r>
            <a:endParaRPr lang="en-US" sz="1600" b="0" dirty="0">
              <a:solidFill>
                <a:schemeClr val="tx1"/>
              </a:solidFill>
            </a:endParaRPr>
          </a:p>
          <a:p>
            <a:pPr lvl="1">
              <a:spcBef>
                <a:spcPts val="0"/>
              </a:spcBef>
              <a:buFont typeface="Arial" panose="020B0604020202020204" pitchFamily="34" charset="0"/>
              <a:buChar char="•"/>
            </a:pPr>
            <a:r>
              <a:rPr lang="en-US" sz="1200" dirty="0">
                <a:solidFill>
                  <a:schemeClr val="tx1"/>
                </a:solidFill>
              </a:rPr>
              <a:t>nothing reported </a:t>
            </a:r>
          </a:p>
          <a:p>
            <a:pPr>
              <a:spcBef>
                <a:spcPts val="0"/>
              </a:spcBef>
              <a:buFont typeface="Arial" panose="020B0604020202020204" pitchFamily="34" charset="0"/>
              <a:buChar char="•"/>
            </a:pPr>
            <a:r>
              <a:rPr lang="en-US" sz="1600" dirty="0"/>
              <a:t>ETSI - ERM </a:t>
            </a:r>
            <a:r>
              <a:rPr lang="en-US" sz="1600" b="0" dirty="0">
                <a:hlinkClick r:id="rId9"/>
              </a:rPr>
              <a:t>&lt;TG37&gt;</a:t>
            </a:r>
            <a:r>
              <a:rPr lang="en-US" sz="1600" b="0" dirty="0"/>
              <a:t> </a:t>
            </a:r>
            <a:r>
              <a:rPr lang="en-US" sz="1600" dirty="0"/>
              <a:t> next meeting #36, 14-15 Jan 20, Sophia Antipolis</a:t>
            </a:r>
          </a:p>
          <a:p>
            <a:pPr lvl="1">
              <a:spcBef>
                <a:spcPts val="0"/>
              </a:spcBef>
              <a:buFont typeface="Arial" panose="020B0604020202020204" pitchFamily="34" charset="0"/>
              <a:buChar char="•"/>
            </a:pPr>
            <a:r>
              <a:rPr lang="en-US" sz="1200" dirty="0">
                <a:solidFill>
                  <a:schemeClr val="tx1"/>
                </a:solidFill>
              </a:rPr>
              <a:t>nothing reported</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05 Dec 2019</a:t>
            </a:r>
            <a:endParaRPr lang="en-GB" dirty="0"/>
          </a:p>
        </p:txBody>
      </p:sp>
    </p:spTree>
    <p:extLst>
      <p:ext uri="{BB962C8B-B14F-4D97-AF65-F5344CB8AC3E}">
        <p14:creationId xmlns:p14="http://schemas.microsoft.com/office/powerpoint/2010/main" val="77796066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40372</TotalTime>
  <Words>5119</Words>
  <Application>Microsoft Office PowerPoint</Application>
  <PresentationFormat>On-screen Show (4:3)</PresentationFormat>
  <Paragraphs>537</Paragraphs>
  <Slides>26</Slides>
  <Notes>14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26</vt:i4>
      </vt:variant>
    </vt:vector>
  </HeadingPairs>
  <TitlesOfParts>
    <vt:vector size="35" baseType="lpstr">
      <vt:lpstr>Arial</vt:lpstr>
      <vt:lpstr>Calibri</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EU items to share -1</vt:lpstr>
      <vt:lpstr>EU items to share -2 </vt:lpstr>
      <vt:lpstr>ITU-R items to share</vt:lpstr>
      <vt:lpstr>WRC-19 final acts</vt:lpstr>
      <vt:lpstr>Chairman Pai’s statement on 5.9 GHz &amp; draft NPRM -1</vt:lpstr>
      <vt:lpstr>5.9 GHz &amp; draft NPRM -2</vt:lpstr>
      <vt:lpstr>5.9 GHz &amp; draft NPRM -3</vt:lpstr>
      <vt:lpstr>General Discussion Items -1  (last week to share these.)</vt:lpstr>
      <vt:lpstr>General Discussion Items -2</vt:lpstr>
      <vt:lpstr>Actions Required</vt:lpstr>
      <vt:lpstr>Any Other Business</vt:lpstr>
      <vt:lpstr>Adjourn</vt:lpstr>
      <vt:lpstr>PowerPoint Presentation</vt:lpstr>
      <vt:lpstr>Responsibilities of WG Vice Chair</vt:lpstr>
      <vt:lpstr>Responsibilities of WG Secretary</vt:lpstr>
      <vt:lpstr>Responsibilities of Working Group Officers</vt:lpstr>
      <vt:lpstr>ITU-R SM.2352 on THz</vt:lpstr>
      <vt:lpstr>ITU-R THz SM.2352 motion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2044</cp:revision>
  <cp:lastPrinted>1601-01-01T00:00:00Z</cp:lastPrinted>
  <dcterms:created xsi:type="dcterms:W3CDTF">2016-03-03T14:54:45Z</dcterms:created>
  <dcterms:modified xsi:type="dcterms:W3CDTF">2019-12-06T14:15:16Z</dcterms:modified>
</cp:coreProperties>
</file>