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1" r:id="rId3"/>
    <p:sldId id="329" r:id="rId4"/>
    <p:sldId id="604" r:id="rId5"/>
    <p:sldId id="624" r:id="rId6"/>
    <p:sldId id="605" r:id="rId7"/>
    <p:sldId id="516" r:id="rId8"/>
    <p:sldId id="596" r:id="rId9"/>
    <p:sldId id="603" r:id="rId10"/>
    <p:sldId id="606" r:id="rId11"/>
    <p:sldId id="608" r:id="rId12"/>
    <p:sldId id="623" r:id="rId13"/>
    <p:sldId id="626" r:id="rId14"/>
    <p:sldId id="627" r:id="rId15"/>
    <p:sldId id="618" r:id="rId16"/>
    <p:sldId id="625" r:id="rId17"/>
    <p:sldId id="524" r:id="rId18"/>
    <p:sldId id="498" r:id="rId19"/>
    <p:sldId id="402" r:id="rId20"/>
    <p:sldId id="403" r:id="rId21"/>
    <p:sldId id="462" r:id="rId22"/>
    <p:sldId id="549" r:id="rId23"/>
    <p:sldId id="425" r:id="rId24"/>
    <p:sldId id="592" r:id="rId25"/>
    <p:sldId id="599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993300"/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2" autoAdjust="0"/>
    <p:restoredTop sz="96168" autoAdjust="0"/>
  </p:normalViewPr>
  <p:slideViewPr>
    <p:cSldViewPr>
      <p:cViewPr varScale="1">
        <p:scale>
          <a:sx n="109" d="100"/>
          <a:sy n="109" d="100"/>
        </p:scale>
        <p:origin x="49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688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05-Dec-19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59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76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63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6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17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259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ITU-R and WRC, keeping up.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Did have a meeting with staff earlier (25 June), outlining WRC process and ITU-R.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One action is to have an ongoing slide like the EU slides with upcoming webcasts and meetings.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After WRC-19, early next year, will review WRC-23 Agenda Items and (start to) put together IEEE 802 viewpoints on them.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.18 needs to research further the USA/Canada/</a:t>
            </a:r>
            <a:r>
              <a:rPr lang="en-US" sz="1600" dirty="0" err="1">
                <a:solidFill>
                  <a:schemeClr val="tx1"/>
                </a:solidFill>
              </a:rPr>
              <a:t>xxxxx</a:t>
            </a:r>
            <a:r>
              <a:rPr lang="en-US" sz="1600" dirty="0">
                <a:solidFill>
                  <a:schemeClr val="tx1"/>
                </a:solidFill>
              </a:rPr>
              <a:t> WRC prep processes meetings etc., web sites to follow, can we dial in, etc. 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84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32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86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13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i="1" u="sng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.</a:t>
            </a:r>
            <a:r>
              <a:rPr lang="en-US" sz="1200" kern="120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 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 Dec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802.18-19/0153r00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ecc/groups/ecc/wg-se/se-24/client/introduc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ept.org/ecc/groups/ecc/wg-fm/fm-57/client/introduction/" TargetMode="External"/><Relationship Id="rId4" Type="http://schemas.openxmlformats.org/officeDocument/2006/relationships/hyperlink" Target="https://cept.org/ecc/groups/ecc/wg-se/se-45/client/introduction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go/ITU-R/sg1" TargetMode="External"/><Relationship Id="rId13" Type="http://schemas.openxmlformats.org/officeDocument/2006/relationships/hyperlink" Target="https://www.itu.int/go/ITU-R/wp5d" TargetMode="External"/><Relationship Id="rId3" Type="http://schemas.openxmlformats.org/officeDocument/2006/relationships/hyperlink" Target="https://cept.org/ecc/groups/ecc/cpg/page/weekly-report-from-wrc-19" TargetMode="External"/><Relationship Id="rId7" Type="http://schemas.openxmlformats.org/officeDocument/2006/relationships/hyperlink" Target="https://www.itu.int/en/events/Pages/Calendar-Events.aspx?sector=ITU-R" TargetMode="External"/><Relationship Id="rId12" Type="http://schemas.openxmlformats.org/officeDocument/2006/relationships/hyperlink" Target="https://www.itu.int/go/ITU-R/wp5a" TargetMode="External"/><Relationship Id="rId17" Type="http://schemas.openxmlformats.org/officeDocument/2006/relationships/hyperlink" Target="https://www.itu.int/en/ITU-R/study-groups/rcpm/Pages/wrc-23-preliminary-studies.aspx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s://www.itu.int/oth/R140200000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7/18-17-0073-07-0000-ieee-802-viewpoints-on-wrc-19-agenda-items.pptx" TargetMode="External"/><Relationship Id="rId11" Type="http://schemas.openxmlformats.org/officeDocument/2006/relationships/hyperlink" Target="https://www.itu.int/go/ITU-R/sg5" TargetMode="External"/><Relationship Id="rId5" Type="http://schemas.openxmlformats.org/officeDocument/2006/relationships/hyperlink" Target="https://www.itu.int/en/ITU-R/conferences/wrc/2019/Documents/PFA-WRC19-E.pdf" TargetMode="External"/><Relationship Id="rId15" Type="http://schemas.openxmlformats.org/officeDocument/2006/relationships/hyperlink" Target="https://www.itu.int/en/ITU-R/conferences/wrc/2019/Pages/default.aspx" TargetMode="External"/><Relationship Id="rId10" Type="http://schemas.openxmlformats.org/officeDocument/2006/relationships/hyperlink" Target="https://www.itu.int/go/ITU-R/wp1c" TargetMode="External"/><Relationship Id="rId4" Type="http://schemas.openxmlformats.org/officeDocument/2006/relationships/hyperlink" Target="https://cept.org/ecc/groups/ecc/cpg/page/weekly-report-from-wrc-19/" TargetMode="External"/><Relationship Id="rId9" Type="http://schemas.openxmlformats.org/officeDocument/2006/relationships/hyperlink" Target="https://www.itu.int/go/ITU-R/wp1a" TargetMode="External"/><Relationship Id="rId14" Type="http://schemas.openxmlformats.org/officeDocument/2006/relationships/hyperlink" Target="https://www.itu.int/events/eventdetails.asp?eventid=1720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94-05-0000-apt-wp1-wrc-19-ais-1-12-1-15-ieee-802-view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9/18-19-0152-00-0000-summary-of-the-decisions-of-selected-agenda-items-in-wrc-19.pptx" TargetMode="External"/><Relationship Id="rId5" Type="http://schemas.openxmlformats.org/officeDocument/2006/relationships/hyperlink" Target="https://mentor.ieee.org/802.18/dcn/19/18-19-0096-05-0000-apt-wp6-wrc-19-ais-10-ieee-802-views.pdf" TargetMode="External"/><Relationship Id="rId4" Type="http://schemas.openxmlformats.org/officeDocument/2006/relationships/hyperlink" Target="https://mentor.ieee.org/802.18/dcn/19/18-19-0095-05-0000-apt-wp2-wrc-19-ais-1-13-1-16-9-1-5-ieee-802-views.pd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cc.gov/ecfs/search/filings?proceedings_name=19-138&amp;sort=date_disseminated,DESC" TargetMode="External"/><Relationship Id="rId3" Type="http://schemas.openxmlformats.org/officeDocument/2006/relationships/hyperlink" Target="https://mentor.ieee.org/802.18/dcn/19/18-19-0150-00-0000-chairman-pais-remarks-new-5-9-ghz-band-proposal.docx" TargetMode="External"/><Relationship Id="rId7" Type="http://schemas.openxmlformats.org/officeDocument/2006/relationships/hyperlink" Target="https://mentor.ieee.org/802.18/dcn/19/18-19-0151-00-0000-fcc19-138-draft-nprm-revisiting-use-of-the-5-850-5-925-ghz-band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cc.gov/document/promoting-innovation-59-ghz-band" TargetMode="External"/><Relationship Id="rId5" Type="http://schemas.openxmlformats.org/officeDocument/2006/relationships/hyperlink" Target="https://www.fcc.gov/news-events/events/2019/12/december-2019-open-commission-meeting" TargetMode="External"/><Relationship Id="rId4" Type="http://schemas.openxmlformats.org/officeDocument/2006/relationships/hyperlink" Target="https://www.fcc.gov/document/chairman-pais-remarks-new-59-ghz-band-proposa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urldefense.proofpoint.com/v2/url?u=https-3A__www.govinfo.gov_content_pkg_FR-2D2019-2D11-2D21_pdf_2019-2D25202.pdf-3Futm-5Fsource-3Dfederalregister.gov-26utm-5Fmedium-3Demail-26utm-5Fcampaign-3Dsubscription-2Bmailing-2Blist&amp;d=DwMFAg&amp;c=pqcuzKEN_84c78MOSc5_fw&amp;r=z8R-nWJ8GIxwjOjNKhEFByb-tZ6XE3GZXWSggNdVo-w&amp;m=pvNnWiSPBdYGFDbUfurRveUo046UQuj7kg_bWsapMdM&amp;s=qE7xlXmDyfEXhWUoPu9NVKLeAebnfDB6OtQi3MAjf_0&amp;e=" TargetMode="External"/><Relationship Id="rId3" Type="http://schemas.openxmlformats.org/officeDocument/2006/relationships/hyperlink" Target="https://www.fcc.gov/ecfs/search/filings?proceedings_name=18-295&amp;sort=date_disseminated,DESC" TargetMode="External"/><Relationship Id="rId7" Type="http://schemas.openxmlformats.org/officeDocument/2006/relationships/hyperlink" Target="https://urldefense.proofpoint.com/v2/url?u=https-3A__www.federalregister.gov_d_2019-2D24669-3Futm-5Fsource-3Dfederalregister.gov-26utm-5Fmedium-3Demail-26utm-5Fcampaign-3Dsubscription-2Bmailing-2Blist&amp;d=DwMFAg&amp;c=pqcuzKEN_84c78MOSc5_fw&amp;r=z8R-nWJ8GIxwjOjNKhEFByb-tZ6XE3GZXWSggNdVo-w&amp;m=oG8jmvNzh_S7y_IP3fOJIT2bYLji5aFgFnqesvsaHnw&amp;s=2LOxbRko8mPs7BpH9gg3990vU0d-eNqXSP0mHU1igpc&amp;e=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rldefense.proofpoint.com/v2/url?u=https-3A__www.govinfo.gov_content_pkg_FR-2D2019-2D11-2D19_pdf_2019-2D24669.pdf-3Futm-5Fsource-3Dfederalregister.gov-26utm-5Fmedium-3Demail-26utm-5Fcampaign-3Dsubscription-2Bmailing-2Blist&amp;d=DwMFAg&amp;c=pqcuzKEN_84c78MOSc5_fw&amp;r=z8R-nWJ8GIxwjOjNKhEFByb-tZ6XE3GZXWSggNdVo-w&amp;m=oG8jmvNzh_S7y_IP3fOJIT2bYLji5aFgFnqesvsaHnw&amp;s=-Cm5_ngHh_V14I586AcS-ROeDrzqv3KG6ssHDlm5gfk&amp;e=" TargetMode="External"/><Relationship Id="rId5" Type="http://schemas.openxmlformats.org/officeDocument/2006/relationships/hyperlink" Target="https://www.fcc.gov/ecfs/search/filings?proceedings_name=18-122&amp;sort=date_disseminated,DESC" TargetMode="External"/><Relationship Id="rId4" Type="http://schemas.openxmlformats.org/officeDocument/2006/relationships/hyperlink" Target="https://www.fcc.gov/ecfs/search/filings?proceedings_name=17-183&amp;sort=date_disseminated,DESC" TargetMode="External"/><Relationship Id="rId9" Type="http://schemas.openxmlformats.org/officeDocument/2006/relationships/hyperlink" Target="https://urldefense.proofpoint.com/v2/url?u=https-3A__www.federalregister.gov_d_2019-2D25202-3Futm-5Fsource-3Dfederalregister.gov-26utm-5Fmedium-3Demail-26utm-5Fcampaign-3Dsubscription-2Bmailing-2Blist&amp;d=DwMFAg&amp;c=pqcuzKEN_84c78MOSc5_fw&amp;r=z8R-nWJ8GIxwjOjNKhEFByb-tZ6XE3GZXWSggNdVo-w&amp;m=pvNnWiSPBdYGFDbUfurRveUo046UQuj7kg_bWsapMdM&amp;s=F3pFzllc-0EueBUhsNUdwknD_EVwefAxCXpwaUktR6A&amp;e=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28-02-0000-draft-ieee-european-public-policy-position-statement-on-spectrum-management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010-10-0000-sa-use-of-spectrum-draft-position-orig06dec17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pubs/ft/weo/2019/02/weodata/index.aspx" TargetMode="External"/><Relationship Id="rId2" Type="http://schemas.openxmlformats.org/officeDocument/2006/relationships/hyperlink" Target="https://www.cisco.com/c/en/us/solutions/collateral/service-provider/visual-networking-index-vni/white-paper-c11-738429.pdf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-13-0000-teleconference-call-in-info.ppt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hyperlink" Target="http://standards.ieee.org/faqs/affiliationFAQ.html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hyperlink" Target="http://www.ieee802.org/devdocs.shtml" TargetMode="External"/><Relationship Id="rId5" Type="http://schemas.openxmlformats.org/officeDocument/2006/relationships/hyperlink" Target="https://www.ieee.org/about/corporate/governance/p7-8.html" TargetMode="External"/><Relationship Id="rId10" Type="http://schemas.openxmlformats.org/officeDocument/2006/relationships/image" Target="../media/image3.wmf"/><Relationship Id="rId4" Type="http://schemas.openxmlformats.org/officeDocument/2006/relationships/hyperlink" Target="http://standards.ieee.org/resources/antitrust-guidelines.pdf" TargetMode="External"/><Relationship Id="rId9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9/15-19-0276-01-0thz-ieee-802-15-tag-thz-input-to-the-revision-of-itu-r-sm-2352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eee.org/about/corporate/governanc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8-00-0000-minutes-21nov19-rrtag-teleconference.doc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etsi.org/tb.aspx?tbid=286&amp;SubTB=286" TargetMode="External"/><Relationship Id="rId3" Type="http://schemas.openxmlformats.org/officeDocument/2006/relationships/hyperlink" Target="https://eur-lex.europa.eu/oj/direct-access.html" TargetMode="External"/><Relationship Id="rId7" Type="http://schemas.openxmlformats.org/officeDocument/2006/relationships/hyperlink" Target="https://portal.etsi.org/tb.aspx?tbid=729&amp;SubTB=7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ortal.etsi.org/tb.aspx?tbid=442&amp;SubTB=442" TargetMode="External"/><Relationship Id="rId5" Type="http://schemas.openxmlformats.org/officeDocument/2006/relationships/hyperlink" Target="https://portal.etsi.org/tb.aspx?tbid=287&amp;SubTB=287" TargetMode="External"/><Relationship Id="rId4" Type="http://schemas.openxmlformats.org/officeDocument/2006/relationships/hyperlink" Target="https://ec.europa.eu/growth/single-market/european-standards/harmonised-standards/" TargetMode="External"/><Relationship Id="rId9" Type="http://schemas.openxmlformats.org/officeDocument/2006/relationships/hyperlink" Target="https://portal.etsi.org/tb.aspx?tbid=620&amp;SubTB=620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05 Dec 2019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638614"/>
              </p:ext>
            </p:extLst>
          </p:nvPr>
        </p:nvGraphicFramePr>
        <p:xfrm>
          <a:off x="544513" y="3603625"/>
          <a:ext cx="782478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0" name="Document" r:id="rId4" imgW="8249760" imgH="2657520" progId="Word.Document.8">
                  <p:embed/>
                </p:oleObj>
              </mc:Choice>
              <mc:Fallback>
                <p:oleObj name="Document" r:id="rId4" imgW="8249760" imgH="2657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603625"/>
                        <a:ext cx="7824787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37368"/>
            <a:ext cx="7770813" cy="405632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-2</a:t>
            </a:r>
            <a:r>
              <a:rPr lang="en-US" sz="2400" dirty="0"/>
              <a:t>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374" y="940184"/>
            <a:ext cx="7967426" cy="5316684"/>
          </a:xfrm>
        </p:spPr>
        <p:txBody>
          <a:bodyPr/>
          <a:lstStyle/>
          <a:p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CEPT–ECC  </a:t>
            </a:r>
            <a:r>
              <a:rPr lang="en-US" sz="1600" b="0" dirty="0">
                <a:solidFill>
                  <a:schemeClr val="tx1"/>
                </a:solidFill>
                <a:hlinkClick r:id="rId3"/>
              </a:rPr>
              <a:t>&lt;SE24&gt;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next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600" dirty="0"/>
              <a:t>nothing reported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4"/>
              </a:rPr>
              <a:t>&lt;SE45&gt;</a:t>
            </a:r>
            <a:r>
              <a:rPr lang="en-US" altLang="en-US" sz="1800" b="0" dirty="0"/>
              <a:t> </a:t>
            </a:r>
            <a:r>
              <a:rPr lang="en-US" altLang="en-US" sz="1800" dirty="0"/>
              <a:t>next meeting #9 09-11 Dec 19, ECO Copenhagen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US" sz="1400" dirty="0"/>
              <a:t>#10, 20-22 Jan 20,  tbd, Czech Republic</a:t>
            </a: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nothing reported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 </a:t>
            </a:r>
          </a:p>
          <a:p>
            <a:pPr marL="457200" lvl="1" indent="0"/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5"/>
              </a:rPr>
              <a:t>&lt;FM57&gt;</a:t>
            </a:r>
            <a:r>
              <a:rPr lang="en-US" altLang="en-US" sz="1800" b="0" dirty="0"/>
              <a:t>  </a:t>
            </a:r>
            <a:r>
              <a:rPr lang="en-US" sz="1800" dirty="0"/>
              <a:t>next meeting #9, 22-24 Jan 20,  tbd, Czech Republic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nothing reported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marL="457200" lvl="1" indent="0"/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5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37368"/>
            <a:ext cx="7770813" cy="273050"/>
          </a:xfrm>
        </p:spPr>
        <p:txBody>
          <a:bodyPr/>
          <a:lstStyle/>
          <a:p>
            <a:r>
              <a:rPr lang="en-US" sz="2400" dirty="0"/>
              <a:t>ITU-R items to share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841" y="1000928"/>
            <a:ext cx="8353245" cy="54744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WRC-19 is over.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member sent along a link to get weekly updates from, very nice: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3"/>
              </a:rPr>
              <a:t>https://cept.org/ecc/groups/ecc/cpg/page/weekly-report-from-wrc-19</a:t>
            </a:r>
            <a:r>
              <a:rPr lang="en-US" sz="1600" u="sng" dirty="0">
                <a:hlinkClick r:id="rId4"/>
              </a:rPr>
              <a:t>/</a:t>
            </a:r>
            <a:r>
              <a:rPr lang="en-US" sz="1600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second member shared another link with the WRC-19 final acts, 567 pages: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5"/>
              </a:rPr>
              <a:t>https://www.itu.int/en/ITU-R/conferences/wrc/2019/Documents/PFA-WRC19-E.pdf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Our viewpoints/watch list: 1.12,   1.13,   1.15,   1.16,   9.1.5,   10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https://mentor.ieee.org/802.18/dcn/17/18-17-0073-07-0000-ieee-802-viewpoints-on-wrc-19-agenda-items.pptx</a:t>
            </a:r>
            <a:r>
              <a:rPr lang="en-US" sz="16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Quick look at the update, not all the agenda items went in the direction we had wanted.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See next slide</a:t>
            </a:r>
            <a:r>
              <a:rPr lang="en-US" sz="1600" dirty="0"/>
              <a:t>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And anything on WRC-23 Agenda Items?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 _____ 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Calendar:	</a:t>
            </a:r>
            <a:r>
              <a:rPr lang="en-US" sz="1000" dirty="0">
                <a:hlinkClick r:id="rId7"/>
              </a:rPr>
              <a:t>https://www.itu.int/en/events/Pages/Calendar-Events.aspx?sector=ITU-R</a:t>
            </a:r>
            <a:endParaRPr 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hlinkClick r:id="rId8"/>
              </a:rPr>
              <a:t>Study Group 1 (SG 1) Spectrum management</a:t>
            </a:r>
            <a:endParaRPr lang="en-US" sz="105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hlinkClick r:id="rId9"/>
              </a:rPr>
              <a:t>Working Party 1A (WP 1A) - Spectrum engineering techniques</a:t>
            </a:r>
            <a:r>
              <a:rPr lang="en-US" sz="900" u="sng" dirty="0"/>
              <a:t>     and     </a:t>
            </a:r>
            <a:r>
              <a:rPr lang="en-US" sz="900" dirty="0">
                <a:hlinkClick r:id="rId10"/>
              </a:rPr>
              <a:t>Working Party 1C (WP 1C) - Spectrum monitoring</a:t>
            </a:r>
            <a:r>
              <a:rPr lang="en-US" sz="900" dirty="0"/>
              <a:t>​​</a:t>
            </a:r>
            <a:endParaRPr lang="en-US" sz="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hlinkClick r:id="rId11"/>
              </a:rPr>
              <a:t>Study Group 5 (SG 5) Terrestrial </a:t>
            </a:r>
            <a:r>
              <a:rPr lang="en-US" sz="1050" b="0" dirty="0">
                <a:hlinkClick r:id="rId11"/>
              </a:rPr>
              <a:t>services</a:t>
            </a:r>
            <a:r>
              <a:rPr lang="en-US" sz="1050" b="0" dirty="0"/>
              <a:t> </a:t>
            </a:r>
            <a:r>
              <a:rPr lang="en-US" sz="900" b="0" dirty="0"/>
              <a:t>(chair on mailing list for these two) </a:t>
            </a:r>
            <a:endParaRPr lang="en-US" sz="105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hlinkClick r:id="rId12"/>
              </a:rPr>
              <a:t>Working Party 5A (WP 5A) - Land mobile service above 30 MHz* (excluding IMT); wireless access in the fixed service; amateur and amateur-satellite services</a:t>
            </a:r>
            <a:r>
              <a:rPr lang="en-US" sz="900" dirty="0"/>
              <a:t>  </a:t>
            </a:r>
            <a:endParaRPr lang="en-US" sz="900" dirty="0">
              <a:hlinkClick r:id="rId13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hlinkClick r:id="rId13"/>
              </a:rPr>
              <a:t>Working Party 5D (WP 5D) - IMT Systems</a:t>
            </a:r>
            <a:r>
              <a:rPr lang="en-US" sz="900" dirty="0"/>
              <a:t>       </a:t>
            </a:r>
            <a:r>
              <a:rPr lang="en-US" sz="700" dirty="0">
                <a:hlinkClick r:id="rId14"/>
              </a:rPr>
              <a:t>Monday 2019-12-09 - Friday 2019-12-13</a:t>
            </a:r>
            <a:endParaRPr lang="en-US" sz="700" dirty="0"/>
          </a:p>
          <a:p>
            <a:pPr marL="400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WRC-19:   </a:t>
            </a:r>
            <a:r>
              <a:rPr lang="en-US" sz="1000" u="sng" dirty="0">
                <a:hlinkClick r:id="rId15"/>
              </a:rPr>
              <a:t>https://www.itu.int/en/ITU-R/conferences/wrc/2019/Pages/default.aspx</a:t>
            </a:r>
            <a:r>
              <a:rPr lang="en-US" sz="1000" u="sng" dirty="0"/>
              <a:t>;  agenda and more: </a:t>
            </a:r>
            <a:r>
              <a:rPr lang="en-US" sz="1000" dirty="0"/>
              <a:t> </a:t>
            </a:r>
            <a:r>
              <a:rPr lang="en-US" sz="1000" u="sng" dirty="0">
                <a:hlinkClick r:id="rId16"/>
              </a:rPr>
              <a:t>https://www.itu.int/oth/R1402000001</a:t>
            </a:r>
            <a:endParaRPr lang="en-US" sz="1000" u="sng" dirty="0"/>
          </a:p>
          <a:p>
            <a:pPr marL="400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WRC-23 preliminary agenda items are already out since WRC-15 and will then be finalized at WRC-19.</a:t>
            </a:r>
          </a:p>
          <a:p>
            <a:pPr marL="8001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u="sng" dirty="0">
                <a:hlinkClick r:id="rId17"/>
              </a:rPr>
              <a:t>https://www.itu.int/en/ITU-R/study-groups/rcpm/Pages/wrc-23-preliminary-studies.aspx</a:t>
            </a:r>
            <a:r>
              <a:rPr lang="en-US" sz="1000" dirty="0"/>
              <a:t> </a:t>
            </a:r>
          </a:p>
          <a:p>
            <a:pPr lvl="6">
              <a:buFont typeface="Arial" panose="020B0604020202020204" pitchFamily="34" charset="0"/>
              <a:buChar char="•"/>
            </a:pPr>
            <a:endParaRPr lang="en-US" sz="800" dirty="0">
              <a:hlinkClick r:id="rId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78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63501"/>
          </a:xfrm>
        </p:spPr>
        <p:txBody>
          <a:bodyPr/>
          <a:lstStyle/>
          <a:p>
            <a:r>
              <a:rPr lang="en-US" sz="2400" dirty="0"/>
              <a:t>WRC-19 final 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5256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member has done a review of the WRC-19 acts to our viewpoints on Agenda Items we did for APT.  Here is what we sent APT: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https://mentor.ieee.org/802.18/dcn/19/18-19-0094-05-0000-apt-wp1-wrc-19-ais-1-12-1-15-ieee-802-views.pdf</a:t>
            </a:r>
            <a:r>
              <a:rPr lang="en-US" sz="12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>
                <a:hlinkClick r:id="rId4"/>
              </a:rPr>
              <a:t>https://mentor.ieee.org/802.18/dcn/19/18-19-0095-05-0000-apt-wp2-wrc-19-ais-1-13-1-16-9-1-5-ieee-802-views.pdf</a:t>
            </a:r>
            <a:r>
              <a:rPr lang="en-US" sz="12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hlinkClick r:id="rId5"/>
              </a:rPr>
              <a:t>https://mentor.ieee.org/802.18/dcn/19/18-19-0096-05-0000-apt-wp6-wrc-19-ais-10-ieee-802-views.pdf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Comparison then to WRC-19 final acts: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hlinkClick r:id="rId6"/>
              </a:rPr>
              <a:t>https://mentor.ieee.org/802.18/dcn/19/18-19-0152-00-0000-summary-of-the-decisions-of-selected-agenda-items-in-wrc-19.pptx</a:t>
            </a:r>
            <a:r>
              <a:rPr lang="en-US" sz="16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 </a:t>
            </a: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021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63501"/>
          </a:xfrm>
        </p:spPr>
        <p:txBody>
          <a:bodyPr/>
          <a:lstStyle/>
          <a:p>
            <a:r>
              <a:rPr lang="en-US" sz="2400" dirty="0"/>
              <a:t>Chairman Pai’s statement on 5.9 GHz &amp; draft NPRM </a:t>
            </a:r>
            <a:r>
              <a:rPr lang="en-US" sz="1200" dirty="0"/>
              <a:t>-1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1177974"/>
            <a:ext cx="8292711" cy="54432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Mentor:  </a:t>
            </a:r>
            <a:r>
              <a:rPr lang="en-US" sz="1600" b="0" dirty="0">
                <a:hlinkClick r:id="rId3"/>
              </a:rPr>
              <a:t>https://mentor.ieee.org/802.18/dcn/19/18-19-0150-00-0000-chairman-pais-remarks-new-5-9-ghz-band-proposal.docx</a:t>
            </a:r>
            <a:r>
              <a:rPr lang="en-US" sz="1600" b="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FCC:</a:t>
            </a:r>
            <a:r>
              <a:rPr lang="en-US" sz="1400" dirty="0"/>
              <a:t> </a:t>
            </a:r>
            <a:r>
              <a:rPr lang="en-US" sz="1400" u="sng" dirty="0">
                <a:hlinkClick r:id="rId4"/>
              </a:rPr>
              <a:t>https://www.fcc.gov/document/chairman-pais-remarks-new-59-ghz-band-proposal</a:t>
            </a:r>
            <a:r>
              <a:rPr lang="en-US" sz="1400" dirty="0"/>
              <a:t> 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“Specifically, I’m proposing to make available the lower 45 MHz of the band for unlicensed uses like Wi-Fi and allocate the upper 20 MHz for a new automotive communications technology, Cellular Vehicle to Everything, or C-V2X.  I’m also proposing that we seek public input on whether to allocate the remaining 10 MHz in the band to C-V2X or DSRC.  The Commission will vote on this Notice of Proposed Rulemaking at our December 12 meeting. </a:t>
            </a: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12 Dec Commissioners Open call agenda came out earlier today with this.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https://www.fcc.gov/news-events/events/2019/12/december-2019-open-commission-meeting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Draft NPRM: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Agenda has link to draft </a:t>
            </a:r>
            <a:r>
              <a:rPr lang="en-US" sz="1400" dirty="0" err="1"/>
              <a:t>nprm</a:t>
            </a:r>
            <a:r>
              <a:rPr lang="en-US" sz="1400" dirty="0"/>
              <a:t>:  </a:t>
            </a:r>
            <a:r>
              <a:rPr lang="en-US" sz="1400" dirty="0">
                <a:hlinkClick r:id="rId6"/>
              </a:rPr>
              <a:t>https://www.fcc.gov/document/promoting-innovation-59-ghz-band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Mentor: </a:t>
            </a:r>
            <a:r>
              <a:rPr lang="en-US" sz="1600" dirty="0">
                <a:hlinkClick r:id="rId7"/>
              </a:rPr>
              <a:t>https://mentor.ieee.org/802.18/dcn/19/18-19-0151-00-0000-fcc19-138-draft-nprm-revisiting-use-of-the-5-850-5-925-ghz-band.docx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Proceeding 19-138: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8"/>
              </a:rPr>
              <a:t>https://www.fcc.gov/ecfs/search/filings?proceedings_name=19-138&amp;sort=date_disseminated,DESC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Ford and Global Automakers have already filed some notices.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231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63501"/>
          </a:xfrm>
        </p:spPr>
        <p:txBody>
          <a:bodyPr/>
          <a:lstStyle/>
          <a:p>
            <a:r>
              <a:rPr lang="en-US" sz="2400" dirty="0"/>
              <a:t>5.9GHz &amp; draft NPRM</a:t>
            </a:r>
            <a:r>
              <a:rPr lang="en-US" sz="1200" dirty="0"/>
              <a:t> -2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1177974"/>
            <a:ext cx="8368911" cy="5443245"/>
          </a:xfrm>
        </p:spPr>
        <p:txBody>
          <a:bodyPr/>
          <a:lstStyle/>
          <a:p>
            <a:pPr lvl="6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Chairman Pai did mention this back on 14 May, though still a surprise to most how it came out.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DSRC is significantly impacted, as is P802.11bd.  There will be many inputs to consider.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Some original IEEE docs: 11-13/1449, 11-15/0402 and 11-14/1596 for some history.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What does IEEE 802 do?  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B0F0"/>
                </a:solidFill>
              </a:rPr>
              <a:t>All with interest should start to review the draft NPRM and start developing compelling comments though to submit when the NPRM is issued 12 Dec, there is a lot that needs to be thought about.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411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358701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200" dirty="0"/>
              <a:t>-1  (last to share these.)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849190"/>
            <a:ext cx="8292711" cy="58071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FCC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FCC 6 GHz proceeding(s) 18-295/17-183 have several new filings and expected R&amp;O at the 30 January Open Commission Meeting.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https://www.fcc.gov/ecfs/search/filings?proceedings_name=18-295&amp;sort=date_disseminated,DESC</a:t>
            </a:r>
            <a:r>
              <a:rPr lang="en-US" sz="1200" dirty="0"/>
              <a:t> </a:t>
            </a:r>
            <a:r>
              <a:rPr lang="en-US" altLang="en-US" sz="12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hlinkClick r:id="rId4"/>
              </a:rPr>
              <a:t>https://www.fcc.gov/ecfs/search/filings?proceedings_name=17-183&amp;sort=date_disseminated,DESC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FCC Expanding Flexible use of the 3.7 GHz to 4.2 GHz Band , 18-122, also expected at January open call.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hlinkClick r:id="rId5"/>
              </a:rPr>
              <a:t>https://www.fcc.gov/ecfs/search/filings?proceedings_name=18-122&amp;sort=date_disseminated,DESC</a:t>
            </a:r>
            <a:r>
              <a:rPr lang="en-US" altLang="en-US" sz="12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Rule  --  Establishment of a Spectrum Utilization Policy for the Fixed and Mobile Services' Use of Certain Bands Between 947 MHz and 40 GHz;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Abstract: </a:t>
            </a:r>
            <a:r>
              <a:rPr lang="en-US" sz="1400" dirty="0">
                <a:solidFill>
                  <a:schemeClr val="tx1"/>
                </a:solidFill>
              </a:rPr>
              <a:t>The Federal Communications Commission (FCC/Commission) </a:t>
            </a:r>
            <a:r>
              <a:rPr lang="en-US" sz="1400" b="1" dirty="0">
                <a:solidFill>
                  <a:schemeClr val="tx1"/>
                </a:solidFill>
              </a:rPr>
              <a:t>is correcting final rules </a:t>
            </a:r>
            <a:r>
              <a:rPr lang="en-US" sz="1400" dirty="0">
                <a:solidFill>
                  <a:schemeClr val="tx1"/>
                </a:solidFill>
              </a:rPr>
              <a:t>that had typographical errors that were published in three separate reports in the Federal Register. In those documents, the Commission used table 8 MHz maximum authorized bandwidth channels that had an error in various rules. This document corrects the errors. </a:t>
            </a:r>
            <a:r>
              <a:rPr lang="en-US" sz="1400" u="sng" dirty="0">
                <a:hlinkClick r:id="rId6"/>
              </a:rPr>
              <a:t>PDF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Pages 63811-63812 (2 pages)  </a:t>
            </a:r>
            <a:r>
              <a:rPr lang="en-US" sz="1400" u="sng" dirty="0">
                <a:hlinkClick r:id="rId7"/>
              </a:rPr>
              <a:t>Permalink</a:t>
            </a:r>
            <a:r>
              <a:rPr lang="en-US" sz="1400" dirty="0"/>
              <a:t>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Rule -- Transforming the 2.5 GHz Band; Correction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1" dirty="0"/>
              <a:t>Abstract:</a:t>
            </a:r>
            <a:r>
              <a:rPr lang="en-US" sz="1400" dirty="0"/>
              <a:t> The Federal Communications Commission (Commission) </a:t>
            </a:r>
            <a:r>
              <a:rPr lang="en-US" sz="1400" b="1" dirty="0"/>
              <a:t>is correcting a final rule</a:t>
            </a:r>
            <a:r>
              <a:rPr lang="en-US" sz="1400" dirty="0"/>
              <a:t> that appeared in the Federal Register on October 25, 2019. In the document, the Commission took another step towards making more mid-band spectrum available for next generation wireless services benefitting all Americans. Specifically, the Commission transformed the regulatory framework governing the 2.5 GHz band (2496-2690 MHz), which is the single largest band of contiguous spectrum below 3 gigahertz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</a:rPr>
              <a:t> . </a:t>
            </a:r>
            <a:r>
              <a:rPr lang="en-US" sz="1400" u="sng" dirty="0">
                <a:hlinkClick r:id="rId8"/>
              </a:rPr>
              <a:t>PDF</a:t>
            </a:r>
            <a:r>
              <a:rPr lang="en-US" sz="1400" b="1" dirty="0"/>
              <a:t> </a:t>
            </a:r>
            <a:r>
              <a:rPr lang="en-US" sz="1400" dirty="0"/>
              <a:t>Pages 64209-64210 </a:t>
            </a:r>
            <a:r>
              <a:rPr lang="en-US" sz="1400" i="1" dirty="0"/>
              <a:t>(2 pages)</a:t>
            </a:r>
            <a:r>
              <a:rPr lang="en-US" sz="1400" dirty="0"/>
              <a:t> </a:t>
            </a:r>
            <a:r>
              <a:rPr lang="en-US" sz="1400" u="sng" dirty="0">
                <a:hlinkClick r:id="rId9"/>
              </a:rPr>
              <a:t>Permalink</a:t>
            </a:r>
            <a:r>
              <a:rPr lang="en-US" sz="1400" b="1" dirty="0"/>
              <a:t> 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</a:rPr>
              <a:t> 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256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358701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200" dirty="0"/>
              <a:t>-2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292711" cy="530546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IEEE-EU spectrum position paper update: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(Will pickup later)</a:t>
            </a:r>
            <a:endParaRPr lang="en-US" sz="1800" b="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3"/>
              </a:rPr>
              <a:t>https://mentor.ieee.org/802.18/dcn/18/18-18-0028-02-0000-draft-ieee-european-public-policy-position-statement-on-spectrum-management.docx</a:t>
            </a:r>
            <a:r>
              <a:rPr lang="en-US" sz="1600" dirty="0"/>
              <a:t> </a:t>
            </a:r>
            <a:endParaRPr lang="en-US" sz="1600" u="sng" dirty="0">
              <a:hlinkClick r:id="rId4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The IEEE SA position that the RR-TAG help develop, we had requested to use in the EU, in place of theirs: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u="sng" dirty="0">
                <a:hlinkClick r:id="rId4"/>
              </a:rPr>
              <a:t>https://mentor.ieee.org/802.18/dcn/18/18-18-0010-10-0000-sa-use-of-spectrum-draft-position-orig06dec17.docx</a:t>
            </a:r>
            <a:r>
              <a:rPr lang="en-US" sz="1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______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ACMA comments approved on 21</a:t>
            </a:r>
            <a:r>
              <a:rPr lang="en-US" sz="1800" baseline="30000" dirty="0"/>
              <a:t>st</a:t>
            </a:r>
            <a:r>
              <a:rPr lang="en-US" sz="1800" dirty="0"/>
              <a:t> of Nov.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58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Actions Required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02673"/>
            <a:ext cx="8292711" cy="5386796"/>
          </a:xfrm>
        </p:spPr>
        <p:txBody>
          <a:bodyPr/>
          <a:lstStyle/>
          <a:p>
            <a:pPr lvl="4">
              <a:buFont typeface="Wingdings" panose="05000000000000000000" pitchFamily="2" charset="2"/>
              <a:buChar char="q"/>
            </a:pPr>
            <a:endParaRPr lang="en-US" sz="1000" b="0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All review the draft NPRM on 5.9 GHz and work on compelling comments.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Soon: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B0F0"/>
                </a:solidFill>
              </a:rPr>
              <a:t>Start to consider what are IEEE 802 viewpoints are for WRC-23 agenda items.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Ongoing: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2060"/>
                </a:solidFill>
              </a:rPr>
              <a:t>WPT use of license-exempt bands and UWB in cell phones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2060"/>
                </a:solidFill>
              </a:rPr>
              <a:t>Digital Divide, how can we help?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General Info: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Cisco VNI 2018-2022 networking trends, updated 21Feb19 (annually). </a:t>
            </a:r>
          </a:p>
          <a:p>
            <a:pPr marL="857250" lvl="2" indent="0"/>
            <a:r>
              <a:rPr lang="en-US" sz="1200" u="sng" dirty="0">
                <a:hlinkClick r:id="rId2"/>
              </a:rPr>
              <a:t>https://www.cisco.com/c/en/us/solutions/collateral/service-provider/visual-networking-index-vni/white-paper-c11-738429.pdf</a:t>
            </a:r>
            <a:r>
              <a:rPr lang="en-US" sz="1200" u="sng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World Economic Outlook</a:t>
            </a:r>
            <a:r>
              <a:rPr lang="en-US" sz="1400" b="1" dirty="0"/>
              <a:t>.  </a:t>
            </a:r>
            <a:r>
              <a:rPr lang="en-US" sz="1400" dirty="0"/>
              <a:t>(October’s 2019, twice a year)</a:t>
            </a:r>
          </a:p>
          <a:p>
            <a:pPr marL="857250" lvl="2" indent="0"/>
            <a:r>
              <a:rPr lang="en-US" sz="1200" dirty="0">
                <a:hlinkClick r:id="rId3"/>
              </a:rPr>
              <a:t>https://www.imf.org/external/pubs/ft/weo/2019/02/weodata/index.aspx</a:t>
            </a:r>
            <a:endParaRPr lang="en-US" sz="1200" dirty="0"/>
          </a:p>
          <a:p>
            <a:pPr marL="0" indent="0">
              <a:spcBef>
                <a:spcPts val="0"/>
              </a:spcBef>
            </a:pPr>
            <a:endParaRPr lang="en-US" alt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91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Any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74" y="1142999"/>
            <a:ext cx="8296126" cy="5332414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Does IEE 802 have any concerns/inputs on RF exposure?  FCC has a proceeding with an NPRM as part of it (along with an R&amp;O and NOI resolution).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81000"/>
            <a:ext cx="2128239" cy="200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 Dec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422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643327"/>
          </a:xfrm>
        </p:spPr>
        <p:txBody>
          <a:bodyPr/>
          <a:lstStyle/>
          <a:p>
            <a:r>
              <a:rPr lang="en-US" sz="2400" dirty="0"/>
              <a:t>Adjourn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21183"/>
            <a:ext cx="8382000" cy="57542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teleconference: 12 Dec2019 – </a:t>
            </a:r>
            <a:r>
              <a:rPr lang="en-US" sz="2000" i="1" u="sng" dirty="0"/>
              <a:t>15:00 – &lt;15:55</a:t>
            </a:r>
            <a:r>
              <a:rPr lang="en-US" sz="20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https://mentor.ieee.org/802.18/dcn/16/18-16-0038-13-0000-teleconference-call-in-info.pptx</a:t>
            </a:r>
            <a:r>
              <a:rPr lang="en-US" sz="1800" dirty="0"/>
              <a:t>  </a:t>
            </a:r>
            <a:r>
              <a:rPr lang="en-US" altLang="en-US" sz="1800" b="1" dirty="0"/>
              <a:t>(</a:t>
            </a:r>
            <a:r>
              <a:rPr lang="en-US" altLang="en-US" sz="1800" b="1" i="1" u="sng" dirty="0"/>
              <a:t>or latest)</a:t>
            </a:r>
            <a:endParaRPr lang="en-US" altLang="en-US" sz="1800" b="1" i="1" u="sng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Note: If the call-in link doesn’t work send the Chair an email right away.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</a:t>
            </a:r>
            <a:r>
              <a:rPr lang="en-US" sz="1800" dirty="0" err="1"/>
              <a:t>listserver</a:t>
            </a:r>
            <a:r>
              <a:rPr lang="en-US" sz="18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Adjourn: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Any objection to Adjourn.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None heard, </a:t>
            </a:r>
            <a:r>
              <a:rPr lang="en-US" sz="1800" dirty="0"/>
              <a:t>we are Adjourned at 15:___________________59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/>
              <a:t>ET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Hotel Irvine, Irvine, California, USA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Normal time slots, Tuesday AM2 and Thursday AM1 (8:30 start) </a:t>
            </a: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– </a:t>
            </a:r>
            <a:r>
              <a:rPr lang="en-US" sz="1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remember no reciprocal from other WGs </a:t>
            </a:r>
            <a:endParaRPr lang="en-US" sz="1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Call to Order / 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Officers for the RR-TAG / IEEE 802.18:</a:t>
            </a:r>
          </a:p>
          <a:p>
            <a:pPr lvl="1">
              <a:defRPr/>
            </a:pPr>
            <a:r>
              <a:rPr lang="en-US" sz="1600" dirty="0"/>
              <a:t>Chair is Jay Holcomb (Itron) </a:t>
            </a:r>
          </a:p>
          <a:p>
            <a:pPr lvl="1">
              <a:defRPr/>
            </a:pPr>
            <a:r>
              <a:rPr lang="en-US" sz="1600" dirty="0"/>
              <a:t>Vice-chair, need someone</a:t>
            </a:r>
          </a:p>
          <a:p>
            <a:pPr lvl="1">
              <a:defRPr/>
            </a:pPr>
            <a:r>
              <a:rPr lang="en-US" sz="1600" dirty="0"/>
              <a:t>Secretary, need someone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Voters: </a:t>
            </a:r>
            <a:r>
              <a:rPr lang="en-US" altLang="en-US" sz="1800" dirty="0"/>
              <a:t>44 (7 on LMSC)</a:t>
            </a:r>
            <a:r>
              <a:rPr lang="en-US" altLang="en-US" sz="1800" dirty="0">
                <a:solidFill>
                  <a:schemeClr val="tx1"/>
                </a:solidFill>
              </a:rPr>
              <a:t>;  Aspirant members: 19  </a:t>
            </a:r>
            <a:endParaRPr lang="en-US" altLang="en-US" sz="18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 quorum is met since this meeting was announced more then 45 days ago.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IEEE 802 Required notices:</a:t>
            </a:r>
          </a:p>
          <a:p>
            <a:pPr lvl="1">
              <a:defRPr/>
            </a:pPr>
            <a:r>
              <a:rPr lang="en-US" sz="1600" kern="1600" dirty="0"/>
              <a:t>Affiliation - </a:t>
            </a:r>
            <a:r>
              <a:rPr lang="en-US" sz="1600" u="sng" kern="1600" dirty="0">
                <a:hlinkClick r:id="rId3"/>
              </a:rPr>
              <a:t>http://standards.ieee.org/faqs/affiliationFAQ.html</a:t>
            </a:r>
            <a:endParaRPr lang="en-US" sz="1600" u="sng" kern="1600" dirty="0"/>
          </a:p>
          <a:p>
            <a:pPr>
              <a:defRPr/>
            </a:pPr>
            <a:r>
              <a:rPr lang="en-US" sz="1600" b="1" i="1" u="sng" kern="1600" dirty="0">
                <a:solidFill>
                  <a:srgbClr val="FF0000"/>
                </a:solidFill>
              </a:rPr>
              <a:t>&gt; Be sure to announce you name, affiliation, employer and clients the first time you speak. </a:t>
            </a:r>
          </a:p>
          <a:p>
            <a:pPr lvl="1">
              <a:defRPr/>
            </a:pPr>
            <a:r>
              <a:rPr lang="en-US" sz="1600" kern="1600" dirty="0"/>
              <a:t>Anti-Trust - </a:t>
            </a:r>
            <a:r>
              <a:rPr lang="en-US" sz="1600" u="sng" kern="1600" dirty="0">
                <a:hlinkClick r:id="rId4"/>
              </a:rPr>
              <a:t>http://standards.ieee.org/resources/antitrust-guidelines.pdf</a:t>
            </a:r>
            <a:endParaRPr lang="en-US" sz="1600" kern="1600" dirty="0"/>
          </a:p>
          <a:p>
            <a:pPr lvl="1">
              <a:defRPr/>
            </a:pPr>
            <a:r>
              <a:rPr lang="en-US" sz="1600" kern="1600" dirty="0"/>
              <a:t>Ethics - </a:t>
            </a:r>
            <a:r>
              <a:rPr lang="en-US" sz="1600" kern="1600" dirty="0">
                <a:hlinkClick r:id="rId5"/>
              </a:rPr>
              <a:t>https://www.ieee.org/about/corporate/governance/p7-8.html</a:t>
            </a:r>
            <a:r>
              <a:rPr lang="en-US" sz="1600" kern="1600" dirty="0"/>
              <a:t>  </a:t>
            </a:r>
          </a:p>
          <a:p>
            <a:pPr lvl="1">
              <a:defRPr/>
            </a:pPr>
            <a:r>
              <a:rPr lang="en-US" sz="1600" kern="1600" dirty="0"/>
              <a:t>IEEE 802 WG Policies and Procedures - </a:t>
            </a:r>
            <a:r>
              <a:rPr lang="en-US" sz="1600" u="sng" kern="1600" dirty="0">
                <a:hlinkClick r:id="rId6"/>
              </a:rPr>
              <a:t>http://www.ieee802.org/devdocs.shtml</a:t>
            </a:r>
            <a:r>
              <a:rPr lang="en-US" sz="1600" u="sng" kern="1600" dirty="0"/>
              <a:t> </a:t>
            </a:r>
          </a:p>
          <a:p>
            <a:pPr lvl="1">
              <a:defRPr/>
            </a:pPr>
            <a:r>
              <a:rPr lang="en-US" sz="1600" kern="1600" dirty="0"/>
              <a:t>Patent &amp; administration slides, </a:t>
            </a:r>
            <a:r>
              <a:rPr lang="en-US" sz="1600" kern="1600" dirty="0">
                <a:sym typeface="Wingdings" panose="05000000000000000000" pitchFamily="2" charset="2"/>
              </a:rPr>
              <a:t> 02jan18</a:t>
            </a:r>
          </a:p>
          <a:p>
            <a:pPr lvl="1">
              <a:defRPr/>
            </a:pPr>
            <a:r>
              <a:rPr lang="en-US" sz="1600" kern="1600" dirty="0">
                <a:sym typeface="Wingdings" panose="05000000000000000000" pitchFamily="2" charset="2"/>
              </a:rPr>
              <a:t>Copyright notice slides,   new 11nov19</a:t>
            </a:r>
          </a:p>
          <a:p>
            <a:pPr lvl="1">
              <a:defRPr/>
            </a:pPr>
            <a:r>
              <a:rPr lang="en-US" sz="1200" kern="1600" dirty="0"/>
              <a:t>(note: call for essential patents &amp; copy right notice: the RR-TAG does not do standards, though all should be aware.) </a:t>
            </a:r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 Dec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6AE33B4-0A9D-4FF1-827F-812D8ABA63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858418"/>
              </p:ext>
            </p:extLst>
          </p:nvPr>
        </p:nvGraphicFramePr>
        <p:xfrm>
          <a:off x="5943600" y="5486400"/>
          <a:ext cx="23907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0" name="Packager Shell Object" showAsIcon="1" r:id="rId7" imgW="2391120" imgH="534600" progId="Package">
                  <p:embed/>
                </p:oleObj>
              </mc:Choice>
              <mc:Fallback>
                <p:oleObj name="Packager Shell Object" showAsIcon="1" r:id="rId7" imgW="2391120" imgH="534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43600" y="5486400"/>
                        <a:ext cx="2390775" cy="53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EFED75A4-618A-4F94-BA33-B373D0EDF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180233"/>
              </p:ext>
            </p:extLst>
          </p:nvPr>
        </p:nvGraphicFramePr>
        <p:xfrm>
          <a:off x="4652901" y="5324475"/>
          <a:ext cx="207614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1" name="Packager Shell Object" showAsIcon="1" r:id="rId9" imgW="2035440" imgH="534600" progId="Package">
                  <p:embed/>
                </p:oleObj>
              </mc:Choice>
              <mc:Fallback>
                <p:oleObj name="Packager Shell Object" showAsIcon="1" r:id="rId9" imgW="2035440" imgH="534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52901" y="5324475"/>
                        <a:ext cx="2076140" cy="53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040F61-8B6B-46A5-9291-AFE7C7C4263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04800"/>
            <a:ext cx="2211387" cy="273050"/>
          </a:xfrm>
        </p:spPr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DC230-6131-4473-944F-BA5E2FC60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57342-C420-4550-BB74-F97CC674B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7A38F-B33B-45DC-AA21-4A44AFBE9368}"/>
              </a:ext>
            </a:extLst>
          </p:cNvPr>
          <p:cNvSpPr txBox="1"/>
          <p:nvPr/>
        </p:nvSpPr>
        <p:spPr>
          <a:xfrm>
            <a:off x="3505200" y="5791200"/>
            <a:ext cx="502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Back up and/or previous  slides follow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CC7B9-A222-4989-8366-7772F0079144}"/>
              </a:ext>
            </a:extLst>
          </p:cNvPr>
          <p:cNvSpPr txBox="1"/>
          <p:nvPr/>
        </p:nvSpPr>
        <p:spPr>
          <a:xfrm>
            <a:off x="696912" y="1219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Thank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0DF9C6-427B-477A-8FF7-DF8902EFF17B}"/>
              </a:ext>
            </a:extLst>
          </p:cNvPr>
          <p:cNvSpPr txBox="1">
            <a:spLocks/>
          </p:cNvSpPr>
          <p:nvPr/>
        </p:nvSpPr>
        <p:spPr>
          <a:xfrm>
            <a:off x="696912" y="2971800"/>
            <a:ext cx="8223308" cy="21701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6787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61" y="993421"/>
            <a:ext cx="8296126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3.4.2 Vice Chair(s)</a:t>
            </a:r>
          </a:p>
          <a:p>
            <a:pPr marL="0" indent="0">
              <a:spcBef>
                <a:spcPts val="0"/>
              </a:spcBef>
            </a:pPr>
            <a:r>
              <a:rPr lang="en-US" sz="1600" dirty="0"/>
              <a:t>	</a:t>
            </a:r>
            <a:r>
              <a:rPr lang="en-US" sz="1400" dirty="0"/>
              <a:t>The responsibilities of the Vice Chair(s) shall include:</a:t>
            </a:r>
          </a:p>
          <a:p>
            <a:pPr lvl="1">
              <a:spcBef>
                <a:spcPts val="0"/>
              </a:spcBef>
            </a:pPr>
            <a:r>
              <a:rPr lang="en-US" sz="1100" dirty="0"/>
              <a:t>a) </a:t>
            </a:r>
            <a:r>
              <a:rPr lang="en-US" sz="1200" b="1" u="sng" dirty="0"/>
              <a:t>Carrying out the Chair's duties if the Chair is temporarily unable to do so</a:t>
            </a:r>
            <a:r>
              <a:rPr lang="en-US" sz="1200" dirty="0"/>
              <a:t> or chooses to recuse himself or herself (i.e., to give a technical opinion) or chooses to delegate specific duties.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b) Being knowledgeable in IEEE standards processes and parliamentary procedures and assisting the Chair in ensuring that the processes and procedures are followed.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c) Being familiar with training materials available through IEEE Standards Development Online.</a:t>
            </a:r>
          </a:p>
          <a:p>
            <a:pPr lvl="2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Needs to be a member of the IEEE SA.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Declaration of term commitment and affiliation letters to the EC.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Should consider to attend </a:t>
            </a:r>
            <a:r>
              <a:rPr lang="en-US" sz="1400" dirty="0" err="1"/>
              <a:t>sunday</a:t>
            </a:r>
            <a:r>
              <a:rPr lang="en-US" sz="1400" dirty="0"/>
              <a:t> wireless chair meeting and rules,  EC open and EC close meetings during a plenary.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Stand in for the Chair or Secretary if one of them is not able to attend a meeting or call or activity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e.g. at the Plenary EC opening and closing meetings if the Chair can not make it.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Learn how, and be able to update the website and attendance / approved voters process.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secretary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secretary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Though busier if some research is needed for a topic, help on comments, etc.  </a:t>
            </a:r>
            <a:endParaRPr lang="en-US" sz="1200" dirty="0"/>
          </a:p>
          <a:p>
            <a:pPr marL="1200150" lvl="2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Maybe once a month or so.  It will vary.  </a:t>
            </a:r>
            <a:endParaRPr lang="en-US" sz="1200" dirty="0"/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Would look at a periodic touch point with the chair depending on activity. 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4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 Dec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3587FC6-4F7F-434F-834B-7BC1D178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Vice Chair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2538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Secretary</a:t>
            </a:r>
            <a:endParaRPr lang="en-US" altLang="en-US" sz="24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005" y="990600"/>
            <a:ext cx="8229602" cy="4821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3.4.3 Secretary</a:t>
            </a:r>
          </a:p>
          <a:p>
            <a:pPr marL="0" indent="0">
              <a:spcBef>
                <a:spcPts val="0"/>
              </a:spcBef>
            </a:pPr>
            <a:r>
              <a:rPr lang="en-US" sz="1600" b="1" dirty="0"/>
              <a:t>	</a:t>
            </a:r>
            <a:r>
              <a:rPr lang="en-US" sz="1400" b="1" dirty="0"/>
              <a:t>The </a:t>
            </a:r>
            <a:r>
              <a:rPr lang="en-US" sz="1400" dirty="0"/>
              <a:t>responsibilities</a:t>
            </a:r>
            <a:r>
              <a:rPr lang="en-US" sz="1400" b="1" dirty="0"/>
              <a:t> of the Secretary include: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a) Scheduling meetings in coordination with the Chair and distributing meeting notices.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b) Distributing meeting agenda (as per 6.0). Notification of the potential for action shall be included on any distributed agendas for meetings.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c) Recording minutes of each meeting according to Clause 6.5 and IEEE guidelines (see http://standards.ieee.org/develop/policies/stdslaw.pdf), and publishing them within 60 calendar days of the end of the meeting.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d) Creating and maintaining the Working Group membership roster and submitting it to the IEEE Standards Association annually.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e) Being responsible for the management and distribution of Working Group documentation.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f) Maintaining lists of unresolved issues, action items, and assignments.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g) Recording attendance of all attendees.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h) Maintaining a current list of the names of the voting members and distributing it to the members upon request.</a:t>
            </a:r>
          </a:p>
          <a:p>
            <a:pPr lvl="1">
              <a:spcBef>
                <a:spcPts val="0"/>
              </a:spcBef>
            </a:pPr>
            <a:r>
              <a:rPr lang="en-US" sz="1200" b="0" dirty="0" err="1"/>
              <a:t>i</a:t>
            </a:r>
            <a:r>
              <a:rPr lang="en-US" sz="1200" b="0" dirty="0"/>
              <a:t>) Forwarding all changes to the roster of voting members to the Chair.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j) Being familiar with training materials available through IEEE Standards Development Online.</a:t>
            </a:r>
            <a:r>
              <a:rPr lang="en-US" sz="1200" dirty="0"/>
              <a:t> </a:t>
            </a:r>
          </a:p>
          <a:p>
            <a:pPr lv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Vice Char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vice chair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Though busier if after a meeting to do minutes.  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Would look at a periodic touch point with the chair depending on activity. 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057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Responsibilities of Working Group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703" y="1066800"/>
            <a:ext cx="8296126" cy="4113213"/>
          </a:xfrm>
        </p:spPr>
        <p:txBody>
          <a:bodyPr/>
          <a:lstStyle/>
          <a:p>
            <a:r>
              <a:rPr lang="en-US" sz="1400" dirty="0"/>
              <a:t>3.0 Officers</a:t>
            </a:r>
          </a:p>
          <a:p>
            <a:r>
              <a:rPr lang="en-US" sz="1400" b="0" dirty="0"/>
              <a:t>There shall be a Chair and a Secretary, and there should be a Vice Chair. The office of Treasurer is suggested if significant funds are involved in the operation of the Working Group and/or its subgroups or if the group has multiple financial reports to supply to the IEEE Standards Association. A person may simultaneously hold the positions of Secretary and Treasurer.</a:t>
            </a:r>
          </a:p>
          <a:p>
            <a:r>
              <a:rPr lang="en-US" sz="1400" b="0" dirty="0"/>
              <a:t>The Chair and Vice Chair(s) shall each be IEEE members of any grade, except Student grade, or IEEE Society affiliates, and also be members of IEEE-SA.</a:t>
            </a:r>
          </a:p>
          <a:p>
            <a:r>
              <a:rPr lang="en-US" sz="1400" dirty="0"/>
              <a:t>3.4 Responsibilities of Working Group Officers</a:t>
            </a:r>
          </a:p>
          <a:p>
            <a:r>
              <a:rPr lang="en-US" sz="1400" b="0" dirty="0"/>
              <a:t>When carrying out the duties of an officer described in IEEE’s policies and procedures, officers of the Working Group:</a:t>
            </a:r>
          </a:p>
          <a:p>
            <a:r>
              <a:rPr lang="en-US" sz="1400" b="0" dirty="0"/>
              <a:t>a) shall not act:</a:t>
            </a:r>
          </a:p>
          <a:p>
            <a:r>
              <a:rPr lang="en-US" sz="1400" b="0" dirty="0"/>
              <a:t>1) in bad faith;</a:t>
            </a:r>
          </a:p>
          <a:p>
            <a:r>
              <a:rPr lang="en-US" sz="1400" b="0" dirty="0"/>
              <a:t>2) to the detriment of IEEE-SA;</a:t>
            </a:r>
          </a:p>
          <a:p>
            <a:r>
              <a:rPr lang="en-US" sz="1400" b="0" dirty="0"/>
              <a:t>3) to further the interest of any party outside IEEE over the interest of IEEE; or</a:t>
            </a:r>
          </a:p>
          <a:p>
            <a:r>
              <a:rPr lang="en-US" sz="1400" b="0" dirty="0"/>
              <a:t>4) in a manner that is inconsistent with the purposes or objectives of IEEE, and;</a:t>
            </a:r>
          </a:p>
          <a:p>
            <a:r>
              <a:rPr lang="en-US" sz="1400" b="0" dirty="0"/>
              <a:t>b) shall use best efforts to ensure that participants of the working group conduct themselves in accordance with applicable policies and procedures including, but not limited to, SASB Bylaws 5.2.1.</a:t>
            </a:r>
          </a:p>
          <a:p>
            <a:r>
              <a:rPr lang="en-US" sz="1400" b="0" dirty="0"/>
              <a:t>The officers of the Working Group shall manage the day-to-day operations of the Working Group. The officers are responsible for implementing the decisions of the Working Group and managing the activities that result from those decisions.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39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 Dec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52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SM.2352 on THz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From 802.15.3d, ITU-R SM.2352 on THz communications needs  updates. 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ITU-R WP1A  meeting in June did not manage to prepare an (expected) liaison statement.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Though, 802.15.3d does have a draft of a submission to ITU-R on the current SM.2352 that needs updates.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https://mentor.ieee.org/802.15/dcn/19/15-19-0276-01-0thz-ieee-802-15-tag-thz-input-to-the-revision-of-itu-r-sm-2352.docx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Any suggestions before it goes to 802.15 working group?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Just one update, the leading paragraph with the latest boiler plate.  r02 was uploaded.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Note: the plan is to get it completed, though will not formally be worked on by 802.18 until early next year for final ITU-R format and approval. 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Key item for this is 802.15 THz TAG is not meeting again before it is needed in June of 2020, so they want to be done now with the content.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224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THz SM.2352 motion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Motion:</a:t>
            </a:r>
            <a:r>
              <a:rPr lang="en-US" sz="1800" dirty="0"/>
              <a:t> </a:t>
            </a:r>
            <a:r>
              <a:rPr lang="en-US" sz="1800" b="0" dirty="0"/>
              <a:t>Move to approve document </a:t>
            </a:r>
            <a:r>
              <a:rPr lang="en-US" sz="1800" b="0" dirty="0">
                <a:hlinkClick r:id="rId3" invalidUrl="https:///"/>
              </a:rPr>
              <a:t>https://</a:t>
            </a:r>
            <a:r>
              <a:rPr lang="en-US" sz="1800" b="0" dirty="0"/>
              <a:t>_________ on ITU-R SM.2352 report on THz communications updates. With the chair of 802.18 to have editorial privileges and send to the LMSC(EC) for review/approval and submission to ITU-R WP 1A.</a:t>
            </a:r>
          </a:p>
          <a:p>
            <a:endParaRPr lang="en-US" altLang="en-US" sz="1800" dirty="0">
              <a:solidFill>
                <a:schemeClr val="tx1"/>
              </a:solidFill>
            </a:endParaRPr>
          </a:p>
          <a:p>
            <a:r>
              <a:rPr lang="en-US" altLang="en-US" sz="1800" dirty="0"/>
              <a:t>		Moved by:  		__ 	</a:t>
            </a:r>
          </a:p>
          <a:p>
            <a:pPr lvl="1"/>
            <a:r>
              <a:rPr lang="en-US" altLang="en-US" sz="1800" b="1" dirty="0"/>
              <a:t>Seconded by:  	__ </a:t>
            </a:r>
          </a:p>
          <a:p>
            <a:pPr lvl="1"/>
            <a:r>
              <a:rPr lang="en-US" altLang="en-US" sz="1800" b="1" dirty="0"/>
              <a:t>Discussion?	</a:t>
            </a:r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none</a:t>
            </a: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Vote:  __Y   /  __N   /  __A </a:t>
            </a:r>
          </a:p>
          <a:p>
            <a:pPr lvl="1"/>
            <a:endParaRPr lang="en-US" altLang="en-US" sz="1800" b="1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Motion - Passed</a:t>
            </a: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8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/>
              <a:t>05 Dec 2019</a:t>
            </a:r>
            <a:endParaRPr lang="en-US" dirty="0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5"/>
            <a:ext cx="7873995" cy="890587"/>
          </a:xfrm>
        </p:spPr>
        <p:txBody>
          <a:bodyPr lIns="91440" tIns="45720" rIns="91440" bIns="45720"/>
          <a:lstStyle/>
          <a:p>
            <a:r>
              <a:rPr lang="en-US" sz="2400" dirty="0"/>
              <a:t>Other Guidelines for IEEE WG Meetings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696912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considerations remain the primary focus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be silent if inappropriate topics are discussed … do formally object.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more details, see </a:t>
            </a: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IEEE-SA Standards Board Operations Manual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clause 5.3.10 and </a:t>
            </a:r>
            <a:b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Antitrust and Competition Policy: What You Need to Know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http://standards.ieee.org/develop/policies/antitrust.pdf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989072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 behavior in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activities is guided  by the IEEE Codes of Ethics &amp;</a:t>
            </a:r>
            <a:r>
              <a:rPr lang="en-US" sz="2400" spc="-4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Conduct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05" y="1066800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384925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685004" y="1636959"/>
            <a:ext cx="7833515" cy="4511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participants in IEEE-SA activities are expected to adhere to the core  principles underlying</a:t>
            </a:r>
            <a:r>
              <a:rPr lang="en-US" sz="1800" b="1" spc="-1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Uphold the highest standards of integrity, responsible behavior, and ethical and  professional</a:t>
            </a:r>
            <a:r>
              <a:rPr lang="en-US" sz="1800" i="1" spc="-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120904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 people fairly and with respect, to not engage in harassment,  discrimination, or retaliation, and to protect people's</a:t>
            </a:r>
            <a:r>
              <a:rPr lang="en-US" sz="1800" i="1" spc="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privacy.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49657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injuring others, their property, reputation, or employment by false or  malicious</a:t>
            </a:r>
            <a:r>
              <a:rPr lang="en-US" sz="1800" i="1" spc="-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marR="151765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8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Participants in the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“</a:t>
            </a:r>
            <a:r>
              <a:rPr lang="en-US" sz="2400" i="1" spc="-5" dirty="0">
                <a:solidFill>
                  <a:srgbClr val="0070C0"/>
                </a:solidFill>
                <a:latin typeface="Arial"/>
                <a:cs typeface="Arial"/>
              </a:rPr>
              <a:t>individual process</a:t>
            </a:r>
            <a:r>
              <a:rPr lang="en-US" sz="2400" spc="-5" dirty="0">
                <a:solidFill>
                  <a:srgbClr val="0070C0"/>
                </a:solidFill>
              </a:rPr>
              <a:t>” shall  act independently of others, including</a:t>
            </a:r>
            <a:r>
              <a:rPr lang="en-US" sz="2400" spc="-65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employers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487" y="1736372"/>
            <a:ext cx="8085514" cy="4113213"/>
          </a:xfrm>
        </p:spPr>
        <p:txBody>
          <a:bodyPr/>
          <a:lstStyle/>
          <a:p>
            <a:pPr marL="193040" marR="11747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require that “</a:t>
            </a:r>
            <a:r>
              <a:rPr lang="en-US" sz="1800" i="1" spc="-5" dirty="0">
                <a:latin typeface="Arial"/>
                <a:cs typeface="Arial"/>
              </a:rPr>
              <a:t>participants in the  IEEE standards development individual process shall </a:t>
            </a:r>
            <a:r>
              <a:rPr lang="en-US" sz="1800" i="1" dirty="0">
                <a:latin typeface="Arial"/>
                <a:cs typeface="Arial"/>
              </a:rPr>
              <a:t>act </a:t>
            </a:r>
            <a:r>
              <a:rPr lang="en-US" sz="1800" i="1" spc="-5" dirty="0">
                <a:latin typeface="Arial"/>
                <a:cs typeface="Arial"/>
              </a:rPr>
              <a:t>based on their  qualifications and</a:t>
            </a:r>
            <a:r>
              <a:rPr lang="en-US" sz="1800" i="1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experience”</a:t>
            </a:r>
            <a:endParaRPr lang="en-US" sz="1800" dirty="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means</a:t>
            </a:r>
            <a:r>
              <a:rPr lang="en-US" sz="1800" spc="-2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participants:</a:t>
            </a:r>
            <a:endParaRPr lang="en-US" sz="1800" dirty="0">
              <a:latin typeface="Arial"/>
              <a:cs typeface="Arial"/>
            </a:endParaRPr>
          </a:p>
          <a:p>
            <a:pPr marL="375285" marR="135255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Shall act </a:t>
            </a:r>
            <a:r>
              <a:rPr lang="en-US" sz="1600" b="1" dirty="0">
                <a:solidFill>
                  <a:srgbClr val="00B050"/>
                </a:solidFill>
                <a:latin typeface="Arial"/>
                <a:cs typeface="Arial"/>
              </a:rPr>
              <a:t>&amp; </a:t>
            </a: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vote </a:t>
            </a:r>
            <a:r>
              <a:rPr lang="en-US" sz="1600" spc="-5" dirty="0">
                <a:latin typeface="Arial"/>
                <a:cs typeface="Arial"/>
              </a:rPr>
              <a:t>based on their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 opinions derived from  their expertise, knowledge, and qualifications</a:t>
            </a:r>
            <a:endParaRPr lang="en-US" sz="1600" dirty="0">
              <a:latin typeface="Arial"/>
              <a:cs typeface="Arial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act or vote </a:t>
            </a:r>
            <a:r>
              <a:rPr lang="en-US" sz="1600" spc="-5" dirty="0">
                <a:latin typeface="Arial"/>
                <a:cs typeface="Arial"/>
              </a:rPr>
              <a:t>based on any obligation to or any direction from any other  person or organization, including an employer or client, regardless of any  external commitments, agreements, contracts, or</a:t>
            </a:r>
            <a:r>
              <a:rPr lang="en-US" sz="1600" spc="110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orders</a:t>
            </a:r>
            <a:endParaRPr lang="en-US" sz="1600" dirty="0">
              <a:latin typeface="Arial"/>
              <a:cs typeface="Arial"/>
            </a:endParaRPr>
          </a:p>
          <a:p>
            <a:pPr marL="375285" marR="32766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direct </a:t>
            </a:r>
            <a:r>
              <a:rPr lang="en-US" sz="1600" spc="-5" dirty="0">
                <a:latin typeface="Arial"/>
                <a:cs typeface="Arial"/>
              </a:rPr>
              <a:t>the actions or votes of other participants or retaliate against  other participants for fulfilling their responsibility to act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vote based on their 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independently developed</a:t>
            </a:r>
            <a:r>
              <a:rPr lang="en-US" sz="1600" spc="-55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opinions</a:t>
            </a:r>
            <a:endParaRPr lang="en-US" sz="1600" dirty="0">
              <a:latin typeface="Arial"/>
              <a:cs typeface="Arial"/>
            </a:endParaRPr>
          </a:p>
          <a:p>
            <a:pPr marL="193040" marR="43815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Arial"/>
                <a:cs typeface="Arial"/>
              </a:rPr>
              <a:t>individual process</a:t>
            </a:r>
            <a:r>
              <a:rPr lang="en-US" sz="1800" spc="-5" dirty="0">
                <a:latin typeface="Arial"/>
                <a:cs typeface="Arial"/>
              </a:rPr>
              <a:t>”, you  are deemed to </a:t>
            </a:r>
            <a:r>
              <a:rPr lang="en-US" sz="1800" dirty="0">
                <a:latin typeface="Arial"/>
                <a:cs typeface="Arial"/>
              </a:rPr>
              <a:t>accept </a:t>
            </a:r>
            <a:r>
              <a:rPr lang="en-US" sz="1800" spc="-5" dirty="0">
                <a:latin typeface="Arial"/>
                <a:cs typeface="Arial"/>
              </a:rPr>
              <a:t>these requirements; </a:t>
            </a:r>
            <a:r>
              <a:rPr lang="en-US" sz="1800" dirty="0">
                <a:latin typeface="Arial"/>
                <a:cs typeface="Arial"/>
              </a:rPr>
              <a:t>if </a:t>
            </a:r>
            <a:r>
              <a:rPr lang="en-US" sz="1800" spc="-5" dirty="0">
                <a:latin typeface="Arial"/>
                <a:cs typeface="Arial"/>
              </a:rPr>
              <a:t>you are unable to satisfy  these requirements then you shall immediately cease any</a:t>
            </a:r>
            <a:r>
              <a:rPr lang="en-US" sz="1800" spc="13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(and would ask you to please leave the call or meeting.)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7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IEEE-SA standards activities shall allow the fair &amp;  equitable consideration of all</a:t>
            </a:r>
            <a:r>
              <a:rPr lang="en-US" sz="2400" spc="-7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viewpoints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4113213"/>
          </a:xfrm>
        </p:spPr>
        <p:txBody>
          <a:bodyPr/>
          <a:lstStyle/>
          <a:p>
            <a:pPr marL="193040" marR="43370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(clause 5.2.1.3) specifies that  “</a:t>
            </a:r>
            <a:r>
              <a:rPr lang="en-US" sz="1800" i="1" spc="-5" dirty="0">
                <a:latin typeface="Arial"/>
                <a:cs typeface="Arial"/>
              </a:rPr>
              <a:t>the standards development process shall </a:t>
            </a:r>
            <a:r>
              <a:rPr lang="en-US" sz="1800" i="1" dirty="0">
                <a:latin typeface="Arial"/>
                <a:cs typeface="Arial"/>
              </a:rPr>
              <a:t>not </a:t>
            </a:r>
            <a:r>
              <a:rPr lang="en-US" sz="1800" i="1" spc="-5" dirty="0">
                <a:latin typeface="Arial"/>
                <a:cs typeface="Arial"/>
              </a:rPr>
              <a:t>be dominated by any  single interest category, individual, or</a:t>
            </a:r>
            <a:r>
              <a:rPr lang="en-US" sz="1800" i="1" spc="80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organization”</a:t>
            </a:r>
            <a:endParaRPr lang="en-US" sz="1800" dirty="0">
              <a:latin typeface="Arial"/>
              <a:cs typeface="Arial"/>
            </a:endParaRPr>
          </a:p>
          <a:p>
            <a:pPr marL="375285" marR="5080" indent="-180975">
              <a:lnSpc>
                <a:spcPct val="100000"/>
              </a:lnSpc>
              <a:spcBef>
                <a:spcPts val="480"/>
              </a:spcBef>
            </a:pPr>
            <a:r>
              <a:rPr lang="en-US" sz="1600" dirty="0">
                <a:latin typeface="Arial"/>
                <a:cs typeface="Arial"/>
              </a:rPr>
              <a:t>– </a:t>
            </a:r>
            <a:r>
              <a:rPr lang="en-US" sz="1600" b="0" spc="-5" dirty="0">
                <a:latin typeface="Arial"/>
                <a:cs typeface="Arial"/>
              </a:rPr>
              <a:t>This means no participant may exercise </a:t>
            </a:r>
            <a:r>
              <a:rPr lang="en-US" sz="1600" b="0" i="1" spc="-5" dirty="0">
                <a:latin typeface="Arial"/>
                <a:cs typeface="Arial"/>
              </a:rPr>
              <a:t>“authority, leadership, or influence by  reason of superior leverage, strength, or representation to the exclusion of fair  and equitable consideration of other viewpoints” </a:t>
            </a:r>
            <a:r>
              <a:rPr lang="en-US" sz="1600" b="0" spc="-5" dirty="0">
                <a:latin typeface="Arial"/>
                <a:cs typeface="Arial"/>
              </a:rPr>
              <a:t>or “</a:t>
            </a:r>
            <a:r>
              <a:rPr lang="en-US" sz="1600" b="0" i="1" spc="-5" dirty="0">
                <a:latin typeface="Arial"/>
                <a:cs typeface="Arial"/>
              </a:rPr>
              <a:t>to hinder the progress of the  standards development</a:t>
            </a:r>
            <a:r>
              <a:rPr lang="en-US" sz="1600" b="0" i="1" spc="-25" dirty="0">
                <a:latin typeface="Arial"/>
                <a:cs typeface="Arial"/>
              </a:rPr>
              <a:t> </a:t>
            </a:r>
            <a:r>
              <a:rPr lang="en-US" sz="1600" b="0" i="1" spc="-5" dirty="0">
                <a:latin typeface="Arial"/>
                <a:cs typeface="Arial"/>
              </a:rPr>
              <a:t>activity”</a:t>
            </a:r>
            <a:endParaRPr lang="en-US" sz="1600" b="0" dirty="0">
              <a:latin typeface="Arial"/>
              <a:cs typeface="Arial"/>
            </a:endParaRPr>
          </a:p>
          <a:p>
            <a:pPr marL="193040" marR="127000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rule applies equally to those participating in a standards  development project and to that project’s leadership</a:t>
            </a:r>
            <a:r>
              <a:rPr lang="en-US" sz="1800" spc="9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group</a:t>
            </a:r>
            <a:endParaRPr lang="en-US" sz="1800" dirty="0">
              <a:latin typeface="Arial"/>
              <a:cs typeface="Arial"/>
            </a:endParaRPr>
          </a:p>
          <a:p>
            <a:pPr marL="193040" marR="1422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Any person who reasonably suspects that dominance is occurring in a  standards development </a:t>
            </a:r>
            <a:r>
              <a:rPr lang="en-US" sz="1800" dirty="0">
                <a:latin typeface="Arial"/>
                <a:cs typeface="Arial"/>
              </a:rPr>
              <a:t>project </a:t>
            </a:r>
            <a:r>
              <a:rPr lang="en-US" sz="1800" spc="-5" dirty="0">
                <a:latin typeface="Arial"/>
                <a:cs typeface="Arial"/>
              </a:rPr>
              <a:t>is encouraged to bring the issue to the  attention </a:t>
            </a:r>
            <a:r>
              <a:rPr lang="en-US" sz="1800" dirty="0">
                <a:latin typeface="Arial"/>
                <a:cs typeface="Arial"/>
              </a:rPr>
              <a:t>of </a:t>
            </a:r>
            <a:r>
              <a:rPr lang="en-US" sz="1800" spc="-5" dirty="0">
                <a:latin typeface="Arial"/>
                <a:cs typeface="Arial"/>
              </a:rPr>
              <a:t>the Standards Committee or the project’s IEEE-SA Program  Manager</a:t>
            </a:r>
            <a:endParaRPr lang="en-US" sz="1800" dirty="0">
              <a:latin typeface="Arial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723899" y="584202"/>
            <a:ext cx="7770813" cy="6096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Agenda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705745" y="279402"/>
            <a:ext cx="2198688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 Dec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808855A-86C1-4363-88E0-4DB40984E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44" y="1037411"/>
            <a:ext cx="4142565" cy="5438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Call to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1" u="sng" dirty="0">
                <a:solidFill>
                  <a:schemeClr val="bg1"/>
                </a:solidFill>
              </a:rPr>
              <a:t>Attendance server is open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Administrative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Some one to take some notes, __________</a:t>
            </a: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Approve agenda &amp; last minutes</a:t>
            </a:r>
            <a:endParaRPr lang="en-US" altLang="en-US" sz="16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looking for an  802.18 Vice-Chair &amp; Sec.</a:t>
            </a:r>
            <a:endParaRPr lang="en-US" altLang="en-US" sz="7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Discussion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5.9 GHz FCC’s draft NPRM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General Discussion Items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5.9 GHz NPRM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WRC-23 Agenda Items, interest to IEEE 802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Anything new today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AOB and Adjourn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AC1A4D4-CC72-4DDD-B4E2-CCADAEDD8E65}"/>
              </a:ext>
            </a:extLst>
          </p:cNvPr>
          <p:cNvSpPr txBox="1">
            <a:spLocks/>
          </p:cNvSpPr>
          <p:nvPr/>
        </p:nvSpPr>
        <p:spPr bwMode="auto">
          <a:xfrm>
            <a:off x="4674401" y="929820"/>
            <a:ext cx="4329820" cy="543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Discussion items, few more details:  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General items, ETSI, CEPT, etc.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General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WRC-19 outcome to IEEE 802 viewpoints</a:t>
            </a:r>
          </a:p>
          <a:p>
            <a:pPr marL="0" indent="0">
              <a:spcBef>
                <a:spcPts val="0"/>
              </a:spcBef>
            </a:pPr>
            <a:endParaRPr lang="en-US" altLang="en-US" sz="1400" b="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dirty="0">
                <a:solidFill>
                  <a:schemeClr val="tx1"/>
                </a:solidFill>
              </a:rPr>
              <a:t>5.9 GHz FCC’s draft NPRM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Vote in 12 Dec Commission open meeting</a:t>
            </a: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kern="0" dirty="0"/>
              <a:t>General discussion items: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FCC happenings, several more things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IEEE xx spectrum position papers update (holding)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ACMA consultation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 marL="457200" lvl="1" indent="0">
              <a:spcBef>
                <a:spcPts val="0"/>
              </a:spcBef>
            </a:pPr>
            <a:endParaRPr lang="en-US" altLang="en-US" sz="1400" kern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kern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293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799" y="534987"/>
            <a:ext cx="7770813" cy="469235"/>
          </a:xfrm>
        </p:spPr>
        <p:txBody>
          <a:bodyPr/>
          <a:lstStyle/>
          <a:p>
            <a:r>
              <a:rPr lang="en-US" altLang="en-US" sz="2400" dirty="0"/>
              <a:t>Administrative – Motions and more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799" y="707014"/>
            <a:ext cx="8229602" cy="5858886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altLang="en-US" sz="800" dirty="0"/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800" u="sng" dirty="0"/>
              <a:t>Motion:</a:t>
            </a:r>
            <a:r>
              <a:rPr lang="en-US" altLang="en-US" sz="1800" dirty="0"/>
              <a:t> To approve the agenda as presented on previous slide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/>
              <a:t>	</a:t>
            </a:r>
            <a:r>
              <a:rPr lang="en-US" altLang="en-US" sz="1600" b="1" dirty="0">
                <a:solidFill>
                  <a:schemeClr val="tx1"/>
                </a:solidFill>
              </a:rPr>
              <a:t>	</a:t>
            </a:r>
            <a:r>
              <a:rPr lang="en-US" altLang="en-US" sz="1600" dirty="0">
                <a:solidFill>
                  <a:schemeClr val="tx1"/>
                </a:solidFill>
              </a:rPr>
              <a:t>Moved by:  	</a:t>
            </a:r>
            <a:r>
              <a:rPr lang="en-US" altLang="en-US" sz="1600" dirty="0">
                <a:solidFill>
                  <a:schemeClr val="bg1">
                    <a:lumMod val="75000"/>
                  </a:schemeClr>
                </a:solidFill>
              </a:rPr>
              <a:t>Vijay A. 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75000"/>
                  </a:schemeClr>
                </a:solidFill>
              </a:rPr>
              <a:t>		Seconded by:	Ben R.</a:t>
            </a:r>
            <a:endParaRPr lang="en-US" altLang="en-US" sz="1600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75000"/>
                  </a:schemeClr>
                </a:solidFill>
              </a:rPr>
              <a:t>Discussion?  	None</a:t>
            </a:r>
          </a:p>
          <a:p>
            <a:pPr lvl="1"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75000"/>
                  </a:schemeClr>
                </a:solidFill>
              </a:rPr>
              <a:t>Vote:  Approved by unanimous consent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800" u="sng" dirty="0"/>
              <a:t>Motion:</a:t>
            </a:r>
            <a:r>
              <a:rPr lang="en-US" altLang="en-US" sz="1800" dirty="0"/>
              <a:t> </a:t>
            </a:r>
            <a:r>
              <a:rPr lang="en-US" altLang="en-US" sz="1600" dirty="0"/>
              <a:t>To approve the minutes from the IEEE 802.18 Teleconference 21 Nov 2019 in document </a:t>
            </a:r>
            <a:r>
              <a:rPr lang="en-US" altLang="en-US" sz="1600" dirty="0">
                <a:hlinkClick r:id="rId2"/>
              </a:rPr>
              <a:t>https://mentor.ieee.org/802.18/dcn/19/18-19-0148-00-0000-minutes-21nov19-rrtag-teleconference.docx</a:t>
            </a:r>
            <a:r>
              <a:rPr lang="en-US" altLang="en-US" sz="1600" dirty="0"/>
              <a:t>   </a:t>
            </a:r>
            <a:r>
              <a:rPr lang="en-US" sz="1600" b="1" dirty="0"/>
              <a:t>Posted: </a:t>
            </a:r>
            <a:r>
              <a:rPr lang="en-US" sz="1600" b="0" dirty="0"/>
              <a:t>22-Nov-2019 10:45:05 ET</a:t>
            </a:r>
            <a:endParaRPr lang="en-US" sz="1600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 marL="0" indent="0">
              <a:spcBef>
                <a:spcPts val="400"/>
              </a:spcBef>
            </a:pPr>
            <a:r>
              <a:rPr lang="en-US" sz="1600" b="0" dirty="0"/>
              <a:t> </a:t>
            </a:r>
            <a:r>
              <a:rPr lang="en-US" altLang="en-US" sz="1600" b="0" dirty="0">
                <a:solidFill>
                  <a:schemeClr val="tx1"/>
                </a:solidFill>
              </a:rPr>
              <a:t>	</a:t>
            </a:r>
            <a:r>
              <a:rPr lang="en-US" altLang="en-US" sz="1600" dirty="0">
                <a:solidFill>
                  <a:schemeClr val="tx1"/>
                </a:solidFill>
              </a:rPr>
              <a:t>Moved by:  	</a:t>
            </a:r>
            <a:r>
              <a:rPr lang="en-US" altLang="en-US" sz="1600" dirty="0">
                <a:solidFill>
                  <a:schemeClr val="bg1">
                    <a:lumMod val="75000"/>
                  </a:schemeClr>
                </a:solidFill>
              </a:rPr>
              <a:t>Vijay A.  </a:t>
            </a:r>
          </a:p>
          <a:p>
            <a:pPr marL="0" indent="0">
              <a:spcBef>
                <a:spcPts val="400"/>
              </a:spcBef>
            </a:pPr>
            <a:r>
              <a:rPr lang="en-US" altLang="en-US" sz="1600" dirty="0">
                <a:solidFill>
                  <a:schemeClr val="bg1">
                    <a:lumMod val="75000"/>
                  </a:schemeClr>
                </a:solidFill>
              </a:rPr>
              <a:t>	Seconded by:	James L. </a:t>
            </a:r>
          </a:p>
          <a:p>
            <a:pPr marL="0" indent="0"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75000"/>
                  </a:schemeClr>
                </a:solidFill>
              </a:rPr>
              <a:t>	Discussion?  	None</a:t>
            </a:r>
          </a:p>
          <a:p>
            <a:pPr lvl="1"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75000"/>
                  </a:schemeClr>
                </a:solidFill>
              </a:rPr>
              <a:t>Vote:  Approved by unanimous consent</a:t>
            </a:r>
          </a:p>
          <a:p>
            <a:pPr lvl="1">
              <a:spcBef>
                <a:spcPts val="400"/>
              </a:spcBef>
            </a:pPr>
            <a:endParaRPr lang="en-US" altLang="en-US" sz="1600" b="1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spcBef>
                <a:spcPts val="400"/>
              </a:spcBef>
            </a:pPr>
            <a:endParaRPr lang="en-US" altLang="en-US" sz="1600" b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RR-TAG is in need of a vice-chair and secretary, </a:t>
            </a:r>
            <a:r>
              <a:rPr lang="en-US" altLang="en-US" sz="1800" dirty="0">
                <a:solidFill>
                  <a:srgbClr val="7030A0"/>
                </a:solidFill>
              </a:rPr>
              <a:t>is there anyone that can help?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100" dirty="0">
                <a:solidFill>
                  <a:schemeClr val="bg1">
                    <a:lumMod val="75000"/>
                  </a:schemeClr>
                </a:solidFill>
              </a:rPr>
              <a:t>nothing heard</a:t>
            </a:r>
            <a:endParaRPr lang="en-US" alt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endParaRPr lang="en-US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24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273050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-1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07585"/>
            <a:ext cx="8305800" cy="55678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General EU info: </a:t>
            </a:r>
            <a:r>
              <a:rPr lang="en-US" altLang="en-US" sz="1800" dirty="0"/>
              <a:t> </a:t>
            </a:r>
            <a:r>
              <a:rPr lang="en-US" altLang="en-US" sz="1800" b="0" dirty="0">
                <a:hlinkClick r:id="rId3"/>
              </a:rPr>
              <a:t>&lt;</a:t>
            </a:r>
            <a:r>
              <a:rPr lang="en-US" altLang="en-US" sz="1800" b="0" dirty="0" err="1">
                <a:hlinkClick r:id="rId3"/>
              </a:rPr>
              <a:t>ojeu</a:t>
            </a:r>
            <a:r>
              <a:rPr lang="en-US" altLang="en-US" sz="1800" b="0" dirty="0">
                <a:hlinkClick r:id="rId3"/>
              </a:rPr>
              <a:t>&gt;</a:t>
            </a:r>
            <a:r>
              <a:rPr lang="en-US" altLang="en-US" sz="1800" b="0" dirty="0"/>
              <a:t>   </a:t>
            </a:r>
            <a:r>
              <a:rPr lang="en-US" altLang="en-US" sz="1800" b="0" dirty="0">
                <a:hlinkClick r:id="rId4"/>
              </a:rPr>
              <a:t>&lt;</a:t>
            </a:r>
            <a:r>
              <a:rPr lang="en-US" altLang="en-US" sz="1800" b="0" dirty="0" err="1">
                <a:hlinkClick r:id="rId4"/>
              </a:rPr>
              <a:t>HStds</a:t>
            </a:r>
            <a:r>
              <a:rPr lang="en-US" altLang="en-US" sz="1800" b="0" dirty="0">
                <a:hlinkClick r:id="rId4"/>
              </a:rPr>
              <a:t>&gt;</a:t>
            </a:r>
            <a:r>
              <a:rPr lang="en-US" altLang="en-US" sz="1800" b="0" dirty="0"/>
              <a:t> </a:t>
            </a:r>
            <a:endParaRPr lang="en-US" sz="1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ETSI – </a:t>
            </a:r>
            <a:r>
              <a:rPr lang="en-US" altLang="en-US" sz="1800" b="0" dirty="0">
                <a:hlinkClick r:id="rId5"/>
              </a:rPr>
              <a:t>&lt;BRAN&gt;</a:t>
            </a:r>
            <a:r>
              <a:rPr lang="en-US" altLang="en-US" sz="1800" b="0" dirty="0"/>
              <a:t>  </a:t>
            </a:r>
            <a:r>
              <a:rPr lang="en-US" sz="1600" dirty="0">
                <a:solidFill>
                  <a:schemeClr val="tx1"/>
                </a:solidFill>
              </a:rPr>
              <a:t>next meetings #104, 02-06Dec19, </a:t>
            </a:r>
            <a:r>
              <a:rPr lang="en-US" sz="1600" dirty="0"/>
              <a:t>Sophia Antipolis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nothing reported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 - ERM - </a:t>
            </a:r>
            <a:r>
              <a:rPr lang="en-US" altLang="en-US" sz="1600" b="0" dirty="0">
                <a:hlinkClick r:id="rId6"/>
              </a:rPr>
              <a:t>&lt;TG-11&gt;</a:t>
            </a:r>
            <a:r>
              <a:rPr lang="en-US" altLang="en-US" sz="1600" b="0" dirty="0"/>
              <a:t>  </a:t>
            </a:r>
            <a:r>
              <a:rPr lang="en-US" sz="1600" dirty="0">
                <a:solidFill>
                  <a:schemeClr val="tx1"/>
                </a:solidFill>
              </a:rPr>
              <a:t>meeting # ____ (19dec19, online, 2.4 GHz SRDoc)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/>
              <a:t>nothing reported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 – ERM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>
                <a:solidFill>
                  <a:schemeClr val="tx1"/>
                </a:solidFill>
                <a:hlinkClick r:id="rId7"/>
              </a:rPr>
              <a:t>&lt;TG-UWB&gt;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next meeting #51, 27-28 Nov,   </a:t>
            </a:r>
            <a:r>
              <a:rPr lang="en-US" sz="1600" dirty="0"/>
              <a:t>BREMEN, DE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nothing reported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u="sng" dirty="0">
                <a:hlinkClick r:id="rId8"/>
              </a:rPr>
              <a:t>&lt;ERM&gt;</a:t>
            </a:r>
            <a:r>
              <a:rPr lang="en-US" sz="1600" b="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next meeting #70,  17-20mar20, </a:t>
            </a:r>
            <a:r>
              <a:rPr lang="en-US" sz="1600" dirty="0"/>
              <a:t>Sophia Antipolis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nothing reported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ETSI - ERM </a:t>
            </a:r>
            <a:r>
              <a:rPr lang="en-US" sz="1600" b="0" dirty="0">
                <a:hlinkClick r:id="rId9"/>
              </a:rPr>
              <a:t>&lt;TG37&gt;</a:t>
            </a:r>
            <a:r>
              <a:rPr lang="en-US" sz="1600" b="0" dirty="0"/>
              <a:t> </a:t>
            </a:r>
            <a:r>
              <a:rPr lang="en-US" sz="1600" dirty="0"/>
              <a:t> next meeting #36, 14-15 Jan 20, Sophia Antipolis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nothing reported</a:t>
            </a:r>
          </a:p>
          <a:p>
            <a:pPr marL="0" indent="0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05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960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40233</TotalTime>
  <Words>4484</Words>
  <Application>Microsoft Office PowerPoint</Application>
  <PresentationFormat>On-screen Show (4:3)</PresentationFormat>
  <Paragraphs>511</Paragraphs>
  <Slides>25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Helvetica</vt:lpstr>
      <vt:lpstr>Monotype Sorts</vt:lpstr>
      <vt:lpstr>Times New Roman</vt:lpstr>
      <vt:lpstr>Wingdings</vt:lpstr>
      <vt:lpstr>Office Theme</vt:lpstr>
      <vt:lpstr>Document</vt:lpstr>
      <vt:lpstr>Packager Shell Object</vt:lpstr>
      <vt:lpstr>IEEE 802.18 RR-TAG Teleconference Agenda</vt:lpstr>
      <vt:lpstr>Call to Order / Administrative Items</vt:lpstr>
      <vt:lpstr>Other Guidelines for IEEE WG Meetings</vt:lpstr>
      <vt:lpstr>Participant behavior in IEEE-SA activities is guided  by the IEEE Codes of Ethics &amp; Conduct</vt:lpstr>
      <vt:lpstr>Participants in the IEEE-SA “individual process” shall  act independently of others, including employers</vt:lpstr>
      <vt:lpstr>IEEE-SA standards activities shall allow the fair &amp;  equitable consideration of all viewpoints</vt:lpstr>
      <vt:lpstr>Agenda</vt:lpstr>
      <vt:lpstr>Administrative – Motions and more</vt:lpstr>
      <vt:lpstr>EU items to share -1</vt:lpstr>
      <vt:lpstr>EU items to share -2 </vt:lpstr>
      <vt:lpstr>ITU-R items to share</vt:lpstr>
      <vt:lpstr>WRC-19 final acts</vt:lpstr>
      <vt:lpstr>Chairman Pai’s statement on 5.9 GHz &amp; draft NPRM -1</vt:lpstr>
      <vt:lpstr>5.9GHz &amp; draft NPRM -2</vt:lpstr>
      <vt:lpstr>General Discussion Items -1  (last to share these.)</vt:lpstr>
      <vt:lpstr>General Discussion Items -2</vt:lpstr>
      <vt:lpstr>Actions Required</vt:lpstr>
      <vt:lpstr>Any Other Business</vt:lpstr>
      <vt:lpstr>Adjourn</vt:lpstr>
      <vt:lpstr>PowerPoint Presentation</vt:lpstr>
      <vt:lpstr>Responsibilities of WG Vice Chair</vt:lpstr>
      <vt:lpstr>Responsibilities of WG Secretary</vt:lpstr>
      <vt:lpstr>Responsibilities of Working Group Officers</vt:lpstr>
      <vt:lpstr>ITU-R SM.2352 on THz</vt:lpstr>
      <vt:lpstr>ITU-R THz SM.2352 motion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/>
  <cp:lastModifiedBy>Holcomb, Jay</cp:lastModifiedBy>
  <cp:revision>2028</cp:revision>
  <cp:lastPrinted>1601-01-01T00:00:00Z</cp:lastPrinted>
  <dcterms:created xsi:type="dcterms:W3CDTF">2016-03-03T14:54:45Z</dcterms:created>
  <dcterms:modified xsi:type="dcterms:W3CDTF">2019-12-05T13:17:04Z</dcterms:modified>
</cp:coreProperties>
</file>