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341" r:id="rId3"/>
    <p:sldId id="329" r:id="rId4"/>
    <p:sldId id="604" r:id="rId5"/>
    <p:sldId id="624" r:id="rId6"/>
    <p:sldId id="605" r:id="rId7"/>
    <p:sldId id="516" r:id="rId8"/>
    <p:sldId id="596" r:id="rId9"/>
    <p:sldId id="603" r:id="rId10"/>
    <p:sldId id="606" r:id="rId11"/>
    <p:sldId id="608" r:id="rId12"/>
    <p:sldId id="623" r:id="rId13"/>
    <p:sldId id="558" r:id="rId14"/>
    <p:sldId id="626" r:id="rId15"/>
    <p:sldId id="627" r:id="rId16"/>
    <p:sldId id="618" r:id="rId17"/>
    <p:sldId id="625" r:id="rId18"/>
    <p:sldId id="524" r:id="rId19"/>
    <p:sldId id="498" r:id="rId20"/>
    <p:sldId id="402" r:id="rId21"/>
    <p:sldId id="403" r:id="rId22"/>
    <p:sldId id="462" r:id="rId23"/>
    <p:sldId id="549" r:id="rId24"/>
    <p:sldId id="425" r:id="rId25"/>
    <p:sldId id="592" r:id="rId26"/>
    <p:sldId id="599"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02" autoAdjust="0"/>
    <p:restoredTop sz="96206" autoAdjust="0"/>
  </p:normalViewPr>
  <p:slideViewPr>
    <p:cSldViewPr>
      <p:cViewPr varScale="1">
        <p:scale>
          <a:sx n="109" d="100"/>
          <a:sy n="109" d="100"/>
        </p:scale>
        <p:origin x="570" y="11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22-Nov-19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0259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40943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5697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Nov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21 Nov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21 Nov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802.18-19/0147r01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itu.int/go/ITU-R/wp1a" TargetMode="External"/><Relationship Id="rId13" Type="http://schemas.openxmlformats.org/officeDocument/2006/relationships/hyperlink" Target="https://www.itu.int/events/eventdetails.asp?eventid=17206" TargetMode="External"/><Relationship Id="rId3" Type="http://schemas.openxmlformats.org/officeDocument/2006/relationships/hyperlink" Target="https://cept.org/ecc/groups/ecc/cpg/page/weekly-report-from-wrc-19" TargetMode="External"/><Relationship Id="rId7" Type="http://schemas.openxmlformats.org/officeDocument/2006/relationships/hyperlink" Target="https://www.itu.int/go/ITU-R/sg1" TargetMode="External"/><Relationship Id="rId12" Type="http://schemas.openxmlformats.org/officeDocument/2006/relationships/hyperlink" Target="https://www.itu.int/go/ITU-R/wp5d" TargetMode="External"/><Relationship Id="rId2" Type="http://schemas.openxmlformats.org/officeDocument/2006/relationships/notesSlide" Target="../notesSlides/notesSlide5.xml"/><Relationship Id="rId16" Type="http://schemas.openxmlformats.org/officeDocument/2006/relationships/hyperlink" Target="https://www.itu.int/en/ITU-R/study-groups/rcpm/Pages/wrc-23-preliminary-studies.aspx" TargetMode="External"/><Relationship Id="rId1" Type="http://schemas.openxmlformats.org/officeDocument/2006/relationships/slideLayout" Target="../slideLayouts/slideLayout1.xml"/><Relationship Id="rId6" Type="http://schemas.openxmlformats.org/officeDocument/2006/relationships/hyperlink" Target="https://www.itu.int/en/events/Pages/Calendar-Events.aspx?sector=ITU-R" TargetMode="External"/><Relationship Id="rId11" Type="http://schemas.openxmlformats.org/officeDocument/2006/relationships/hyperlink" Target="https://www.itu.int/go/ITU-R/wp5a" TargetMode="External"/><Relationship Id="rId5" Type="http://schemas.openxmlformats.org/officeDocument/2006/relationships/hyperlink" Target="https://mentor.ieee.org/802.18/dcn/17/18-17-0073-07-0000-ieee-802-viewpoints-on-wrc-19-agenda-items.pptx" TargetMode="External"/><Relationship Id="rId15" Type="http://schemas.openxmlformats.org/officeDocument/2006/relationships/hyperlink" Target="https://www.itu.int/oth/R1402000001" TargetMode="External"/><Relationship Id="rId10" Type="http://schemas.openxmlformats.org/officeDocument/2006/relationships/hyperlink" Target="https://www.itu.int/go/ITU-R/sg5"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go/ITU-R/wp1c" TargetMode="External"/><Relationship Id="rId14" Type="http://schemas.openxmlformats.org/officeDocument/2006/relationships/hyperlink" Target="https://www.itu.int/en/ITU-R/conferences/wrc/2019/Pages/default.asp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46-01-0000-acma-ifc-36-2019-compliance-priorities-20-21.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149-00-0000-acma-ifc-36-2019-ieee-802-comments-compliance-priorities-20-21.docx"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9/18-19-0149-00-0000-acma-ifc-36-2019-ieee-802-comments-compliance-priorities-20-21.doc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www.fcc.gov/ecfs/search/filings?proceedings_name=19-138&amp;sort=date_disseminated,DESC" TargetMode="External"/><Relationship Id="rId3" Type="http://schemas.openxmlformats.org/officeDocument/2006/relationships/hyperlink" Target="https://mentor.ieee.org/802.18/dcn/19/18-19-0150-00-0000-chairman-pais-remarks-new-5-9-ghz-band-proposal.docx" TargetMode="External"/><Relationship Id="rId7" Type="http://schemas.openxmlformats.org/officeDocument/2006/relationships/hyperlink" Target="https://mentor.ieee.org/802.18/dcn/19/18-19-0151-00-0000-fcc19-138-draft-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www.fcc.gov/document/promoting-innovation-59-ghz-band" TargetMode="External"/><Relationship Id="rId5" Type="http://schemas.openxmlformats.org/officeDocument/2006/relationships/hyperlink" Target="https://www.fcc.gov/news-events/events/2019/12/december-2019-open-commission-meeting"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proofpoint.com/v2/url?u=https-3A__www.govinfo.gov_content_pkg_FR-2D2019-2D11-2D21_pdf_2019-2D25202.pdf-3Futm-5Fsource-3Dfederalregister.gov-26utm-5Fmedium-3Demail-26utm-5Fcampaign-3Dsubscription-2Bmailing-2Blist&amp;d=DwMFAg&amp;c=pqcuzKEN_84c78MOSc5_fw&amp;r=z8R-nWJ8GIxwjOjNKhEFByb-tZ6XE3GZXWSggNdVo-w&amp;m=pvNnWiSPBdYGFDbUfurRveUo046UQuj7kg_bWsapMdM&amp;s=qE7xlXmDyfEXhWUoPu9NVKLeAebnfDB6OtQi3MAjf_0&amp;e=" TargetMode="External"/><Relationship Id="rId3" Type="http://schemas.openxmlformats.org/officeDocument/2006/relationships/hyperlink" Target="https://www.fcc.gov/ecfs/search/filings?proceedings_name=18-295&amp;sort=date_disseminated,DESC" TargetMode="External"/><Relationship Id="rId7" Type="http://schemas.openxmlformats.org/officeDocument/2006/relationships/hyperlink" Target="https://urldefense.proofpoint.com/v2/url?u=https-3A__www.federalregister.gov_d_2019-2D24669-3Futm-5Fsource-3Dfederalregister.gov-26utm-5Fmedium-3Demail-26utm-5Fcampaign-3Dsubscription-2Bmailing-2Blist&amp;d=DwMFAg&amp;c=pqcuzKEN_84c78MOSc5_fw&amp;r=z8R-nWJ8GIxwjOjNKhEFByb-tZ6XE3GZXWSggNdVo-w&amp;m=oG8jmvNzh_S7y_IP3fOJIT2bYLji5aFgFnqesvsaHnw&amp;s=2LOxbRko8mPs7BpH9gg3990vU0d-eNqXSP0mHU1igpc&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www.govinfo.gov_content_pkg_FR-2D2019-2D11-2D19_pdf_2019-2D24669.pdf-3Futm-5Fsource-3Dfederalregister.gov-26utm-5Fmedium-3Demail-26utm-5Fcampaign-3Dsubscription-2Bmailing-2Blist&amp;d=DwMFAg&amp;c=pqcuzKEN_84c78MOSc5_fw&amp;r=z8R-nWJ8GIxwjOjNKhEFByb-tZ6XE3GZXWSggNdVo-w&amp;m=oG8jmvNzh_S7y_IP3fOJIT2bYLji5aFgFnqesvsaHnw&amp;s=-Cm5_ngHh_V14I586AcS-ROeDrzqv3KG6ssHDlm5gfk&amp;e=" TargetMode="External"/><Relationship Id="rId5" Type="http://schemas.openxmlformats.org/officeDocument/2006/relationships/hyperlink" Target="https://www.fcc.gov/ecfs/search/filings?proceedings_name=18-122&amp;sort=date_disseminated,DESC" TargetMode="External"/><Relationship Id="rId4" Type="http://schemas.openxmlformats.org/officeDocument/2006/relationships/hyperlink" Target="https://www.fcc.gov/ecfs/search/filings?proceedings_name=17-183&amp;sort=date_disseminated,DESC" TargetMode="External"/><Relationship Id="rId9" Type="http://schemas.openxmlformats.org/officeDocument/2006/relationships/hyperlink" Target="https://urldefense.proofpoint.com/v2/url?u=https-3A__www.federalregister.gov_d_2019-2D25202-3Futm-5Fsource-3Dfederalregister.gov-26utm-5Fmedium-3Demail-26utm-5Fcampaign-3Dsubscription-2Bmailing-2Blist&amp;d=DwMFAg&amp;c=pqcuzKEN_84c78MOSc5_fw&amp;r=z8R-nWJ8GIxwjOjNKhEFByb-tZ6XE3GZXWSggNdVo-w&amp;m=pvNnWiSPBdYGFDbUfurRveUo046UQuj7kg_bWsapMdM&amp;s=F3pFzllc-0EueBUhsNUdwknD_EVwefAxCXpwaUktR6A&amp;e="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028-02-0000-draft-ieee-european-public-policy-position-statement-on-spectrum-management.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index.aspx"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3-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41-00-0000-minutes-07nov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21 Nov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21 Nov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96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19374" y="940184"/>
            <a:ext cx="7967426" cy="5316684"/>
          </a:xfrm>
        </p:spPr>
        <p:txBody>
          <a:bodyPr/>
          <a:lstStyle/>
          <a:p>
            <a:endParaRPr lang="en-US" sz="1600" dirty="0">
              <a:solidFill>
                <a:schemeClr val="tx1"/>
              </a:solidFill>
            </a:endParaRPr>
          </a:p>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t>nothing reported</a:t>
            </a:r>
            <a:endParaRPr lang="en-US" sz="1600" dirty="0">
              <a:solidFill>
                <a:schemeClr val="bg1">
                  <a:lumMod val="65000"/>
                </a:schemeClr>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#9 09-11 Dec 19, ECO Copenhagen</a:t>
            </a:r>
          </a:p>
          <a:p>
            <a:pPr lvl="8">
              <a:buFont typeface="Arial" panose="020B0604020202020204" pitchFamily="34" charset="0"/>
              <a:buChar char="•"/>
            </a:pPr>
            <a:r>
              <a:rPr lang="en-US" sz="1400" dirty="0"/>
              <a:t>#10, 20-22 Jan 20,  tbd, Czech Republic</a:t>
            </a:r>
            <a:endParaRPr lang="en-US" sz="1000" dirty="0"/>
          </a:p>
          <a:p>
            <a:pPr lvl="1">
              <a:buFont typeface="Arial" panose="020B0604020202020204" pitchFamily="34" charset="0"/>
              <a:buChar char="•"/>
            </a:pPr>
            <a:r>
              <a:rPr lang="en-US" sz="1600" dirty="0">
                <a:solidFill>
                  <a:schemeClr val="bg1">
                    <a:lumMod val="85000"/>
                  </a:schemeClr>
                </a:solidFill>
              </a:rPr>
              <a:t> </a:t>
            </a:r>
            <a:r>
              <a:rPr lang="en-US" sz="1600" dirty="0"/>
              <a:t>nothing reported</a:t>
            </a:r>
            <a:endParaRPr lang="en-US" sz="1600" dirty="0">
              <a:solidFill>
                <a:schemeClr val="tx1"/>
              </a:solidFill>
            </a:endParaRPr>
          </a:p>
          <a:p>
            <a:pPr lvl="1">
              <a:buFont typeface="Arial" panose="020B0604020202020204" pitchFamily="34" charset="0"/>
              <a:buChar char="•"/>
            </a:pPr>
            <a:r>
              <a:rPr lang="en-US" sz="1600" dirty="0">
                <a:solidFill>
                  <a:schemeClr val="tx1"/>
                </a:solidFill>
              </a:rPr>
              <a:t>  </a:t>
            </a:r>
          </a:p>
          <a:p>
            <a:pPr marL="457200" lvl="1" indent="0"/>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 Jan 20,  tbd, Czech Republic</a:t>
            </a:r>
            <a:r>
              <a:rPr lang="en-US" sz="1800" dirty="0">
                <a:solidFill>
                  <a:schemeClr val="tx1"/>
                </a:solidFill>
              </a:rPr>
              <a:t> </a:t>
            </a:r>
          </a:p>
          <a:p>
            <a:pPr lvl="1">
              <a:buFont typeface="Arial" panose="020B0604020202020204" pitchFamily="34" charset="0"/>
              <a:buChar char="•"/>
            </a:pPr>
            <a:r>
              <a:rPr lang="en-US" sz="1600" dirty="0">
                <a:solidFill>
                  <a:schemeClr val="tx1"/>
                </a:solidFill>
              </a:rPr>
              <a:t> </a:t>
            </a:r>
            <a:r>
              <a:rPr lang="en-US" sz="1600" dirty="0"/>
              <a:t>nothing reported</a:t>
            </a:r>
            <a:endParaRPr lang="en-US" sz="1600" dirty="0">
              <a:solidFill>
                <a:schemeClr val="tx1"/>
              </a:solidFill>
            </a:endParaRP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08613"/>
          </a:xfrm>
        </p:spPr>
        <p:txBody>
          <a:bodyPr/>
          <a:lstStyle/>
          <a:p>
            <a:pPr>
              <a:buFont typeface="Arial" panose="020B0604020202020204" pitchFamily="34" charset="0"/>
              <a:buChar char="•"/>
            </a:pPr>
            <a:r>
              <a:rPr lang="en-US" sz="1600" dirty="0"/>
              <a:t>WRC-19 wraps up tomorrow, 22</a:t>
            </a:r>
            <a:r>
              <a:rPr lang="en-US" sz="1600" baseline="30000" dirty="0"/>
              <a:t>nd</a:t>
            </a:r>
            <a:r>
              <a:rPr lang="en-US" sz="1600" dirty="0"/>
              <a:t>. </a:t>
            </a:r>
          </a:p>
          <a:p>
            <a:pPr>
              <a:buFont typeface="Arial" panose="020B0604020202020204" pitchFamily="34" charset="0"/>
              <a:buChar char="•"/>
            </a:pPr>
            <a:r>
              <a:rPr lang="en-US" sz="1600" dirty="0"/>
              <a:t>A member sent along a link to get weekly updates from, very nice: </a:t>
            </a:r>
          </a:p>
          <a:p>
            <a:pPr lvl="1">
              <a:buFont typeface="Arial" panose="020B0604020202020204" pitchFamily="34" charset="0"/>
              <a:buChar char="•"/>
            </a:pPr>
            <a:r>
              <a:rPr lang="en-US" sz="1600" u="sng" dirty="0">
                <a:hlinkClick r:id="rId3"/>
              </a:rPr>
              <a:t>https://cept.org/ecc/groups/ecc/cpg/page/weekly-report-from-wrc-19</a:t>
            </a:r>
            <a:r>
              <a:rPr lang="en-US" sz="1600" u="sng" dirty="0">
                <a:hlinkClick r:id="rId4"/>
              </a:rPr>
              <a:t>/</a:t>
            </a:r>
            <a:r>
              <a:rPr lang="en-US" sz="1600" dirty="0"/>
              <a:t> </a:t>
            </a:r>
          </a:p>
          <a:p>
            <a:pPr lvl="1">
              <a:buFont typeface="Arial" panose="020B0604020202020204" pitchFamily="34" charset="0"/>
              <a:buChar char="•"/>
            </a:pPr>
            <a:r>
              <a:rPr lang="en-US" sz="1600" dirty="0"/>
              <a:t>Week 4/final week update just came out today (21</a:t>
            </a:r>
            <a:r>
              <a:rPr lang="en-US" sz="1600" baseline="30000" dirty="0"/>
              <a:t>st</a:t>
            </a:r>
            <a:r>
              <a:rPr lang="en-US" sz="1600" dirty="0"/>
              <a:t>).  </a:t>
            </a:r>
          </a:p>
          <a:p>
            <a:pPr>
              <a:buFont typeface="Arial" panose="020B0604020202020204" pitchFamily="34" charset="0"/>
              <a:buChar char="•"/>
            </a:pPr>
            <a:r>
              <a:rPr lang="en-US" sz="1600" dirty="0"/>
              <a:t>Our viewpoints/watch list: 1.12,   1.13,   1.15,   1.16,   9.1.5,   10 </a:t>
            </a:r>
          </a:p>
          <a:p>
            <a:pPr lvl="1">
              <a:spcBef>
                <a:spcPts val="0"/>
              </a:spcBef>
              <a:buFont typeface="Arial" panose="020B0604020202020204" pitchFamily="34" charset="0"/>
              <a:buChar char="•"/>
            </a:pPr>
            <a:r>
              <a:rPr lang="en-US" sz="1600" dirty="0">
                <a:hlinkClick r:id="rId5"/>
              </a:rPr>
              <a:t>https://mentor.ieee.org/802.18/dcn/17/18-17-0073-07-0000-ieee-802-viewpoints-on-wrc-19-agenda-items.pptx</a:t>
            </a:r>
            <a:r>
              <a:rPr lang="en-US" sz="1600" dirty="0"/>
              <a:t> </a:t>
            </a:r>
          </a:p>
          <a:p>
            <a:pPr lvl="1">
              <a:spcBef>
                <a:spcPts val="0"/>
              </a:spcBef>
              <a:buFont typeface="Arial" panose="020B0604020202020204" pitchFamily="34" charset="0"/>
              <a:buChar char="•"/>
            </a:pPr>
            <a:r>
              <a:rPr lang="en-US" sz="1600" dirty="0"/>
              <a:t>Quick look at the update, not all the agenda items went in the direction we had wanted. </a:t>
            </a:r>
          </a:p>
          <a:p>
            <a:pPr lvl="1">
              <a:spcBef>
                <a:spcPts val="0"/>
              </a:spcBef>
              <a:buFont typeface="Arial" panose="020B0604020202020204" pitchFamily="34" charset="0"/>
              <a:buChar char="•"/>
            </a:pPr>
            <a:r>
              <a:rPr lang="en-US" sz="1600" dirty="0"/>
              <a:t>Will have to digest deeper and look through the final outcome from WRC-19. </a:t>
            </a:r>
          </a:p>
          <a:p>
            <a:pPr lvl="1">
              <a:spcBef>
                <a:spcPts val="0"/>
              </a:spcBef>
              <a:buFont typeface="Wingdings" panose="05000000000000000000" pitchFamily="2" charset="2"/>
              <a:buChar char="q"/>
            </a:pPr>
            <a:r>
              <a:rPr lang="en-US" sz="1600" dirty="0">
                <a:solidFill>
                  <a:srgbClr val="00B0F0"/>
                </a:solidFill>
              </a:rPr>
              <a:t>All – please review final outcome (or weekly update at link above) and report where results didn’t go where we wanted.    </a:t>
            </a:r>
          </a:p>
          <a:p>
            <a:pPr lvl="4">
              <a:spcBef>
                <a:spcPts val="0"/>
              </a:spcBef>
              <a:buFont typeface="Arial" panose="020B0604020202020204" pitchFamily="34" charset="0"/>
              <a:buChar char="•"/>
            </a:pPr>
            <a:endParaRPr lang="en-US" sz="1000" dirty="0"/>
          </a:p>
          <a:p>
            <a:pPr>
              <a:buFont typeface="Arial" panose="020B0604020202020204" pitchFamily="34" charset="0"/>
              <a:buChar char="•"/>
            </a:pPr>
            <a:r>
              <a:rPr lang="en-US" sz="1600" dirty="0"/>
              <a:t> And anything on WRC-23 Agenda Items? </a:t>
            </a:r>
          </a:p>
          <a:p>
            <a:pPr lvl="1">
              <a:buFont typeface="Arial" panose="020B0604020202020204" pitchFamily="34" charset="0"/>
              <a:buChar char="•"/>
            </a:pPr>
            <a:r>
              <a:rPr lang="en-US" sz="1400" dirty="0"/>
              <a:t>  CPM-1 starts next Monday that will parse out the agenda items to different study groups.  </a:t>
            </a:r>
          </a:p>
          <a:p>
            <a:pPr lvl="3">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200" dirty="0"/>
              <a:t>Calendar:	</a:t>
            </a:r>
            <a:r>
              <a:rPr lang="en-US" sz="1000" dirty="0">
                <a:hlinkClick r:id="rId6"/>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7"/>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8"/>
              </a:rPr>
              <a:t>Working Party 1A (WP 1A) - Spectrum engineering techniques</a:t>
            </a:r>
            <a:r>
              <a:rPr lang="en-US" sz="900" u="sng" dirty="0"/>
              <a:t>     and     </a:t>
            </a:r>
            <a:r>
              <a:rPr lang="en-US" sz="900" dirty="0">
                <a:hlinkClick r:id="rId9"/>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0"/>
              </a:rPr>
              <a:t>Study Group 5 (SG 5) Terrestrial </a:t>
            </a:r>
            <a:r>
              <a:rPr lang="en-US" sz="1050" b="0" dirty="0">
                <a:hlinkClick r:id="rId10"/>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1"/>
              </a:rPr>
              <a:t>Working Party 5A (WP 5A) - Land mobile service above 30 MHz* (excluding IMT); wireless access in the fixed service; amateur and amateur-satellite services</a:t>
            </a:r>
            <a:r>
              <a:rPr lang="en-US" sz="900" dirty="0"/>
              <a:t>  </a:t>
            </a:r>
            <a:endParaRPr lang="en-US" sz="900" dirty="0">
              <a:hlinkClick r:id="rId12"/>
            </a:endParaRPr>
          </a:p>
          <a:p>
            <a:pPr lvl="1">
              <a:spcBef>
                <a:spcPts val="0"/>
              </a:spcBef>
              <a:buFont typeface="Arial" panose="020B0604020202020204" pitchFamily="34" charset="0"/>
              <a:buChar char="•"/>
            </a:pPr>
            <a:r>
              <a:rPr lang="en-US" sz="900" dirty="0">
                <a:hlinkClick r:id="rId12"/>
              </a:rPr>
              <a:t>Working Party 5D (WP 5D) - IMT Systems</a:t>
            </a:r>
            <a:r>
              <a:rPr lang="en-US" sz="900" dirty="0"/>
              <a:t>       </a:t>
            </a:r>
            <a:r>
              <a:rPr lang="en-US" sz="700" dirty="0">
                <a:hlinkClick r:id="rId13"/>
              </a:rPr>
              <a:t>Monday 2019-12-09 - Friday 2019-12-13</a:t>
            </a:r>
            <a:endParaRPr lang="en-US" sz="700" dirty="0"/>
          </a:p>
          <a:p>
            <a:pPr marL="400050">
              <a:spcBef>
                <a:spcPts val="0"/>
              </a:spcBef>
              <a:buFont typeface="Arial" panose="020B0604020202020204" pitchFamily="34" charset="0"/>
              <a:buChar char="•"/>
            </a:pPr>
            <a:r>
              <a:rPr lang="en-US" sz="1050" dirty="0"/>
              <a:t>WRC-19:   </a:t>
            </a:r>
            <a:r>
              <a:rPr lang="en-US" sz="1000" u="sng" dirty="0">
                <a:hlinkClick r:id="rId14"/>
              </a:rPr>
              <a:t>https://www.itu.int/en/ITU-R/conferences/wrc/2019/Pages/default.aspx</a:t>
            </a:r>
            <a:r>
              <a:rPr lang="en-US" sz="1000" u="sng" dirty="0"/>
              <a:t>;  agenda and more: </a:t>
            </a:r>
            <a:r>
              <a:rPr lang="en-US" sz="1000" dirty="0"/>
              <a:t> </a:t>
            </a:r>
            <a:r>
              <a:rPr lang="en-US" sz="1000" u="sng" dirty="0">
                <a:hlinkClick r:id="rId15"/>
              </a:rPr>
              <a:t>https://www.itu.int/oth/R1402000001</a:t>
            </a:r>
            <a:endParaRPr lang="en-US" sz="1000" u="sng" dirty="0"/>
          </a:p>
          <a:p>
            <a:pPr marL="400050">
              <a:spcBef>
                <a:spcPts val="0"/>
              </a:spcBef>
              <a:buFont typeface="Arial" panose="020B0604020202020204" pitchFamily="34" charset="0"/>
              <a:buChar char="•"/>
            </a:pPr>
            <a:r>
              <a:rPr lang="en-US" sz="1050" dirty="0"/>
              <a:t>WRC-23 preliminary agenda items are already out since WRC-15 and will then be finalized at WRC-19.</a:t>
            </a:r>
          </a:p>
          <a:p>
            <a:pPr marL="800100" lvl="1">
              <a:spcBef>
                <a:spcPts val="0"/>
              </a:spcBef>
              <a:buFont typeface="Arial" panose="020B0604020202020204" pitchFamily="34" charset="0"/>
              <a:buChar char="•"/>
            </a:pPr>
            <a:r>
              <a:rPr lang="en-US" sz="1000" u="sng" dirty="0">
                <a:hlinkClick r:id="rId16"/>
              </a:rPr>
              <a:t>https://www.itu.int/en/ITU-R/study-groups/rcpm/Pages/wrc-23-preliminary-studies.aspx</a:t>
            </a:r>
            <a:r>
              <a:rPr lang="en-US" sz="1000" dirty="0"/>
              <a:t> </a:t>
            </a:r>
          </a:p>
          <a:p>
            <a:pPr lvl="6">
              <a:buFont typeface="Arial" panose="020B0604020202020204" pitchFamily="34" charset="0"/>
              <a:buChar char="•"/>
            </a:pPr>
            <a:endParaRPr lang="en-US" sz="800" dirty="0">
              <a:hlinkClick r:id="rId7"/>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ACMA consultation on compliance priorities</a:t>
            </a:r>
          </a:p>
        </p:txBody>
      </p:sp>
      <p:sp>
        <p:nvSpPr>
          <p:cNvPr id="3" name="Content Placeholder 2"/>
          <p:cNvSpPr>
            <a:spLocks noGrp="1"/>
          </p:cNvSpPr>
          <p:nvPr>
            <p:ph idx="1"/>
          </p:nvPr>
        </p:nvSpPr>
        <p:spPr>
          <a:xfrm>
            <a:off x="685800" y="1447800"/>
            <a:ext cx="8292711" cy="5027612"/>
          </a:xfrm>
        </p:spPr>
        <p:txBody>
          <a:bodyPr/>
          <a:lstStyle/>
          <a:p>
            <a:pPr>
              <a:buFont typeface="Arial" panose="020B0604020202020204" pitchFamily="34" charset="0"/>
              <a:buChar char="•"/>
            </a:pPr>
            <a:r>
              <a:rPr lang="en-US" sz="1800" dirty="0">
                <a:hlinkClick r:id="rId3"/>
              </a:rPr>
              <a:t>https://mentor.ieee.org/802.18/dcn/19/18-19-0146-01-0000-acma-ifc-36-2019-compliance-priorities-20-21.docx</a:t>
            </a:r>
            <a:r>
              <a:rPr lang="en-US" sz="1800" dirty="0"/>
              <a:t> </a:t>
            </a:r>
          </a:p>
          <a:p>
            <a:pPr lvl="1">
              <a:buFont typeface="Arial" panose="020B0604020202020204" pitchFamily="34" charset="0"/>
              <a:buChar char="•"/>
            </a:pPr>
            <a:r>
              <a:rPr lang="en-US" sz="1600" dirty="0"/>
              <a:t>Note that ACMA's compliance priorities for 2019 to 2020 are as follows:</a:t>
            </a:r>
          </a:p>
          <a:p>
            <a:pPr lvl="1">
              <a:buFont typeface="Arial" panose="020B0604020202020204" pitchFamily="34" charset="0"/>
              <a:buChar char="•"/>
            </a:pPr>
            <a:r>
              <a:rPr lang="en-US" sz="1600" dirty="0"/>
              <a:t>1. Telco consumer safeguards;     2. Small cell base stations for 4G and 5G </a:t>
            </a:r>
          </a:p>
          <a:p>
            <a:pPr lvl="1">
              <a:buFont typeface="Arial" panose="020B0604020202020204" pitchFamily="34" charset="0"/>
              <a:buChar char="•"/>
            </a:pPr>
            <a:r>
              <a:rPr lang="en-US" sz="1600" dirty="0"/>
              <a:t>3. Unsolicited communications    4. News                 5. Gambling </a:t>
            </a:r>
          </a:p>
          <a:p>
            <a:pPr lvl="1">
              <a:buFont typeface="Arial" panose="020B0604020202020204" pitchFamily="34" charset="0"/>
              <a:buChar char="•"/>
            </a:pPr>
            <a:r>
              <a:rPr lang="en-US" sz="1600" dirty="0"/>
              <a:t>6. Interference and </a:t>
            </a:r>
            <a:r>
              <a:rPr lang="en-US" sz="1600" dirty="0" err="1"/>
              <a:t>licencing</a:t>
            </a:r>
            <a:r>
              <a:rPr lang="en-US" sz="1600" dirty="0"/>
              <a:t> compliance</a:t>
            </a:r>
          </a:p>
          <a:p>
            <a:pPr lvl="1">
              <a:buFont typeface="Arial" panose="020B0604020202020204" pitchFamily="34" charset="0"/>
              <a:buChar char="•"/>
            </a:pPr>
            <a:r>
              <a:rPr lang="en-US" sz="1600" dirty="0"/>
              <a:t>As we (ACMA) develop our compliance priorities for the 2020 to 2021 work program, we’d like you to send us your views on our current priority areas. We’d also like to hear about any new issues of public interest or those causing consumer harm.</a:t>
            </a:r>
          </a:p>
          <a:p>
            <a:pPr>
              <a:buFont typeface="Arial" panose="020B0604020202020204" pitchFamily="34" charset="0"/>
              <a:buChar char="•"/>
            </a:pPr>
            <a:r>
              <a:rPr lang="en-US" sz="1800" b="0" dirty="0"/>
              <a:t>At the plenary decided to answer the few questions ACMA is asking about, though need to approve today, 21</a:t>
            </a:r>
            <a:r>
              <a:rPr lang="en-US" sz="1800" b="0" baseline="30000" dirty="0"/>
              <a:t>st</a:t>
            </a:r>
            <a:r>
              <a:rPr lang="en-US" sz="1800" b="0" dirty="0"/>
              <a:t>, to meet the deadline of 05 Dec. </a:t>
            </a:r>
          </a:p>
          <a:p>
            <a:pPr>
              <a:buFont typeface="Arial" panose="020B0604020202020204" pitchFamily="34" charset="0"/>
              <a:buChar char="•"/>
            </a:pPr>
            <a:r>
              <a:rPr lang="en-US" sz="1800" b="0" dirty="0"/>
              <a:t>Draft comments: </a:t>
            </a:r>
            <a:r>
              <a:rPr lang="en-US" sz="1800" b="0" dirty="0">
                <a:hlinkClick r:id="rId4"/>
              </a:rPr>
              <a:t>https://mentor.ieee.org/802.18/dcn/19/18-19-0149-00-0000-acma-ifc-36-2019-ieee-802-comments-compliance-priorities-20-21.docx</a:t>
            </a:r>
            <a:r>
              <a:rPr lang="en-US" sz="1800" b="0" dirty="0"/>
              <a:t>  </a:t>
            </a:r>
          </a:p>
          <a:p>
            <a:pPr>
              <a:buFont typeface="Arial" panose="020B0604020202020204" pitchFamily="34" charset="0"/>
              <a:buChar char="•"/>
            </a:pPr>
            <a:r>
              <a:rPr lang="en-US" sz="1800" b="0" dirty="0"/>
              <a:t>We reviewed, just a couple of edits. </a:t>
            </a:r>
            <a:r>
              <a:rPr lang="en-US" sz="1800" dirty="0"/>
              <a:t> </a:t>
            </a: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00021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Motion – ACMA Consultation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14 February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CAC0BA75-A8BB-4E62-B1F9-9AD1F4E7CD71}"/>
              </a:ext>
            </a:extLst>
          </p:cNvPr>
          <p:cNvSpPr txBox="1">
            <a:spLocks/>
          </p:cNvSpPr>
          <p:nvPr/>
        </p:nvSpPr>
        <p:spPr bwMode="auto">
          <a:xfrm>
            <a:off x="724289" y="1181893"/>
            <a:ext cx="8305800" cy="52935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2200" u="sng" kern="0" dirty="0"/>
          </a:p>
          <a:p>
            <a:pPr>
              <a:buFont typeface="Arial" panose="020B0604020202020204" pitchFamily="34" charset="0"/>
              <a:buChar char="•"/>
            </a:pPr>
            <a:r>
              <a:rPr lang="en-US" sz="1600" u="sng" kern="0" dirty="0"/>
              <a:t>Motion:</a:t>
            </a:r>
            <a:r>
              <a:rPr lang="en-US" sz="1600" kern="0" dirty="0"/>
              <a:t> </a:t>
            </a:r>
            <a:r>
              <a:rPr lang="en-US" sz="1600" b="0" kern="0" dirty="0"/>
              <a:t>Move to approve the comments </a:t>
            </a:r>
            <a:r>
              <a:rPr lang="en-US" sz="1600" dirty="0">
                <a:hlinkClick r:id="rId2"/>
              </a:rPr>
              <a:t>https://mentor.ieee.org/802.18/dcn/19/18-19-0149-02-0000-acma-ifc-36-2019-ieee-802-comments-compliance-priorities-20-21.docx</a:t>
            </a:r>
            <a:r>
              <a:rPr lang="en-US" sz="1600" dirty="0"/>
              <a:t> </a:t>
            </a:r>
            <a:r>
              <a:rPr lang="en-US" sz="1600" b="0" kern="0" dirty="0"/>
              <a:t>to ACMA’s </a:t>
            </a:r>
            <a:r>
              <a:rPr lang="en-US" sz="1600" b="0" dirty="0"/>
              <a:t>IFC 36/2019 compliance priorities consultation</a:t>
            </a:r>
            <a:r>
              <a:rPr lang="en-US" sz="1600" b="0" kern="0" dirty="0"/>
              <a:t>. With the chair of 802.18 to have editorial privileges and send to the LMSC(EC) for review/approval and submission to the ACMA on or before 04 December</a:t>
            </a:r>
            <a:r>
              <a:rPr lang="en-US" altLang="en-US" sz="1600" kern="0" dirty="0">
                <a:solidFill>
                  <a:schemeClr val="tx1"/>
                </a:solidFill>
              </a:rPr>
              <a:t> </a:t>
            </a:r>
            <a:r>
              <a:rPr lang="en-US" sz="1600" b="0" kern="0" dirty="0"/>
              <a:t>2019.</a:t>
            </a:r>
          </a:p>
          <a:p>
            <a:endParaRPr lang="en-US" altLang="en-US" sz="1600" kern="0" dirty="0">
              <a:solidFill>
                <a:schemeClr val="tx1"/>
              </a:solidFill>
            </a:endParaRPr>
          </a:p>
          <a:p>
            <a:r>
              <a:rPr lang="en-US" altLang="en-US" sz="1600" kern="0" dirty="0"/>
              <a:t>		Moved by:  	Ben R.	</a:t>
            </a:r>
          </a:p>
          <a:p>
            <a:pPr lvl="1"/>
            <a:r>
              <a:rPr lang="en-US" altLang="en-US" sz="1600" b="1" kern="0" dirty="0"/>
              <a:t>Seconded by:  	Mike L </a:t>
            </a:r>
          </a:p>
          <a:p>
            <a:pPr lvl="1"/>
            <a:r>
              <a:rPr lang="en-US" altLang="en-US" sz="1600" b="1" kern="0" dirty="0"/>
              <a:t>Discussion?	none</a:t>
            </a:r>
          </a:p>
          <a:p>
            <a:pPr lvl="1"/>
            <a:r>
              <a:rPr lang="en-US" altLang="en-US" sz="1600" b="1" kern="0" dirty="0">
                <a:solidFill>
                  <a:schemeClr val="tx1"/>
                </a:solidFill>
              </a:rPr>
              <a:t>Vote:  		_5_Y   /  _0__N   /  _0_A </a:t>
            </a:r>
          </a:p>
          <a:p>
            <a:pPr lvl="1"/>
            <a:endParaRPr lang="en-US" altLang="en-US" sz="1600" b="1" kern="0" dirty="0">
              <a:solidFill>
                <a:schemeClr val="tx1"/>
              </a:solidFill>
            </a:endParaRPr>
          </a:p>
          <a:p>
            <a:pPr lvl="1"/>
            <a:r>
              <a:rPr lang="en-US" altLang="en-US" sz="1600" b="1" kern="0" dirty="0">
                <a:solidFill>
                  <a:schemeClr val="tx1"/>
                </a:solidFill>
              </a:rPr>
              <a:t>Jay, Ben, Vijay, James, Mike</a:t>
            </a:r>
          </a:p>
          <a:p>
            <a:pPr lvl="1"/>
            <a:r>
              <a:rPr lang="en-US" altLang="en-US" sz="1600" b="1" kern="0" dirty="0">
                <a:solidFill>
                  <a:schemeClr val="tx1"/>
                </a:solidFill>
              </a:rPr>
              <a:t>Motion - Passes</a:t>
            </a:r>
          </a:p>
          <a:p>
            <a:pPr lvl="1"/>
            <a:r>
              <a:rPr lang="en-US" altLang="en-US" sz="1600" b="1" kern="0" dirty="0">
                <a:solidFill>
                  <a:schemeClr val="tx1"/>
                </a:solidFill>
              </a:rPr>
              <a:t>7 on the call</a:t>
            </a:r>
          </a:p>
          <a:p>
            <a:pPr marL="0" indent="0"/>
            <a:endParaRPr lang="en-US" sz="1800" kern="0" dirty="0"/>
          </a:p>
        </p:txBody>
      </p:sp>
    </p:spTree>
    <p:extLst>
      <p:ext uri="{BB962C8B-B14F-4D97-AF65-F5344CB8AC3E}">
        <p14:creationId xmlns:p14="http://schemas.microsoft.com/office/powerpoint/2010/main" val="2747405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Chairman Pai’s statement on 5.9 GHz &amp; draft </a:t>
            </a:r>
            <a:r>
              <a:rPr lang="en-US" sz="2400" dirty="0" err="1"/>
              <a:t>nprm</a:t>
            </a:r>
            <a:r>
              <a:rPr lang="en-US" sz="2400" dirty="0"/>
              <a:t> </a:t>
            </a:r>
            <a:r>
              <a:rPr lang="en-US" sz="1200" dirty="0"/>
              <a:t>-1</a:t>
            </a:r>
            <a:endParaRPr lang="en-US" sz="2400" dirty="0"/>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800" b="0" dirty="0">
                <a:hlinkClick r:id="rId3"/>
              </a:rPr>
              <a:t>https://mentor.ieee.org/802.18/dcn/19/18-19-0150-00-0000-chairman-pais-remarks-new-5-9-ghz-band-proposal.docx</a:t>
            </a:r>
            <a:r>
              <a:rPr lang="en-US" sz="18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6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0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The 12 Dec Commissioners Open call agenda came out earlier today with this.</a:t>
            </a:r>
          </a:p>
          <a:p>
            <a:pPr lvl="1">
              <a:buFont typeface="Arial" panose="020B0604020202020204" pitchFamily="34" charset="0"/>
              <a:buChar char="•"/>
            </a:pPr>
            <a:r>
              <a:rPr lang="en-US" sz="1400" dirty="0">
                <a:hlinkClick r:id="rId5"/>
              </a:rPr>
              <a:t>https://www.fcc.gov/news-events/events/2019/12/december-2019-open-commission-meeting</a:t>
            </a:r>
            <a:endParaRPr lang="en-US" sz="1400" dirty="0"/>
          </a:p>
          <a:p>
            <a:pPr>
              <a:buFont typeface="Arial" panose="020B0604020202020204" pitchFamily="34" charset="0"/>
              <a:buChar char="•"/>
            </a:pPr>
            <a:r>
              <a:rPr lang="en-US" sz="1800" dirty="0"/>
              <a:t>Draft NPRM: </a:t>
            </a:r>
          </a:p>
          <a:p>
            <a:pPr lvl="1">
              <a:buFont typeface="Arial" panose="020B0604020202020204" pitchFamily="34" charset="0"/>
              <a:buChar char="•"/>
            </a:pPr>
            <a:r>
              <a:rPr lang="en-US" sz="1400" dirty="0"/>
              <a:t>Agenda has link to draft </a:t>
            </a:r>
            <a:r>
              <a:rPr lang="en-US" sz="1400" dirty="0" err="1"/>
              <a:t>nprm</a:t>
            </a:r>
            <a:r>
              <a:rPr lang="en-US" sz="1400" dirty="0"/>
              <a:t>:  </a:t>
            </a:r>
            <a:r>
              <a:rPr lang="en-US" sz="1400" dirty="0">
                <a:hlinkClick r:id="rId6"/>
              </a:rPr>
              <a:t>https://www.fcc.gov/document/promoting-innovation-59-ghz-band</a:t>
            </a:r>
            <a:endParaRPr lang="en-US" sz="1400" dirty="0"/>
          </a:p>
          <a:p>
            <a:pPr lvl="1">
              <a:buFont typeface="Arial" panose="020B0604020202020204" pitchFamily="34" charset="0"/>
              <a:buChar char="•"/>
            </a:pPr>
            <a:r>
              <a:rPr lang="en-US" sz="1600" dirty="0"/>
              <a:t>Mentor: </a:t>
            </a:r>
            <a:r>
              <a:rPr lang="en-US" sz="1600" dirty="0">
                <a:hlinkClick r:id="rId7"/>
              </a:rPr>
              <a:t>https://mentor.ieee.org/802.18/dcn/19/18-19-0151-00-0000-fcc19-138-draft-nprm-revisiting-use-of-the-5-850-5-925-ghz-band.docx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8"/>
              </a:rPr>
              <a:t>https://www.fcc.gov/ecfs/search/filings?proceedings_name=19-138&amp;sort=date_disseminated,DESC</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63501"/>
          </a:xfrm>
        </p:spPr>
        <p:txBody>
          <a:bodyPr/>
          <a:lstStyle/>
          <a:p>
            <a:r>
              <a:rPr lang="en-US" sz="2400" dirty="0"/>
              <a:t>Chairman Pai’s statement on 5.9GHz &amp; draft </a:t>
            </a:r>
            <a:r>
              <a:rPr lang="en-US" sz="2400" dirty="0" err="1"/>
              <a:t>nprm</a:t>
            </a:r>
            <a:r>
              <a:rPr lang="en-US" sz="1200" dirty="0"/>
              <a:t> -2</a:t>
            </a:r>
            <a:endParaRPr lang="en-US" sz="2400" dirty="0"/>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b="0" dirty="0"/>
              <a:t>Chairman Pai did mention this back on 14 May, though still a surprise to most how it came out.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DSRC is significantly impacted, as is P802.11bd.  There will be many inputs to consider. </a:t>
            </a:r>
          </a:p>
          <a:p>
            <a:pPr>
              <a:buFont typeface="Arial" panose="020B0604020202020204" pitchFamily="34" charset="0"/>
              <a:buChar char="•"/>
            </a:pPr>
            <a:r>
              <a:rPr lang="en-US" sz="1800" b="0" dirty="0"/>
              <a:t>Some original IEEE docs: 11-13/1449, 11-15/0402 and 11-14/1596 for some recent history.</a:t>
            </a:r>
          </a:p>
          <a:p>
            <a:pPr>
              <a:buFont typeface="Arial" panose="020B0604020202020204" pitchFamily="34" charset="0"/>
              <a:buChar char="•"/>
            </a:pPr>
            <a:endParaRPr lang="en-US" sz="1800" dirty="0"/>
          </a:p>
          <a:p>
            <a:pPr>
              <a:buFont typeface="Arial" panose="020B0604020202020204" pitchFamily="34" charset="0"/>
              <a:buChar char="•"/>
            </a:pPr>
            <a:r>
              <a:rPr lang="en-US" sz="1800" dirty="0"/>
              <a:t>What does IEEE 802 do?  </a:t>
            </a:r>
          </a:p>
          <a:p>
            <a:pPr marL="400050">
              <a:buFont typeface="Wingdings" panose="05000000000000000000" pitchFamily="2" charset="2"/>
              <a:buChar char="q"/>
            </a:pPr>
            <a:r>
              <a:rPr lang="en-US" sz="1800" b="1" dirty="0">
                <a:solidFill>
                  <a:srgbClr val="00B0F0"/>
                </a:solidFill>
              </a:rPr>
              <a:t>All with interest should start to review the draft NPRM and start developing compelling comments to submit when the NPRM is issued 12 Dec, there is a lot that needs to be thought about.</a:t>
            </a:r>
            <a:endParaRPr lang="en-US" sz="1800" dirty="0">
              <a:solidFill>
                <a:srgbClr val="00B0F0"/>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849190"/>
            <a:ext cx="8292711" cy="5807198"/>
          </a:xfrm>
        </p:spPr>
        <p:txBody>
          <a:bodyPr/>
          <a:lstStyle/>
          <a:p>
            <a:pPr>
              <a:buFont typeface="Arial" panose="020B0604020202020204" pitchFamily="34" charset="0"/>
              <a:buChar char="•"/>
            </a:pPr>
            <a:r>
              <a:rPr lang="en-US" sz="1800" dirty="0"/>
              <a:t>FCC items</a:t>
            </a:r>
          </a:p>
          <a:p>
            <a:pPr lvl="1">
              <a:buFont typeface="Arial" panose="020B0604020202020204" pitchFamily="34" charset="0"/>
              <a:buChar char="•"/>
            </a:pPr>
            <a:r>
              <a:rPr lang="en-US" altLang="en-US" sz="1600" dirty="0"/>
              <a:t>FCC 6 GHz proceeding(s) 18-295/17-183 have several new filings and expected R&amp;O at the 30 January Open Commission Meeting. </a:t>
            </a:r>
          </a:p>
          <a:p>
            <a:pPr lvl="2">
              <a:buFont typeface="Arial" panose="020B0604020202020204" pitchFamily="34" charset="0"/>
              <a:buChar char="•"/>
            </a:pPr>
            <a:r>
              <a:rPr lang="en-US" sz="1200" dirty="0">
                <a:hlinkClick r:id="rId3"/>
              </a:rPr>
              <a:t>https://www.fcc.gov/ecfs/search/filings?proceedings_name=18-295&amp;sort=date_disseminated,DESC</a:t>
            </a:r>
            <a:r>
              <a:rPr lang="en-US" sz="1200" dirty="0"/>
              <a:t> </a:t>
            </a:r>
            <a:r>
              <a:rPr lang="en-US" altLang="en-US" sz="1200" dirty="0"/>
              <a:t> </a:t>
            </a:r>
          </a:p>
          <a:p>
            <a:pPr lvl="2">
              <a:buFont typeface="Arial" panose="020B0604020202020204" pitchFamily="34" charset="0"/>
              <a:buChar char="•"/>
            </a:pPr>
            <a:r>
              <a:rPr lang="en-US" sz="1200" dirty="0">
                <a:hlinkClick r:id="rId4"/>
              </a:rPr>
              <a:t>https://www.fcc.gov/ecfs/search/filings?proceedings_name=17-183&amp;sort=date_disseminated,DESC</a:t>
            </a:r>
            <a:endParaRPr lang="en-US" sz="1200" dirty="0"/>
          </a:p>
          <a:p>
            <a:pPr lvl="1">
              <a:buFont typeface="Arial" panose="020B0604020202020204" pitchFamily="34" charset="0"/>
              <a:buChar char="•"/>
            </a:pPr>
            <a:r>
              <a:rPr lang="en-US" altLang="en-US" sz="1600" dirty="0"/>
              <a:t>FCC  Expanding Flexible use of the 3.7 GHz to 4.2 GHz Band , 18-122, also expected at January open call.</a:t>
            </a:r>
          </a:p>
          <a:p>
            <a:pPr lvl="2">
              <a:buFont typeface="Arial" panose="020B0604020202020204" pitchFamily="34" charset="0"/>
              <a:buChar char="•"/>
            </a:pPr>
            <a:r>
              <a:rPr lang="en-US" sz="1200" dirty="0">
                <a:hlinkClick r:id="rId5"/>
              </a:rPr>
              <a:t>https://www.fcc.gov/ecfs/search/filings?proceedings_name=18-122&amp;sort=date_disseminated,DESC</a:t>
            </a:r>
            <a:r>
              <a:rPr lang="en-US" altLang="en-US" sz="1200" dirty="0"/>
              <a:t> </a:t>
            </a:r>
          </a:p>
          <a:p>
            <a:pPr lvl="1">
              <a:buFont typeface="Arial" panose="020B0604020202020204" pitchFamily="34" charset="0"/>
              <a:buChar char="•"/>
            </a:pPr>
            <a:r>
              <a:rPr lang="en-US" sz="1800" dirty="0"/>
              <a:t>Rule  --  Establishment of a Spectrum Utilization Policy for the Fixed and Mobile Services' Use of Certain Bands Between 947 MHz and 40 GHz; etc.</a:t>
            </a:r>
          </a:p>
          <a:p>
            <a:pPr lvl="2">
              <a:buFont typeface="Arial" panose="020B0604020202020204" pitchFamily="34" charset="0"/>
              <a:buChar char="•"/>
            </a:pPr>
            <a:r>
              <a:rPr lang="en-US" sz="1400" b="1" dirty="0">
                <a:solidFill>
                  <a:schemeClr val="tx1"/>
                </a:solidFill>
              </a:rPr>
              <a:t>Abstract: </a:t>
            </a:r>
            <a:r>
              <a:rPr lang="en-US" sz="1400" dirty="0">
                <a:solidFill>
                  <a:schemeClr val="tx1"/>
                </a:solidFill>
              </a:rPr>
              <a:t>The Federal Communications Commission (FCC/Commission) </a:t>
            </a:r>
            <a:r>
              <a:rPr lang="en-US" sz="1400" b="1" dirty="0">
                <a:solidFill>
                  <a:schemeClr val="tx1"/>
                </a:solidFill>
              </a:rPr>
              <a:t>is correcting final rules </a:t>
            </a:r>
            <a:r>
              <a:rPr lang="en-US" sz="1400" dirty="0">
                <a:solidFill>
                  <a:schemeClr val="tx1"/>
                </a:solidFill>
              </a:rPr>
              <a:t>that had typographical errors that were published in three separate reports in the Federal Register. In those documents, the Commission used table 8 MHz maximum authorized bandwidth channels that had an error in various rules. This document corrects the errors. </a:t>
            </a:r>
            <a:r>
              <a:rPr lang="en-US" sz="1400" u="sng" dirty="0">
                <a:hlinkClick r:id="rId6"/>
              </a:rPr>
              <a:t>PDF</a:t>
            </a:r>
            <a:r>
              <a:rPr lang="en-US" sz="1400" dirty="0"/>
              <a:t> </a:t>
            </a:r>
            <a:r>
              <a:rPr lang="en-US" sz="1400" dirty="0">
                <a:solidFill>
                  <a:schemeClr val="tx1"/>
                </a:solidFill>
              </a:rPr>
              <a:t>Pages 63811-63812 (2 pages)  </a:t>
            </a:r>
            <a:r>
              <a:rPr lang="en-US" sz="1400" u="sng" dirty="0">
                <a:hlinkClick r:id="rId7"/>
              </a:rPr>
              <a:t>Permalink</a:t>
            </a:r>
            <a:r>
              <a:rPr lang="en-US" sz="1400" dirty="0"/>
              <a:t> </a:t>
            </a:r>
            <a:endParaRPr lang="en-US" sz="1200" dirty="0">
              <a:latin typeface="Calibri" panose="020F0502020204030204" pitchFamily="34" charset="0"/>
              <a:ea typeface="Calibri" panose="020F0502020204030204" pitchFamily="34" charset="0"/>
            </a:endParaRPr>
          </a:p>
          <a:p>
            <a:pPr lvl="1">
              <a:buFont typeface="Arial" panose="020B0604020202020204" pitchFamily="34" charset="0"/>
              <a:buChar char="•"/>
            </a:pPr>
            <a:r>
              <a:rPr lang="en-US" sz="1800" dirty="0"/>
              <a:t>Rule -- Transforming the 2.5 GHz Band; Correction</a:t>
            </a:r>
            <a:endParaRPr lang="en-US" sz="1400" dirty="0"/>
          </a:p>
          <a:p>
            <a:pPr lvl="2">
              <a:buFont typeface="Arial" panose="020B0604020202020204" pitchFamily="34" charset="0"/>
              <a:buChar char="•"/>
            </a:pPr>
            <a:r>
              <a:rPr lang="en-US" sz="1400" b="1" dirty="0"/>
              <a:t>Abstract:</a:t>
            </a:r>
            <a:r>
              <a:rPr lang="en-US" sz="1400" dirty="0"/>
              <a:t> The Federal Communications Commission (Commission) </a:t>
            </a:r>
            <a:r>
              <a:rPr lang="en-US" sz="1400" b="1" dirty="0"/>
              <a:t>is correcting a final rule</a:t>
            </a:r>
            <a:r>
              <a:rPr lang="en-US" sz="1400" dirty="0"/>
              <a:t> that appeared in the Federal Register on October 25, 2019. In the document, the Commission took another step towards making more mid-band spectrum available for next generation wireless services benefitting all Americans. Specifically, the Commission transformed the regulatory framework governing the 2.5 GHz band (2496-2690 MHz), which is the single largest band of contiguous spectrum below 3 gigahertz</a:t>
            </a:r>
            <a:r>
              <a:rPr lang="en-US" sz="1400" dirty="0">
                <a:solidFill>
                  <a:schemeClr val="tx1"/>
                </a:solidFill>
                <a:ea typeface="Calibri" panose="020F0502020204030204" pitchFamily="34" charset="0"/>
              </a:rPr>
              <a:t> . </a:t>
            </a:r>
            <a:r>
              <a:rPr lang="en-US" sz="1400" u="sng" dirty="0">
                <a:hlinkClick r:id="rId8"/>
              </a:rPr>
              <a:t>PDF</a:t>
            </a:r>
            <a:r>
              <a:rPr lang="en-US" sz="1400" b="1" dirty="0"/>
              <a:t> </a:t>
            </a:r>
            <a:r>
              <a:rPr lang="en-US" sz="1400" dirty="0"/>
              <a:t>Pages 64209-64210 </a:t>
            </a:r>
            <a:r>
              <a:rPr lang="en-US" sz="1400" i="1" dirty="0"/>
              <a:t>(2 pages)</a:t>
            </a:r>
            <a:r>
              <a:rPr lang="en-US" sz="1400" dirty="0"/>
              <a:t> </a:t>
            </a:r>
            <a:r>
              <a:rPr lang="en-US" sz="1400" u="sng" dirty="0">
                <a:hlinkClick r:id="rId9"/>
              </a:rPr>
              <a:t>Permalink</a:t>
            </a:r>
            <a:r>
              <a:rPr lang="en-US" sz="1400" b="1" dirty="0"/>
              <a:t> </a:t>
            </a:r>
            <a:r>
              <a:rPr lang="en-US" sz="1400" dirty="0">
                <a:solidFill>
                  <a:schemeClr val="tx1"/>
                </a:solidFill>
                <a:ea typeface="Calibri" panose="020F0502020204030204" pitchFamily="34" charset="0"/>
              </a:rPr>
              <a:t>  </a:t>
            </a:r>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-2</a:t>
            </a:r>
            <a:endParaRPr lang="en-US" sz="2400" dirty="0"/>
          </a:p>
        </p:txBody>
      </p:sp>
      <p:sp>
        <p:nvSpPr>
          <p:cNvPr id="3" name="Content Placeholder 2"/>
          <p:cNvSpPr>
            <a:spLocks noGrp="1"/>
          </p:cNvSpPr>
          <p:nvPr>
            <p:ph idx="1"/>
          </p:nvPr>
        </p:nvSpPr>
        <p:spPr>
          <a:xfrm>
            <a:off x="685800" y="990600"/>
            <a:ext cx="8292711" cy="5305462"/>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IEEE-EU spectrum position paper update:  (Will pickup later)</a:t>
            </a:r>
            <a:endParaRPr lang="en-US" sz="1800" b="0" dirty="0"/>
          </a:p>
          <a:p>
            <a:pPr lvl="1">
              <a:buFont typeface="Arial" panose="020B0604020202020204" pitchFamily="34" charset="0"/>
              <a:buChar char="•"/>
            </a:pPr>
            <a:r>
              <a:rPr lang="en-US" sz="1600" u="sng" dirty="0">
                <a:hlinkClick r:id="rId3"/>
              </a:rPr>
              <a:t>https://mentor.ieee.org/802.18/dcn/18/18-18-0028-02-0000-draft-ieee-european-public-policy-position-statement-on-spectrum-management.docx</a:t>
            </a:r>
            <a:r>
              <a:rPr lang="en-US" sz="1600" dirty="0"/>
              <a:t> </a:t>
            </a:r>
            <a:endParaRPr lang="en-US" sz="1600" u="sng" dirty="0">
              <a:hlinkClick r:id="rId4"/>
            </a:endParaRPr>
          </a:p>
          <a:p>
            <a:pPr lvl="1">
              <a:buFont typeface="Arial" panose="020B0604020202020204" pitchFamily="34" charset="0"/>
              <a:buChar char="•"/>
            </a:pPr>
            <a:r>
              <a:rPr lang="en-US" altLang="en-US" sz="1600" dirty="0"/>
              <a:t>The IEEE SA position that the RR-TAG help develop, we had requested to use in the EU, in place of theirs:  </a:t>
            </a:r>
          </a:p>
          <a:p>
            <a:pPr lvl="2">
              <a:buFont typeface="Arial" panose="020B0604020202020204" pitchFamily="34" charset="0"/>
              <a:buChar char="•"/>
            </a:pPr>
            <a:r>
              <a:rPr lang="en-US" sz="1400" u="sng" dirty="0">
                <a:hlinkClick r:id="rId4"/>
              </a:rPr>
              <a:t>https://mentor.ieee.org/802.18/dcn/18/18-18-0010-10-0000-sa-use-of-spectrum-draft-position-orig06dec17.docx</a:t>
            </a:r>
            <a:r>
              <a:rPr lang="en-US" sz="1400" dirty="0"/>
              <a:t> </a:t>
            </a:r>
          </a:p>
          <a:p>
            <a:pPr lvl="1">
              <a:buFont typeface="Arial" panose="020B0604020202020204" pitchFamily="34" charset="0"/>
              <a:buChar char="•"/>
            </a:pPr>
            <a:r>
              <a:rPr lang="en-US" sz="1600" dirty="0"/>
              <a:t>________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0958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066800"/>
            <a:ext cx="8292711" cy="5310596"/>
          </a:xfrm>
        </p:spPr>
        <p:txBody>
          <a:bodyPr/>
          <a:lstStyle/>
          <a:p>
            <a:pPr>
              <a:buFont typeface="Wingdings" panose="05000000000000000000" pitchFamily="2" charset="2"/>
              <a:buChar char="q"/>
            </a:pPr>
            <a:endParaRPr lang="en-US" sz="1800" b="0" dirty="0">
              <a:solidFill>
                <a:srgbClr val="00B0F0"/>
              </a:solidFill>
            </a:endParaRPr>
          </a:p>
          <a:p>
            <a:pPr>
              <a:buFont typeface="Wingdings" panose="05000000000000000000" pitchFamily="2" charset="2"/>
              <a:buChar char="q"/>
            </a:pPr>
            <a:r>
              <a:rPr lang="en-US" altLang="en-US" sz="1800" dirty="0">
                <a:solidFill>
                  <a:srgbClr val="00B0F0"/>
                </a:solidFill>
              </a:rPr>
              <a:t>All should review our IEEE 802 viewpoints outcome from WRC-19. </a:t>
            </a:r>
          </a:p>
          <a:p>
            <a:pPr>
              <a:buFont typeface="Wingdings" panose="05000000000000000000" pitchFamily="2" charset="2"/>
              <a:buChar char="q"/>
            </a:pPr>
            <a:r>
              <a:rPr lang="en-US" altLang="en-US" sz="1800" dirty="0">
                <a:solidFill>
                  <a:srgbClr val="00B0F0"/>
                </a:solidFill>
              </a:rPr>
              <a:t>And start to consider what are IEEE 802 viewpoints are for WRC-23 agenda items. </a:t>
            </a:r>
          </a:p>
          <a:p>
            <a:pPr>
              <a:buFont typeface="Wingdings" panose="05000000000000000000" pitchFamily="2" charset="2"/>
              <a:buChar char="q"/>
            </a:pPr>
            <a:r>
              <a:rPr lang="en-US" altLang="en-US" sz="1800" dirty="0">
                <a:solidFill>
                  <a:srgbClr val="00B0F0"/>
                </a:solidFill>
              </a:rPr>
              <a:t>Chair to send ACMA comments to the LMSC(EC) to approve and then send to ACMA. </a:t>
            </a:r>
          </a:p>
          <a:p>
            <a:pPr>
              <a:buFont typeface="Wingdings" panose="05000000000000000000" pitchFamily="2" charset="2"/>
              <a:buChar char="q"/>
            </a:pPr>
            <a:r>
              <a:rPr lang="en-US" altLang="en-US" sz="1800" dirty="0">
                <a:solidFill>
                  <a:srgbClr val="00B0F0"/>
                </a:solidFill>
              </a:rPr>
              <a:t>All review the draft NPRM on 5.9 GHz and work on compelling comments. </a:t>
            </a: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 and UWB in cell phones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  (October’s 2019, twice a year)</a:t>
            </a:r>
          </a:p>
          <a:p>
            <a:pPr marL="457200" lvl="1" indent="0"/>
            <a:r>
              <a:rPr lang="en-US" sz="1400" dirty="0">
                <a:hlinkClick r:id="rId3"/>
              </a:rPr>
              <a:t>https://www.imf.org/external/pubs/ft/weo/2019/02/weodata/index.aspx</a:t>
            </a:r>
            <a:endParaRPr lang="en-US" sz="1400" dirty="0"/>
          </a:p>
          <a:p>
            <a:pPr marL="0" indent="0">
              <a:spcBef>
                <a:spcPts val="0"/>
              </a:spcBef>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21 Nov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600" dirty="0">
                <a:solidFill>
                  <a:schemeClr val="tx1"/>
                </a:solidFill>
              </a:rPr>
              <a:t>Nothing brought up</a:t>
            </a:r>
          </a:p>
          <a:p>
            <a:pPr marL="285750" indent="-285750">
              <a:buFont typeface="Arial" panose="020B0604020202020204" pitchFamily="34" charset="0"/>
              <a:buChar char="•"/>
            </a:pPr>
            <a:endParaRPr lang="en-US" sz="16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21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47 (7 on LMSC)</a:t>
            </a:r>
            <a:r>
              <a:rPr lang="en-US" altLang="en-US" sz="1800" dirty="0">
                <a:solidFill>
                  <a:schemeClr val="tx1"/>
                </a:solidFill>
              </a:rPr>
              <a:t>;  Aspirant members: 19    </a:t>
            </a:r>
            <a:r>
              <a:rPr lang="en-US" altLang="en-US" sz="1800" b="0" dirty="0">
                <a:solidFill>
                  <a:schemeClr val="tx1"/>
                </a:solidFill>
              </a:rPr>
              <a:t>(at Plenary)</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is n/a, the RR-TAG does not do standards, though all should be aware.) </a:t>
            </a:r>
            <a:endParaRPr lang="en-US" sz="1200" dirty="0"/>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21 Nov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905858418"/>
              </p:ext>
            </p:extLst>
          </p:nvPr>
        </p:nvGraphicFramePr>
        <p:xfrm>
          <a:off x="5943600" y="5486400"/>
          <a:ext cx="2390775" cy="534988"/>
        </p:xfrm>
        <a:graphic>
          <a:graphicData uri="http://schemas.openxmlformats.org/presentationml/2006/ole">
            <mc:AlternateContent xmlns:mc="http://schemas.openxmlformats.org/markup-compatibility/2006">
              <mc:Choice xmlns:v="urn:schemas-microsoft-com:vml" Requires="v">
                <p:oleObj spid="_x0000_s7878"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5943600" y="5486400"/>
                        <a:ext cx="2390775" cy="534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309180233"/>
              </p:ext>
            </p:extLst>
          </p:nvPr>
        </p:nvGraphicFramePr>
        <p:xfrm>
          <a:off x="4652901" y="5324475"/>
          <a:ext cx="2076140" cy="534988"/>
        </p:xfrm>
        <a:graphic>
          <a:graphicData uri="http://schemas.openxmlformats.org/presentationml/2006/ole">
            <mc:AlternateContent xmlns:mc="http://schemas.openxmlformats.org/markup-compatibility/2006">
              <mc:Choice xmlns:v="urn:schemas-microsoft-com:vml" Requires="v">
                <p:oleObj spid="_x0000_s7879"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52901" y="5324475"/>
                        <a:ext cx="2076140" cy="534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820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05 Dec2019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https://mentor.ieee.org/802.18/dcn/16/18-16-0038-13-0000-teleconference-call-in-info.pptx</a:t>
            </a:r>
            <a:r>
              <a:rPr lang="en-US" sz="1800" dirty="0"/>
              <a:t>  </a:t>
            </a:r>
            <a:r>
              <a:rPr lang="en-US" altLang="en-US" sz="1800" b="1" dirty="0"/>
              <a:t>(</a:t>
            </a:r>
            <a:r>
              <a:rPr lang="en-US" altLang="en-US" sz="1800" b="1" i="1" u="sng" dirty="0"/>
              <a:t>or latest)</a:t>
            </a:r>
            <a:endParaRPr lang="en-US" altLang="en-US" sz="1800" b="1" i="1" u="sng" dirty="0">
              <a:highlight>
                <a:srgbClr val="FFFF00"/>
              </a:highlight>
            </a:endParaRP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a:t>
            </a:r>
            <a:r>
              <a:rPr lang="en-US" sz="1800" dirty="0" err="1"/>
              <a:t>listserver</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15:59</a:t>
            </a:r>
            <a:r>
              <a:rPr lang="en-US" sz="1800" dirty="0">
                <a:sym typeface="Wingdings" panose="05000000000000000000" pitchFamily="2" charset="2"/>
              </a:rPr>
              <a:t> </a:t>
            </a:r>
            <a:r>
              <a:rPr lang="en-US" sz="1800" dirty="0"/>
              <a:t>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12–17 Jan. 2019 Wireless Interim in the Hotel Irvine, Irvine, California, USA</a:t>
            </a:r>
          </a:p>
          <a:p>
            <a:pPr>
              <a:buFont typeface="Arial" panose="020B0604020202020204" pitchFamily="34" charset="0"/>
              <a:buChar char="•"/>
            </a:pPr>
            <a:r>
              <a:rPr lang="en-US" sz="1600" b="0" dirty="0"/>
              <a:t>Normal time slots, Tuesday AM2 and Thursday AM1 (8:30 start) </a:t>
            </a:r>
            <a:r>
              <a:rPr lang="en-US" sz="1600" dirty="0">
                <a:solidFill>
                  <a:schemeClr val="accent6">
                    <a:lumMod val="20000"/>
                    <a:lumOff val="80000"/>
                  </a:schemeClr>
                </a:solidFill>
              </a:rPr>
              <a:t>– </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 and Safe Travels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21 Nov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21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23</a:t>
            </a:fld>
            <a:endParaRPr lang="en-US" altLang="en-US" sz="1200" b="0" dirty="0"/>
          </a:p>
        </p:txBody>
      </p:sp>
      <p:sp>
        <p:nvSpPr>
          <p:cNvPr id="2" name="Date Placeholder 1"/>
          <p:cNvSpPr>
            <a:spLocks noGrp="1"/>
          </p:cNvSpPr>
          <p:nvPr>
            <p:ph type="dt" idx="15"/>
          </p:nvPr>
        </p:nvSpPr>
        <p:spPr/>
        <p:txBody>
          <a:bodyPr/>
          <a:lstStyle/>
          <a:p>
            <a:r>
              <a:rPr lang="en-US"/>
              <a:t>21 Nov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21 Nov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21 Nov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4000" y="6384925"/>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12-14 Nov 19</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21 Nov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Ben R</a:t>
            </a:r>
            <a:r>
              <a:rPr lang="en-US" altLang="en-US" sz="1400" dirty="0">
                <a:solidFill>
                  <a:schemeClr val="bg1">
                    <a:lumMod val="65000"/>
                  </a:schemeClr>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ACMA consultation</a:t>
            </a:r>
          </a:p>
          <a:p>
            <a:pPr lvl="1">
              <a:spcBef>
                <a:spcPts val="0"/>
              </a:spcBef>
              <a:buFont typeface="Arial" panose="020B0604020202020204" pitchFamily="34" charset="0"/>
              <a:buChar char="•"/>
            </a:pPr>
            <a:r>
              <a:rPr lang="en-US" altLang="en-US" sz="1400" dirty="0">
                <a:solidFill>
                  <a:schemeClr val="tx1"/>
                </a:solidFill>
              </a:rPr>
              <a:t>Chairman Pai’s statement on 5.9 GHz</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WRC-19 outcome to IEEE 802 viewpoints</a:t>
            </a:r>
          </a:p>
          <a:p>
            <a:pPr lvl="1">
              <a:buFont typeface="Arial" panose="020B0604020202020204" pitchFamily="34" charset="0"/>
              <a:buChar char="•"/>
            </a:pPr>
            <a:r>
              <a:rPr lang="en-US" altLang="en-US" sz="1400" dirty="0">
                <a:solidFill>
                  <a:schemeClr val="tx1"/>
                </a:solidFill>
              </a:rPr>
              <a:t>WRC-23 Agenda Items, interest to IEEE 802</a:t>
            </a:r>
          </a:p>
          <a:p>
            <a:pPr lvl="1">
              <a:buFont typeface="Arial" panose="020B0604020202020204" pitchFamily="34" charset="0"/>
              <a:buChar char="•"/>
            </a:pPr>
            <a:r>
              <a:rPr lang="en-US" altLang="en-US" sz="1400" dirty="0">
                <a:solidFill>
                  <a:schemeClr val="tx1"/>
                </a:solidFill>
              </a:rPr>
              <a:t>Outcome on ACMA consultation</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ACMA consultation</a:t>
            </a:r>
          </a:p>
          <a:p>
            <a:pPr lvl="1">
              <a:spcBef>
                <a:spcPts val="0"/>
              </a:spcBef>
              <a:buFont typeface="Arial" panose="020B0604020202020204" pitchFamily="34" charset="0"/>
              <a:buChar char="•"/>
            </a:pPr>
            <a:r>
              <a:rPr lang="en-US" altLang="en-US" sz="1400" kern="0" dirty="0"/>
              <a:t>Review and vote on comments</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dirty="0">
                <a:solidFill>
                  <a:schemeClr val="tx1"/>
                </a:solidFill>
              </a:rPr>
              <a:t>Chairman Pai’s statement on 5.9 GHz</a:t>
            </a:r>
          </a:p>
          <a:p>
            <a:pPr lvl="1">
              <a:spcBef>
                <a:spcPts val="0"/>
              </a:spcBef>
              <a:buFont typeface="Arial" panose="020B0604020202020204" pitchFamily="34" charset="0"/>
              <a:buChar char="•"/>
            </a:pPr>
            <a:r>
              <a:rPr lang="en-US" altLang="en-US" sz="1400" kern="0" dirty="0"/>
              <a:t>Vote in 12 Dec Commission open meeting</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US" altLang="en-US" sz="1400" kern="0" dirty="0"/>
              <a:t>FCC happenings, several more things</a:t>
            </a:r>
          </a:p>
          <a:p>
            <a:pPr marL="742950" lvl="2" indent="-342900">
              <a:spcBef>
                <a:spcPts val="0"/>
              </a:spcBef>
              <a:buFont typeface="Arial" panose="020B0604020202020204" pitchFamily="34" charset="0"/>
              <a:buChar char="•"/>
            </a:pPr>
            <a:r>
              <a:rPr lang="en-US" altLang="en-US" sz="1400" kern="0" dirty="0"/>
              <a:t>IEEE xx spectrum position papers update (holding)</a:t>
            </a:r>
          </a:p>
          <a:p>
            <a:pPr marL="742950" lvl="2" indent="-342900">
              <a:spcBef>
                <a:spcPts val="0"/>
              </a:spcBef>
              <a:buFont typeface="Arial" panose="020B0604020202020204" pitchFamily="34" charset="0"/>
              <a:buChar char="•"/>
            </a:pPr>
            <a:endParaRPr lang="en-US" altLang="en-US" sz="1400" kern="0" dirty="0"/>
          </a:p>
          <a:p>
            <a:pPr marL="457200" lvl="1" indent="0">
              <a:spcBef>
                <a:spcPts val="0"/>
              </a:spcBef>
            </a:pPr>
            <a:endParaRPr lang="en-US" altLang="en-US" sz="1400" kern="0" dirty="0"/>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Vijay A. </a:t>
            </a:r>
          </a:p>
          <a:p>
            <a:pPr>
              <a:spcBef>
                <a:spcPts val="400"/>
              </a:spcBef>
            </a:pPr>
            <a:r>
              <a:rPr lang="en-US" altLang="en-US" sz="1600" b="1" dirty="0">
                <a:solidFill>
                  <a:schemeClr val="tx1"/>
                </a:solidFill>
              </a:rPr>
              <a:t>		Seconded by:	Ben R.</a:t>
            </a:r>
            <a:endParaRPr lang="en-US" altLang="en-US" sz="1600" dirty="0">
              <a:solidFill>
                <a:schemeClr val="tx1"/>
              </a:solidFill>
            </a:endParaRPr>
          </a:p>
          <a:p>
            <a:pPr lvl="1">
              <a:spcBef>
                <a:spcPts val="400"/>
              </a:spcBef>
            </a:pPr>
            <a:r>
              <a:rPr lang="en-US" altLang="en-US" sz="1600" b="1" dirty="0">
                <a:solidFill>
                  <a:schemeClr val="tx1"/>
                </a:solidFill>
              </a:rPr>
              <a:t>Discussion?  	None</a:t>
            </a:r>
          </a:p>
          <a:p>
            <a:pPr lvl="1">
              <a:spcBef>
                <a:spcPts val="400"/>
              </a:spcBef>
            </a:pPr>
            <a:r>
              <a:rPr lang="en-US" altLang="en-US" sz="1600" b="1"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dirty="0"/>
              <a:t>To approve the minutes from the IEEE 802.18 Teleconference 07 Nov 2019 in document </a:t>
            </a:r>
            <a:r>
              <a:rPr lang="en-US" altLang="en-US" sz="1600" dirty="0">
                <a:hlinkClick r:id="rId2"/>
              </a:rPr>
              <a:t>https://mentor.ieee.org/802.18/dcn/19/18-19-0141-00-0000-minutes-07nov19-rrtag-teleconference.docx</a:t>
            </a:r>
            <a:r>
              <a:rPr lang="en-US" altLang="en-US" sz="1600" dirty="0"/>
              <a:t>  </a:t>
            </a:r>
            <a:r>
              <a:rPr lang="en-US" sz="1600" b="1" dirty="0"/>
              <a:t>Posted</a:t>
            </a:r>
            <a:r>
              <a:rPr lang="en-US" sz="1400" b="1" dirty="0"/>
              <a:t>: </a:t>
            </a:r>
            <a:r>
              <a:rPr lang="en-GB" sz="1400" dirty="0"/>
              <a:t>08-Nov-2019 08:05:09 ET</a:t>
            </a:r>
            <a:endParaRPr lang="en-US" sz="1400" dirty="0"/>
          </a:p>
          <a:p>
            <a:pPr>
              <a:spcBef>
                <a:spcPts val="400"/>
              </a:spcBef>
              <a:buFont typeface="Arial" panose="020B0604020202020204" pitchFamily="34" charset="0"/>
              <a:buChar char="•"/>
            </a:pPr>
            <a:endParaRPr lang="en-US" sz="1400" b="0" dirty="0"/>
          </a:p>
          <a:p>
            <a:pPr marL="0" indent="0">
              <a:spcBef>
                <a:spcPts val="400"/>
              </a:spcBef>
            </a:pPr>
            <a:r>
              <a:rPr lang="en-US" sz="1600" b="0" dirty="0"/>
              <a:t> </a:t>
            </a:r>
            <a:r>
              <a:rPr lang="en-US" altLang="en-US" sz="1600" b="0" dirty="0">
                <a:solidFill>
                  <a:schemeClr val="tx1"/>
                </a:solidFill>
              </a:rPr>
              <a:t>	</a:t>
            </a:r>
            <a:r>
              <a:rPr lang="en-US" altLang="en-US" sz="1600" dirty="0">
                <a:solidFill>
                  <a:schemeClr val="tx1"/>
                </a:solidFill>
              </a:rPr>
              <a:t>Moved by:  	Vijay A.  </a:t>
            </a:r>
          </a:p>
          <a:p>
            <a:pPr marL="0" indent="0">
              <a:spcBef>
                <a:spcPts val="400"/>
              </a:spcBef>
            </a:pPr>
            <a:r>
              <a:rPr lang="en-US" altLang="en-US" sz="1600" dirty="0">
                <a:solidFill>
                  <a:schemeClr val="tx1"/>
                </a:solidFill>
              </a:rPr>
              <a:t>	Seconded by:	James L. </a:t>
            </a:r>
          </a:p>
          <a:p>
            <a:pPr marL="0" indent="0">
              <a:spcBef>
                <a:spcPts val="400"/>
              </a:spcBef>
            </a:pPr>
            <a:r>
              <a:rPr lang="en-US" altLang="en-US" sz="1600" b="1" dirty="0">
                <a:solidFill>
                  <a:schemeClr val="tx1"/>
                </a:solidFill>
              </a:rPr>
              <a:t>	Discussion?  	None</a:t>
            </a:r>
          </a:p>
          <a:p>
            <a:pPr lvl="1">
              <a:spcBef>
                <a:spcPts val="400"/>
              </a:spcBef>
            </a:pPr>
            <a:r>
              <a:rPr lang="en-US" altLang="en-US" sz="1600" b="1" dirty="0">
                <a:solidFill>
                  <a:schemeClr val="tx1"/>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21 Nov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2730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07585"/>
            <a:ext cx="8305800" cy="5567828"/>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#104, 02-06Dec19, </a:t>
            </a:r>
            <a:r>
              <a:rPr lang="en-US" sz="1600" dirty="0"/>
              <a:t>Sophia Antipolis</a:t>
            </a:r>
          </a:p>
          <a:p>
            <a:pPr lvl="1">
              <a:spcBef>
                <a:spcPts val="0"/>
              </a:spcBef>
              <a:buFont typeface="Arial" panose="020B0604020202020204" pitchFamily="34" charset="0"/>
              <a:buChar char="•"/>
            </a:pPr>
            <a:r>
              <a:rPr lang="en-US" sz="1600" dirty="0"/>
              <a:t>nothing reported</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online, 2.4 GHz SRDoc)</a:t>
            </a:r>
          </a:p>
          <a:p>
            <a:pPr lvl="1">
              <a:spcBef>
                <a:spcPts val="0"/>
              </a:spcBef>
              <a:buFont typeface="Arial" panose="020B0604020202020204" pitchFamily="34" charset="0"/>
              <a:buChar char="•"/>
            </a:pPr>
            <a:r>
              <a:rPr lang="en-US" sz="1600" dirty="0">
                <a:solidFill>
                  <a:schemeClr val="tx1"/>
                </a:solidFill>
              </a:rPr>
              <a:t> </a:t>
            </a:r>
            <a:r>
              <a:rPr lang="en-US" sz="1600" dirty="0"/>
              <a:t>nothing reported</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bg1">
                    <a:lumMod val="85000"/>
                  </a:schemeClr>
                </a:solidFill>
              </a:rPr>
              <a:t> </a:t>
            </a:r>
          </a:p>
          <a:p>
            <a:pPr lvl="1">
              <a:spcBef>
                <a:spcPts val="0"/>
              </a:spcBef>
              <a:buFont typeface="Arial" panose="020B0604020202020204" pitchFamily="34" charset="0"/>
              <a:buChar char="•"/>
            </a:pPr>
            <a:endParaRPr lang="en-US" sz="1600" dirty="0">
              <a:solidFill>
                <a:schemeClr val="bg1">
                  <a:lumMod val="85000"/>
                </a:schemeClr>
              </a:solidFill>
            </a:endParaRP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#51, 27-28 Nov,   </a:t>
            </a:r>
            <a:r>
              <a:rPr lang="en-US" sz="1600" dirty="0"/>
              <a:t>BREMEN, DE</a:t>
            </a:r>
            <a:endParaRPr lang="en-US" sz="16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 Jan 20, Sophia Antipolis</a:t>
            </a:r>
          </a:p>
          <a:p>
            <a:pPr lvl="1">
              <a:spcBef>
                <a:spcPts val="0"/>
              </a:spcBef>
              <a:buFont typeface="Arial" panose="020B0604020202020204" pitchFamily="34" charset="0"/>
              <a:buChar char="•"/>
            </a:pPr>
            <a:r>
              <a:rPr lang="en-US" sz="1200" dirty="0">
                <a:solidFill>
                  <a:schemeClr val="tx1"/>
                </a:solidFill>
              </a:rPr>
              <a:t>nothing reported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21 Nov 2019</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40138</TotalTime>
  <Words>4694</Words>
  <Application>Microsoft Office PowerPoint</Application>
  <PresentationFormat>On-screen Show (4:3)</PresentationFormat>
  <Paragraphs>506</Paragraphs>
  <Slides>26</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5"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ACMA consultation on compliance priorities</vt:lpstr>
      <vt:lpstr>Motion – ACMA Consultation</vt:lpstr>
      <vt:lpstr>Chairman Pai’s statement on 5.9 GHz &amp; draft nprm -1</vt:lpstr>
      <vt:lpstr>Chairman Pai’s statement on 5.9GHz &amp; draft nprm -2</vt:lpstr>
      <vt:lpstr>General Discussion Items -1</vt:lpstr>
      <vt:lpstr>General Discussion Items -2</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2015</cp:revision>
  <cp:lastPrinted>1601-01-01T00:00:00Z</cp:lastPrinted>
  <dcterms:created xsi:type="dcterms:W3CDTF">2016-03-03T14:54:45Z</dcterms:created>
  <dcterms:modified xsi:type="dcterms:W3CDTF">2019-11-22T15:05:07Z</dcterms:modified>
</cp:coreProperties>
</file>