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41" r:id="rId3"/>
    <p:sldId id="329" r:id="rId4"/>
    <p:sldId id="604" r:id="rId5"/>
    <p:sldId id="624" r:id="rId6"/>
    <p:sldId id="605" r:id="rId7"/>
    <p:sldId id="516" r:id="rId8"/>
    <p:sldId id="596" r:id="rId9"/>
    <p:sldId id="603" r:id="rId10"/>
    <p:sldId id="606" r:id="rId11"/>
    <p:sldId id="608" r:id="rId12"/>
    <p:sldId id="623" r:id="rId13"/>
    <p:sldId id="558" r:id="rId14"/>
    <p:sldId id="626" r:id="rId15"/>
    <p:sldId id="618" r:id="rId16"/>
    <p:sldId id="625" r:id="rId17"/>
    <p:sldId id="524" r:id="rId18"/>
    <p:sldId id="498" r:id="rId19"/>
    <p:sldId id="402" r:id="rId20"/>
    <p:sldId id="403" r:id="rId21"/>
    <p:sldId id="462" r:id="rId22"/>
    <p:sldId id="549" r:id="rId23"/>
    <p:sldId id="425" r:id="rId24"/>
    <p:sldId id="592" r:id="rId25"/>
    <p:sldId id="59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344" autoAdjust="0"/>
  </p:normalViewPr>
  <p:slideViewPr>
    <p:cSldViewPr>
      <p:cViewPr varScale="1">
        <p:scale>
          <a:sx n="109" d="100"/>
          <a:sy n="109" d="100"/>
        </p:scale>
        <p:origin x="162"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21-Nov-19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40943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0259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Nov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 Nov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Nov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802.18-19/0147r00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go/ITU-R/wp1a" TargetMode="External"/><Relationship Id="rId13" Type="http://schemas.openxmlformats.org/officeDocument/2006/relationships/hyperlink" Target="https://www.itu.int/events/eventdetails.asp?eventid=17206"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www.itu.int/go/ITU-R/sg1" TargetMode="External"/><Relationship Id="rId12" Type="http://schemas.openxmlformats.org/officeDocument/2006/relationships/hyperlink" Target="https://www.itu.int/go/ITU-R/wp5d" TargetMode="External"/><Relationship Id="rId2" Type="http://schemas.openxmlformats.org/officeDocument/2006/relationships/notesSlide" Target="../notesSlides/notesSlide5.xml"/><Relationship Id="rId16" Type="http://schemas.openxmlformats.org/officeDocument/2006/relationships/hyperlink" Target="https://www.itu.int/en/ITU-R/study-groups/rcpm/Pages/wrc-23-preliminary-studies.aspx" TargetMode="External"/><Relationship Id="rId1" Type="http://schemas.openxmlformats.org/officeDocument/2006/relationships/slideLayout" Target="../slideLayouts/slideLayout1.xml"/><Relationship Id="rId6" Type="http://schemas.openxmlformats.org/officeDocument/2006/relationships/hyperlink" Target="https://www.itu.int/en/events/Pages/Calendar-Events.aspx?sector=ITU-R" TargetMode="External"/><Relationship Id="rId11" Type="http://schemas.openxmlformats.org/officeDocument/2006/relationships/hyperlink" Target="https://www.itu.int/go/ITU-R/wp5a" TargetMode="External"/><Relationship Id="rId5" Type="http://schemas.openxmlformats.org/officeDocument/2006/relationships/hyperlink" Target="https://mentor.ieee.org/802.18/dcn/17/18-17-0073-07-0000-ieee-802-viewpoints-on-wrc-19-agenda-items.pptx" TargetMode="External"/><Relationship Id="rId15" Type="http://schemas.openxmlformats.org/officeDocument/2006/relationships/hyperlink" Target="https://www.itu.int/oth/R1402000001" TargetMode="External"/><Relationship Id="rId10" Type="http://schemas.openxmlformats.org/officeDocument/2006/relationships/hyperlink" Target="https://www.itu.int/go/ITU-R/sg5"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wp1c" TargetMode="External"/><Relationship Id="rId14" Type="http://schemas.openxmlformats.org/officeDocument/2006/relationships/hyperlink" Target="https://www.itu.int/en/ITU-R/conferences/wrc/2019/Pages/default.asp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46-01-0000-acma-ifc-36-2019-compliance-priorities-20-21.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149-00-0000-acma-ifc-36-2019-ieee-802-comments-compliance-priorities-20-21.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9/18-19-0149-00-0000-acma-ifc-36-2019-ieee-802-comments-compliance-priorities-20-21.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cc.gov/news-events/events/2019/12/december-2019-open-commission-meeting"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proofpoint.com/v2/url?u=https-3A__www.govinfo.gov_content_pkg_FR-2D2019-2D11-2D21_pdf_2019-2D25202.pdf-3Futm-5Fsource-3Dfederalregister.gov-26utm-5Fmedium-3Demail-26utm-5Fcampaign-3Dsubscription-2Bmailing-2Blist&amp;d=DwMFAg&amp;c=pqcuzKEN_84c78MOSc5_fw&amp;r=z8R-nWJ8GIxwjOjNKhEFByb-tZ6XE3GZXWSggNdVo-w&amp;m=pvNnWiSPBdYGFDbUfurRveUo046UQuj7kg_bWsapMdM&amp;s=qE7xlXmDyfEXhWUoPu9NVKLeAebnfDB6OtQi3MAjf_0&amp;e=" TargetMode="External"/><Relationship Id="rId3" Type="http://schemas.openxmlformats.org/officeDocument/2006/relationships/hyperlink" Target="https://www.fcc.gov/ecfs/search/filings?proceedings_name=18-295&amp;sort=date_disseminated,DESC" TargetMode="External"/><Relationship Id="rId7" Type="http://schemas.openxmlformats.org/officeDocument/2006/relationships/hyperlink" Target="https://urldefense.proofpoint.com/v2/url?u=https-3A__www.federalregister.gov_d_2019-2D24669-3Futm-5Fsource-3Dfederalregister.gov-26utm-5Fmedium-3Demail-26utm-5Fcampaign-3Dsubscription-2Bmailing-2Blist&amp;d=DwMFAg&amp;c=pqcuzKEN_84c78MOSc5_fw&amp;r=z8R-nWJ8GIxwjOjNKhEFByb-tZ6XE3GZXWSggNdVo-w&amp;m=oG8jmvNzh_S7y_IP3fOJIT2bYLji5aFgFnqesvsaHnw&amp;s=2LOxbRko8mPs7BpH9gg3990vU0d-eNqXSP0mHU1igpc&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proofpoint.com/v2/url?u=https-3A__www.govinfo.gov_content_pkg_FR-2D2019-2D11-2D19_pdf_2019-2D24669.pdf-3Futm-5Fsource-3Dfederalregister.gov-26utm-5Fmedium-3Demail-26utm-5Fcampaign-3Dsubscription-2Bmailing-2Blist&amp;d=DwMFAg&amp;c=pqcuzKEN_84c78MOSc5_fw&amp;r=z8R-nWJ8GIxwjOjNKhEFByb-tZ6XE3GZXWSggNdVo-w&amp;m=oG8jmvNzh_S7y_IP3fOJIT2bYLji5aFgFnqesvsaHnw&amp;s=-Cm5_ngHh_V14I586AcS-ROeDrzqv3KG6ssHDlm5gfk&amp;e=" TargetMode="External"/><Relationship Id="rId5" Type="http://schemas.openxmlformats.org/officeDocument/2006/relationships/hyperlink" Target="https://www.fcc.gov/ecfs/search/filings?proceedings_name=18-122&amp;sort=date_disseminated,DESC" TargetMode="External"/><Relationship Id="rId4" Type="http://schemas.openxmlformats.org/officeDocument/2006/relationships/hyperlink" Target="https://www.fcc.gov/ecfs/search/filings?proceedings_name=17-183&amp;sort=date_disseminated,DESC" TargetMode="External"/><Relationship Id="rId9" Type="http://schemas.openxmlformats.org/officeDocument/2006/relationships/hyperlink" Target="https://urldefense.proofpoint.com/v2/url?u=https-3A__www.federalregister.gov_d_2019-2D25202-3Futm-5Fsource-3Dfederalregister.gov-26utm-5Fmedium-3Demail-26utm-5Fcampaign-3Dsubscription-2Bmailing-2Blist&amp;d=DwMFAg&amp;c=pqcuzKEN_84c78MOSc5_fw&amp;r=z8R-nWJ8GIxwjOjNKhEFByb-tZ6XE3GZXWSggNdVo-w&amp;m=pvNnWiSPBdYGFDbUfurRveUo046UQuj7kg_bWsapMdM&amp;s=F3pFzllc-0EueBUhsNUdwknD_EVwefAxCXpwaUktR6A&amp;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index.aspx"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41-00-0000-minutes-07nov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 Nov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21 Nov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95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79674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solidFill>
                  <a:schemeClr val="bg1">
                    <a:lumMod val="65000"/>
                  </a:schemeClr>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#9 09-11 Dec 19, ECO Copenhagen</a:t>
            </a:r>
          </a:p>
          <a:p>
            <a:pPr lvl="8">
              <a:buFont typeface="Arial" panose="020B0604020202020204" pitchFamily="34" charset="0"/>
              <a:buChar char="•"/>
            </a:pPr>
            <a:r>
              <a:rPr lang="en-US" sz="1400" dirty="0"/>
              <a:t>#10, 20-22 Jan 20,  tbd, Czech Republic</a:t>
            </a:r>
            <a:endParaRPr lang="en-US" sz="1000" dirty="0"/>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marL="457200" lvl="1" indent="0"/>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08613"/>
          </a:xfrm>
        </p:spPr>
        <p:txBody>
          <a:bodyPr/>
          <a:lstStyle/>
          <a:p>
            <a:pPr>
              <a:buFont typeface="Arial" panose="020B0604020202020204" pitchFamily="34" charset="0"/>
              <a:buChar char="•"/>
            </a:pPr>
            <a:r>
              <a:rPr lang="en-US" sz="1600" dirty="0"/>
              <a:t>WRC-19 wraps up tomorrow, 22</a:t>
            </a:r>
            <a:r>
              <a:rPr lang="en-US" sz="1600" baseline="30000" dirty="0"/>
              <a:t>nd</a:t>
            </a:r>
            <a:r>
              <a:rPr lang="en-US" sz="1600" dirty="0"/>
              <a:t>. </a:t>
            </a:r>
          </a:p>
          <a:p>
            <a:pPr>
              <a:buFont typeface="Arial" panose="020B0604020202020204" pitchFamily="34" charset="0"/>
              <a:buChar char="•"/>
            </a:pPr>
            <a:r>
              <a:rPr lang="en-US" sz="1600" dirty="0"/>
              <a:t>A member sent along a link to get weekly updates from, very nice: </a:t>
            </a:r>
          </a:p>
          <a:p>
            <a:pPr lvl="1">
              <a:buFont typeface="Arial" panose="020B0604020202020204" pitchFamily="34" charset="0"/>
              <a:buChar char="•"/>
            </a:pPr>
            <a:r>
              <a:rPr lang="en-US" sz="1600" u="sng" dirty="0">
                <a:hlinkClick r:id="rId3"/>
              </a:rPr>
              <a:t>https://cept.org/ecc/groups/ecc/cpg/page/weekly-report-from-wrc-19</a:t>
            </a:r>
            <a:r>
              <a:rPr lang="en-US" sz="1600" u="sng" dirty="0">
                <a:hlinkClick r:id="rId4"/>
              </a:rPr>
              <a:t>/</a:t>
            </a:r>
            <a:r>
              <a:rPr lang="en-US" sz="1600" dirty="0"/>
              <a:t> </a:t>
            </a:r>
          </a:p>
          <a:p>
            <a:pPr>
              <a:buFont typeface="Arial" panose="020B0604020202020204" pitchFamily="34" charset="0"/>
              <a:buChar char="•"/>
            </a:pPr>
            <a:r>
              <a:rPr lang="en-US" sz="1600" dirty="0"/>
              <a:t>Our viewpoints, 1.12,   1.13,   1.15,   1.16,   9.1.5,   10 </a:t>
            </a:r>
          </a:p>
          <a:p>
            <a:pPr lvl="1">
              <a:spcBef>
                <a:spcPts val="0"/>
              </a:spcBef>
              <a:buFont typeface="Arial" panose="020B0604020202020204" pitchFamily="34" charset="0"/>
              <a:buChar char="•"/>
            </a:pPr>
            <a:r>
              <a:rPr lang="en-US" sz="1400" dirty="0">
                <a:hlinkClick r:id="rId5"/>
              </a:rPr>
              <a:t>https://mentor.ieee.org/802.18/dcn/17/18-17-0073-07-0000-ieee-802-viewpoints-on-wrc-19-agenda-items.pptx</a:t>
            </a:r>
            <a:r>
              <a:rPr lang="en-US" sz="14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endParaRPr lang="en-US" sz="1400" dirty="0"/>
          </a:p>
          <a:p>
            <a:pPr>
              <a:buFont typeface="Arial" panose="020B0604020202020204" pitchFamily="34" charset="0"/>
              <a:buChar char="•"/>
            </a:pPr>
            <a:r>
              <a:rPr lang="en-US" sz="1600" dirty="0"/>
              <a:t> And anything on WRC-23 Agenda Items? </a:t>
            </a:r>
          </a:p>
          <a:p>
            <a:pPr lvl="1">
              <a:buFont typeface="Arial" panose="020B0604020202020204" pitchFamily="34" charset="0"/>
              <a:buChar char="•"/>
            </a:pPr>
            <a:r>
              <a:rPr lang="en-US" sz="1400" dirty="0"/>
              <a:t>  </a:t>
            </a:r>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200" dirty="0"/>
              <a:t>Calendar:	</a:t>
            </a:r>
            <a:r>
              <a:rPr lang="en-US" sz="1000" dirty="0">
                <a:hlinkClick r:id="rId6"/>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7"/>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8"/>
              </a:rPr>
              <a:t>Working Party 1A (WP 1A) - Spectrum engineering techniques</a:t>
            </a:r>
            <a:r>
              <a:rPr lang="en-US" sz="900" u="sng" dirty="0"/>
              <a:t> </a:t>
            </a:r>
          </a:p>
          <a:p>
            <a:pPr lvl="1">
              <a:spcBef>
                <a:spcPts val="0"/>
              </a:spcBef>
              <a:buFont typeface="Arial" panose="020B0604020202020204" pitchFamily="34" charset="0"/>
              <a:buChar char="•"/>
            </a:pPr>
            <a:r>
              <a:rPr lang="en-US" sz="900" dirty="0">
                <a:hlinkClick r:id="rId9"/>
              </a:rPr>
              <a:t>Working Party 1C (WP 1C) - Spectrum monitoring</a:t>
            </a:r>
            <a:r>
              <a:rPr lang="en-US" sz="900" dirty="0"/>
              <a:t>​​</a:t>
            </a:r>
          </a:p>
          <a:p>
            <a:pPr lvl="4">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050" dirty="0">
                <a:hlinkClick r:id="rId10"/>
              </a:rPr>
              <a:t>Study Group 5 (SG 5) Terrestrial services</a:t>
            </a:r>
            <a:endParaRPr lang="en-US" sz="1050" dirty="0"/>
          </a:p>
          <a:p>
            <a:pPr lvl="1">
              <a:spcBef>
                <a:spcPts val="0"/>
              </a:spcBef>
              <a:buFont typeface="Arial" panose="020B0604020202020204" pitchFamily="34" charset="0"/>
              <a:buChar char="•"/>
            </a:pPr>
            <a:r>
              <a:rPr lang="en-US" sz="900" dirty="0">
                <a:hlinkClick r:id="rId11"/>
              </a:rPr>
              <a:t>Working Party 5A (WP 5A) - Land mobile service above 30 MHz* (excluding IMT); wireless access in the fixed service; amateur and amateur-satellite services</a:t>
            </a:r>
            <a:r>
              <a:rPr lang="en-US" sz="900" dirty="0"/>
              <a:t>  (Chair on mailing list)</a:t>
            </a:r>
            <a:endParaRPr lang="en-US" sz="900" dirty="0">
              <a:hlinkClick r:id="rId12"/>
            </a:endParaRPr>
          </a:p>
          <a:p>
            <a:pPr lvl="1">
              <a:spcBef>
                <a:spcPts val="0"/>
              </a:spcBef>
              <a:buFont typeface="Arial" panose="020B0604020202020204" pitchFamily="34" charset="0"/>
              <a:buChar char="•"/>
            </a:pPr>
            <a:r>
              <a:rPr lang="en-US" sz="900" dirty="0">
                <a:hlinkClick r:id="rId12"/>
              </a:rPr>
              <a:t>Working Party 5D (WP 5D) - IMT Systems</a:t>
            </a:r>
            <a:r>
              <a:rPr lang="en-US" sz="900" dirty="0"/>
              <a:t> (Chair on mailing list)​​</a:t>
            </a:r>
          </a:p>
          <a:p>
            <a:pPr lvl="2">
              <a:spcBef>
                <a:spcPts val="0"/>
              </a:spcBef>
              <a:buFont typeface="Arial" panose="020B0604020202020204" pitchFamily="34" charset="0"/>
              <a:buChar char="•"/>
            </a:pPr>
            <a:r>
              <a:rPr lang="en-US" sz="700" dirty="0">
                <a:hlinkClick r:id="rId13"/>
              </a:rPr>
              <a:t>Monday 2019-12-09 - Friday 2019-12-13</a:t>
            </a:r>
            <a:endParaRPr lang="en-US" sz="700" dirty="0"/>
          </a:p>
          <a:p>
            <a:pPr marL="400050">
              <a:spcBef>
                <a:spcPts val="0"/>
              </a:spcBef>
              <a:buFont typeface="Arial" panose="020B0604020202020204" pitchFamily="34" charset="0"/>
              <a:buChar char="•"/>
            </a:pPr>
            <a:r>
              <a:rPr lang="en-US" sz="1050" dirty="0"/>
              <a:t>WRC-19:   </a:t>
            </a:r>
            <a:r>
              <a:rPr lang="en-US" sz="1000" u="sng" dirty="0">
                <a:hlinkClick r:id="rId14"/>
              </a:rPr>
              <a:t>https://www.itu.int/en/ITU-R/conferences/wrc/2019/Pages/default.aspx</a:t>
            </a:r>
            <a:r>
              <a:rPr lang="en-US" sz="1000" u="sng" dirty="0"/>
              <a:t>;  agenda and more: </a:t>
            </a:r>
            <a:r>
              <a:rPr lang="en-US" sz="1000" dirty="0"/>
              <a:t> </a:t>
            </a:r>
            <a:r>
              <a:rPr lang="en-US" sz="1000" u="sng" dirty="0">
                <a:hlinkClick r:id="rId15"/>
              </a:rPr>
              <a:t>https://www.itu.int/oth/R1402000001</a:t>
            </a:r>
            <a:endParaRPr lang="en-US" sz="1000" u="sng" dirty="0"/>
          </a:p>
          <a:p>
            <a:pPr marL="400050">
              <a:spcBef>
                <a:spcPts val="0"/>
              </a:spcBef>
              <a:buFont typeface="Arial" panose="020B0604020202020204" pitchFamily="34" charset="0"/>
              <a:buChar char="•"/>
            </a:pPr>
            <a:r>
              <a:rPr lang="en-US" sz="1050" dirty="0"/>
              <a:t>WRC-23 preliminary agenda items are already out since WRC-15 and will then be finalized at WRC-19.</a:t>
            </a:r>
          </a:p>
          <a:p>
            <a:pPr marL="800100" lvl="1">
              <a:spcBef>
                <a:spcPts val="0"/>
              </a:spcBef>
              <a:buFont typeface="Arial" panose="020B0604020202020204" pitchFamily="34" charset="0"/>
              <a:buChar char="•"/>
            </a:pPr>
            <a:r>
              <a:rPr lang="en-US" sz="1000" u="sng" dirty="0">
                <a:hlinkClick r:id="rId16"/>
              </a:rPr>
              <a:t>https://www.itu.int/en/ITU-R/study-groups/rcpm/Pages/wrc-23-preliminary-studies.aspx</a:t>
            </a:r>
            <a:r>
              <a:rPr lang="en-US" sz="1000" dirty="0"/>
              <a:t> </a:t>
            </a:r>
          </a:p>
          <a:p>
            <a:pPr lvl="6">
              <a:buFont typeface="Arial" panose="020B0604020202020204" pitchFamily="34" charset="0"/>
              <a:buChar char="•"/>
            </a:pPr>
            <a:endParaRPr lang="en-US" sz="800" dirty="0">
              <a:hlinkClick r:id="rId7"/>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ACMA consultation on compliance priorities</a:t>
            </a:r>
          </a:p>
        </p:txBody>
      </p:sp>
      <p:sp>
        <p:nvSpPr>
          <p:cNvPr id="3" name="Content Placeholder 2"/>
          <p:cNvSpPr>
            <a:spLocks noGrp="1"/>
          </p:cNvSpPr>
          <p:nvPr>
            <p:ph idx="1"/>
          </p:nvPr>
        </p:nvSpPr>
        <p:spPr>
          <a:xfrm>
            <a:off x="685800" y="1447800"/>
            <a:ext cx="8292711" cy="5027612"/>
          </a:xfrm>
        </p:spPr>
        <p:txBody>
          <a:bodyPr/>
          <a:lstStyle/>
          <a:p>
            <a:pPr>
              <a:buFont typeface="Arial" panose="020B0604020202020204" pitchFamily="34" charset="0"/>
              <a:buChar char="•"/>
            </a:pPr>
            <a:r>
              <a:rPr lang="en-US" sz="1800" dirty="0">
                <a:hlinkClick r:id="rId3"/>
              </a:rPr>
              <a:t>https://mentor.ieee.org/802.18/dcn/19/18-19-0146-01-0000-acma-ifc-36-2019-compliance-priorities-20-21.docx</a:t>
            </a:r>
            <a:r>
              <a:rPr lang="en-US" sz="1800" dirty="0"/>
              <a:t> </a:t>
            </a:r>
          </a:p>
          <a:p>
            <a:pPr lvl="1">
              <a:buFont typeface="Arial" panose="020B0604020202020204" pitchFamily="34" charset="0"/>
              <a:buChar char="•"/>
            </a:pPr>
            <a:r>
              <a:rPr lang="en-US" sz="1600" dirty="0"/>
              <a:t>Note that ACMA's compliance priorities for 2019 to 2020 are as follows:</a:t>
            </a:r>
          </a:p>
          <a:p>
            <a:pPr lvl="1">
              <a:buFont typeface="Arial" panose="020B0604020202020204" pitchFamily="34" charset="0"/>
              <a:buChar char="•"/>
            </a:pPr>
            <a:r>
              <a:rPr lang="en-US" sz="1600" dirty="0"/>
              <a:t>1. Telco consumer safeguards;     2. Small cell base stations for 4G and 5G </a:t>
            </a:r>
          </a:p>
          <a:p>
            <a:pPr lvl="1">
              <a:buFont typeface="Arial" panose="020B0604020202020204" pitchFamily="34" charset="0"/>
              <a:buChar char="•"/>
            </a:pPr>
            <a:r>
              <a:rPr lang="en-US" sz="1600" dirty="0"/>
              <a:t>3. Unsolicited communications    4. News                 5. Gambling </a:t>
            </a:r>
          </a:p>
          <a:p>
            <a:pPr lvl="1">
              <a:buFont typeface="Arial" panose="020B0604020202020204" pitchFamily="34" charset="0"/>
              <a:buChar char="•"/>
            </a:pPr>
            <a:r>
              <a:rPr lang="en-US" sz="1600" dirty="0"/>
              <a:t>6. Interference and </a:t>
            </a:r>
            <a:r>
              <a:rPr lang="en-US" sz="1600" dirty="0" err="1"/>
              <a:t>licencing</a:t>
            </a:r>
            <a:r>
              <a:rPr lang="en-US" sz="1600" dirty="0"/>
              <a:t> compliance</a:t>
            </a:r>
          </a:p>
          <a:p>
            <a:pPr lvl="1">
              <a:buFont typeface="Arial" panose="020B0604020202020204" pitchFamily="34" charset="0"/>
              <a:buChar char="•"/>
            </a:pPr>
            <a:r>
              <a:rPr lang="en-US" sz="1600" dirty="0"/>
              <a:t>As we (ACMA) develop our compliance priorities for the 2020 to 2021 work program, we’d like you to send us your views on our current priority areas. We’d also like to hear about any new issues of public interest or those causing consumer harm.</a:t>
            </a:r>
          </a:p>
          <a:p>
            <a:pPr>
              <a:buFont typeface="Arial" panose="020B0604020202020204" pitchFamily="34" charset="0"/>
              <a:buChar char="•"/>
            </a:pPr>
            <a:r>
              <a:rPr lang="en-US" sz="1800" b="0" dirty="0"/>
              <a:t>At the plenary decided to answer the few questions ACMA is asking about, though need to approve today, 21</a:t>
            </a:r>
            <a:r>
              <a:rPr lang="en-US" sz="1800" b="0" baseline="30000" dirty="0"/>
              <a:t>st</a:t>
            </a:r>
            <a:r>
              <a:rPr lang="en-US" sz="1800" b="0" dirty="0"/>
              <a:t>, to meet the deadline of 05 Dec. </a:t>
            </a:r>
          </a:p>
          <a:p>
            <a:pPr>
              <a:buFont typeface="Arial" panose="020B0604020202020204" pitchFamily="34" charset="0"/>
              <a:buChar char="•"/>
            </a:pPr>
            <a:r>
              <a:rPr lang="en-US" sz="1800" b="0" dirty="0"/>
              <a:t>Draft comments: </a:t>
            </a:r>
            <a:r>
              <a:rPr lang="en-US" sz="1800" b="0" dirty="0">
                <a:hlinkClick r:id="rId4"/>
              </a:rPr>
              <a:t>https://mentor.ieee.org/802.18/dcn/19/18-19-0149-00-0000-acma-ifc-36-2019-ieee-802-comments-compliance-priorities-20-21.docx</a:t>
            </a:r>
            <a:r>
              <a:rPr lang="en-US" sz="1800" b="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00021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ACMA Consultation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a:t>
            </a:r>
            <a:r>
              <a:rPr lang="en-US" sz="1600" dirty="0">
                <a:hlinkClick r:id="rId2"/>
              </a:rPr>
              <a:t>https://mentor.ieee.org/802.18/dcn/19/18-19-0149-</a:t>
            </a:r>
            <a:r>
              <a:rPr lang="en-US" sz="1600" dirty="0">
                <a:highlight>
                  <a:srgbClr val="FFFF00"/>
                </a:highlight>
                <a:hlinkClick r:id="rId2"/>
              </a:rPr>
              <a:t>02</a:t>
            </a:r>
            <a:r>
              <a:rPr lang="en-US" sz="1600" dirty="0">
                <a:hlinkClick r:id="rId2"/>
              </a:rPr>
              <a:t>-0000-acma-ifc-36-2019-ieee-802-comments-compliance-priorities-20-21.docx</a:t>
            </a:r>
            <a:r>
              <a:rPr lang="en-US" sz="1600" dirty="0"/>
              <a:t> </a:t>
            </a:r>
            <a:r>
              <a:rPr lang="en-US" sz="1600" b="0" kern="0" dirty="0"/>
              <a:t>to ACMA’s </a:t>
            </a:r>
            <a:r>
              <a:rPr lang="en-US" sz="1600" b="0" dirty="0"/>
              <a:t>IFC 36/2019 compliance priorities consultation</a:t>
            </a:r>
            <a:r>
              <a:rPr lang="en-US" sz="1600" b="0" kern="0" dirty="0"/>
              <a:t>. With the chair of 802.18 to have editorial privileges and send to the EC for review/approval and submission to the ACMA on or before 03 December</a:t>
            </a:r>
            <a:r>
              <a:rPr lang="en-US" altLang="en-US" sz="1600" kern="0" dirty="0">
                <a:solidFill>
                  <a:schemeClr val="tx1"/>
                </a:solidFill>
              </a:rPr>
              <a:t>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sz="1600" b="1" kern="0" dirty="0">
              <a:solidFill>
                <a:schemeClr val="tx1"/>
              </a:solidFill>
            </a:endParaRPr>
          </a:p>
          <a:p>
            <a:pPr lvl="1"/>
            <a:r>
              <a:rPr lang="en-US" altLang="en-US" sz="1600" b="1" kern="0" dirty="0">
                <a:solidFill>
                  <a:schemeClr val="tx1"/>
                </a:solidFill>
              </a:rPr>
              <a:t>_____,  _______, _______</a:t>
            </a:r>
          </a:p>
          <a:p>
            <a:pPr lvl="1"/>
            <a:r>
              <a:rPr lang="en-US" altLang="en-US" sz="1600" b="1" kern="0" dirty="0">
                <a:solidFill>
                  <a:schemeClr val="tx1"/>
                </a:solidFill>
              </a:rPr>
              <a:t>Motion - Passes</a:t>
            </a:r>
          </a:p>
          <a:p>
            <a:pPr lvl="1"/>
            <a:r>
              <a:rPr lang="en-US" altLang="en-US" sz="1600" b="1" kern="0" dirty="0">
                <a:solidFill>
                  <a:schemeClr val="tx1"/>
                </a:solidFill>
              </a:rPr>
              <a:t>__ on the call</a:t>
            </a:r>
          </a:p>
          <a:p>
            <a:pPr marL="0" indent="0"/>
            <a:endParaRPr lang="en-US" sz="1800" kern="0" dirty="0"/>
          </a:p>
        </p:txBody>
      </p:sp>
    </p:spTree>
    <p:extLst>
      <p:ext uri="{BB962C8B-B14F-4D97-AF65-F5344CB8AC3E}">
        <p14:creationId xmlns:p14="http://schemas.microsoft.com/office/powerpoint/2010/main" val="2747405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Chairman Pai’s statement on 5.9GHz</a:t>
            </a:r>
          </a:p>
        </p:txBody>
      </p:sp>
      <p:sp>
        <p:nvSpPr>
          <p:cNvPr id="3" name="Content Placeholder 2"/>
          <p:cNvSpPr>
            <a:spLocks noGrp="1"/>
          </p:cNvSpPr>
          <p:nvPr>
            <p:ph idx="1"/>
          </p:nvPr>
        </p:nvSpPr>
        <p:spPr>
          <a:xfrm>
            <a:off x="698889" y="1213143"/>
            <a:ext cx="8292711" cy="5027612"/>
          </a:xfrm>
        </p:spPr>
        <p:txBody>
          <a:bodyPr/>
          <a:lstStyle/>
          <a:p>
            <a:pPr>
              <a:buFont typeface="Arial" panose="020B0604020202020204" pitchFamily="34" charset="0"/>
              <a:buChar char="•"/>
            </a:pPr>
            <a:r>
              <a:rPr lang="en-US" sz="1800" b="0" dirty="0"/>
              <a:t>Mentor: </a:t>
            </a:r>
          </a:p>
          <a:p>
            <a:pPr>
              <a:buFont typeface="Arial" panose="020B0604020202020204" pitchFamily="34" charset="0"/>
              <a:buChar char="•"/>
            </a:pPr>
            <a:r>
              <a:rPr lang="en-US" sz="1800" b="0" dirty="0">
                <a:hlinkClick r:id="rId3"/>
              </a:rPr>
              <a:t>https://mentor.ieee.org/802.18/dcn/19/18-19-0150-00-0000-chairman-pais-remarks-new-5-9-ghz-band-proposal.docx</a:t>
            </a:r>
            <a:r>
              <a:rPr lang="en-US" sz="1800" b="0" dirty="0"/>
              <a:t>  </a:t>
            </a:r>
          </a:p>
          <a:p>
            <a:pPr lvl="1">
              <a:buFont typeface="Arial" panose="020B0604020202020204" pitchFamily="34" charset="0"/>
              <a:buChar char="•"/>
            </a:pPr>
            <a:r>
              <a:rPr lang="en-US" sz="1600" b="0" dirty="0"/>
              <a:t>FCC:</a:t>
            </a:r>
            <a:r>
              <a:rPr lang="en-US" sz="1600" dirty="0"/>
              <a:t> </a:t>
            </a:r>
            <a:r>
              <a:rPr lang="en-US" sz="1600" u="sng" dirty="0">
                <a:hlinkClick r:id="rId4"/>
              </a:rPr>
              <a:t>https://www.fcc.gov/document/chairman-pais-remarks-new-59-ghz-band-proposal</a:t>
            </a:r>
            <a:r>
              <a:rPr lang="en-US" sz="1600" dirty="0"/>
              <a:t>  </a:t>
            </a:r>
          </a:p>
          <a:p>
            <a:pPr>
              <a:buFont typeface="Arial" panose="020B0604020202020204" pitchFamily="34" charset="0"/>
              <a:buChar char="•"/>
            </a:pPr>
            <a:r>
              <a:rPr lang="en-US" sz="16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Need to watch for 12 Dec Commissioners Open call agenda, could be out, and the draft NPRM. </a:t>
            </a:r>
          </a:p>
          <a:p>
            <a:pPr lvl="1">
              <a:buFont typeface="Arial" panose="020B0604020202020204" pitchFamily="34" charset="0"/>
              <a:buChar char="•"/>
            </a:pPr>
            <a:r>
              <a:rPr lang="en-US" sz="1400" dirty="0">
                <a:hlinkClick r:id="rId5"/>
              </a:rPr>
              <a:t>https://www.fcc.gov/news-events/events/2019/12/december-2019-open-commission-meeting</a:t>
            </a:r>
            <a:endParaRPr lang="en-US" sz="1400" dirty="0"/>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849190"/>
            <a:ext cx="8292711" cy="5807198"/>
          </a:xfrm>
        </p:spPr>
        <p:txBody>
          <a:bodyPr/>
          <a:lstStyle/>
          <a:p>
            <a:pPr>
              <a:buFont typeface="Arial" panose="020B0604020202020204" pitchFamily="34" charset="0"/>
              <a:buChar char="•"/>
            </a:pPr>
            <a:r>
              <a:rPr lang="en-US" sz="1800" dirty="0"/>
              <a:t>FCC items</a:t>
            </a:r>
          </a:p>
          <a:p>
            <a:pPr lvl="1">
              <a:buFont typeface="Arial" panose="020B0604020202020204" pitchFamily="34" charset="0"/>
              <a:buChar char="•"/>
            </a:pPr>
            <a:r>
              <a:rPr lang="en-US" altLang="en-US" sz="1600" dirty="0"/>
              <a:t>FCC 6 GHz proceeding(s) 18-295/17-183 have several new filings and expected R&amp;O at the 30 January Open Commission Meeting. </a:t>
            </a:r>
          </a:p>
          <a:p>
            <a:pPr lvl="2">
              <a:buFont typeface="Arial" panose="020B0604020202020204" pitchFamily="34" charset="0"/>
              <a:buChar char="•"/>
            </a:pPr>
            <a:r>
              <a:rPr lang="en-US" sz="1200" dirty="0">
                <a:hlinkClick r:id="rId3"/>
              </a:rPr>
              <a:t>https://www.fcc.gov/ecfs/search/filings?proceedings_name=18-295&amp;sort=date_disseminated,DESC</a:t>
            </a:r>
            <a:r>
              <a:rPr lang="en-US" sz="1200" dirty="0"/>
              <a:t> </a:t>
            </a:r>
            <a:r>
              <a:rPr lang="en-US" altLang="en-US" sz="1200" dirty="0"/>
              <a:t> </a:t>
            </a:r>
          </a:p>
          <a:p>
            <a:pPr lvl="2">
              <a:buFont typeface="Arial" panose="020B0604020202020204" pitchFamily="34" charset="0"/>
              <a:buChar char="•"/>
            </a:pPr>
            <a:r>
              <a:rPr lang="en-US" sz="1200" dirty="0">
                <a:hlinkClick r:id="rId4"/>
              </a:rPr>
              <a:t>https://www.fcc.gov/ecfs/search/filings?proceedings_name=17-183&amp;sort=date_disseminated,DESC</a:t>
            </a:r>
            <a:endParaRPr lang="en-US" sz="1200" dirty="0"/>
          </a:p>
          <a:p>
            <a:pPr lvl="1">
              <a:buFont typeface="Arial" panose="020B0604020202020204" pitchFamily="34" charset="0"/>
              <a:buChar char="•"/>
            </a:pPr>
            <a:r>
              <a:rPr lang="en-US" altLang="en-US" sz="1600" dirty="0"/>
              <a:t>FCC  Expanding Flexible use of the 3.7 GHz to 4.2 GHz Band , 18-122, also expected at January open call.</a:t>
            </a:r>
          </a:p>
          <a:p>
            <a:pPr lvl="2">
              <a:buFont typeface="Arial" panose="020B0604020202020204" pitchFamily="34" charset="0"/>
              <a:buChar char="•"/>
            </a:pPr>
            <a:r>
              <a:rPr lang="en-US" sz="1200" dirty="0">
                <a:hlinkClick r:id="rId5"/>
              </a:rPr>
              <a:t>https://www.fcc.gov/ecfs/search/filings?proceedings_name=18-122&amp;sort=date_disseminated,DESC</a:t>
            </a:r>
            <a:r>
              <a:rPr lang="en-US" altLang="en-US" sz="1200" dirty="0"/>
              <a:t> </a:t>
            </a:r>
          </a:p>
          <a:p>
            <a:pPr lvl="1">
              <a:buFont typeface="Arial" panose="020B0604020202020204" pitchFamily="34" charset="0"/>
              <a:buChar char="•"/>
            </a:pPr>
            <a:r>
              <a:rPr lang="en-US" sz="1800" dirty="0"/>
              <a:t>Rule  --  Establishment of a Spectrum Utilization Policy for the Fixed and Mobile Services' Use of Certain Bands Between 947 MHz and 40 GHz; etc.</a:t>
            </a:r>
          </a:p>
          <a:p>
            <a:pPr lvl="2">
              <a:buFont typeface="Arial" panose="020B0604020202020204" pitchFamily="34" charset="0"/>
              <a:buChar char="•"/>
            </a:pPr>
            <a:r>
              <a:rPr lang="en-US" sz="1400" b="1" dirty="0">
                <a:solidFill>
                  <a:schemeClr val="tx1"/>
                </a:solidFill>
              </a:rPr>
              <a:t>Abstract: </a:t>
            </a:r>
            <a:r>
              <a:rPr lang="en-US" sz="1400" dirty="0">
                <a:solidFill>
                  <a:schemeClr val="tx1"/>
                </a:solidFill>
              </a:rPr>
              <a:t>The Federal Communications Commission (FCC/Commission) </a:t>
            </a:r>
            <a:r>
              <a:rPr lang="en-US" sz="1400" b="1" dirty="0">
                <a:solidFill>
                  <a:schemeClr val="tx1"/>
                </a:solidFill>
              </a:rPr>
              <a:t>is correcting final rules </a:t>
            </a:r>
            <a:r>
              <a:rPr lang="en-US" sz="1400" dirty="0">
                <a:solidFill>
                  <a:schemeClr val="tx1"/>
                </a:solidFill>
              </a:rPr>
              <a:t>that had typographical errors that were published in three separate reports in the Federal Register. In those documents, the Commission used table 8 MHz maximum authorized bandwidth channels that had an error in various rules. This document corrects the errors. </a:t>
            </a:r>
            <a:r>
              <a:rPr lang="en-US" sz="1400" u="sng" dirty="0">
                <a:hlinkClick r:id="rId6"/>
              </a:rPr>
              <a:t>PDF</a:t>
            </a:r>
            <a:r>
              <a:rPr lang="en-US" sz="1400" dirty="0"/>
              <a:t> </a:t>
            </a:r>
            <a:r>
              <a:rPr lang="en-US" sz="1400" dirty="0">
                <a:solidFill>
                  <a:schemeClr val="tx1"/>
                </a:solidFill>
              </a:rPr>
              <a:t>Pages 63811-63812 (2 pages)  </a:t>
            </a:r>
            <a:r>
              <a:rPr lang="en-US" sz="1400" u="sng" dirty="0">
                <a:hlinkClick r:id="rId7"/>
              </a:rPr>
              <a:t>Permalink</a:t>
            </a:r>
            <a:r>
              <a:rPr lang="en-US" sz="1400" dirty="0"/>
              <a:t> </a:t>
            </a:r>
            <a:endParaRPr lang="en-US" sz="1200" dirty="0">
              <a:latin typeface="Calibri" panose="020F0502020204030204" pitchFamily="34" charset="0"/>
              <a:ea typeface="Calibri" panose="020F0502020204030204" pitchFamily="34" charset="0"/>
            </a:endParaRPr>
          </a:p>
          <a:p>
            <a:pPr lvl="1">
              <a:buFont typeface="Arial" panose="020B0604020202020204" pitchFamily="34" charset="0"/>
              <a:buChar char="•"/>
            </a:pPr>
            <a:r>
              <a:rPr lang="en-US" sz="1800" dirty="0"/>
              <a:t>Rule -- Transforming the 2.5 GHz Band; Correction</a:t>
            </a:r>
            <a:endParaRPr lang="en-US" sz="1400" dirty="0"/>
          </a:p>
          <a:p>
            <a:pPr lvl="2">
              <a:buFont typeface="Arial" panose="020B0604020202020204" pitchFamily="34" charset="0"/>
              <a:buChar char="•"/>
            </a:pPr>
            <a:r>
              <a:rPr lang="en-US" sz="1400" b="1" dirty="0"/>
              <a:t>Abstract:</a:t>
            </a:r>
            <a:r>
              <a:rPr lang="en-US" sz="1400" dirty="0"/>
              <a:t> The Federal Communications Commission (Commission) </a:t>
            </a:r>
            <a:r>
              <a:rPr lang="en-US" sz="1400" b="1" dirty="0"/>
              <a:t>is correcting a final rule</a:t>
            </a:r>
            <a:r>
              <a:rPr lang="en-US" sz="1400" dirty="0"/>
              <a:t> that appeared in the Federal Register on October 25, 2019. In the document, the Commission took another step towards making more mid-band spectrum available for next generation wireless services benefitting all Americans. Specifically, the Commission transformed the regulatory framework governing the 2.5 GHz band (2496-2690 MHz), which is the single largest band of contiguous spectrum below 3 gigahertz</a:t>
            </a:r>
            <a:r>
              <a:rPr lang="en-US" sz="1400" dirty="0">
                <a:solidFill>
                  <a:schemeClr val="tx1"/>
                </a:solidFill>
                <a:ea typeface="Calibri" panose="020F0502020204030204" pitchFamily="34" charset="0"/>
              </a:rPr>
              <a:t> . </a:t>
            </a:r>
            <a:r>
              <a:rPr lang="en-US" sz="1400" u="sng" dirty="0">
                <a:hlinkClick r:id="rId8"/>
              </a:rPr>
              <a:t>PDF</a:t>
            </a:r>
            <a:r>
              <a:rPr lang="en-US" sz="1400" b="1" dirty="0"/>
              <a:t> </a:t>
            </a:r>
            <a:r>
              <a:rPr lang="en-US" sz="1400" dirty="0"/>
              <a:t>Pages 64209-64210 </a:t>
            </a:r>
            <a:r>
              <a:rPr lang="en-US" sz="1400" i="1" dirty="0"/>
              <a:t>(2 pages)</a:t>
            </a:r>
            <a:r>
              <a:rPr lang="en-US" sz="1400" dirty="0"/>
              <a:t> </a:t>
            </a:r>
            <a:r>
              <a:rPr lang="en-US" sz="1400" u="sng" dirty="0">
                <a:hlinkClick r:id="rId9"/>
              </a:rPr>
              <a:t>Permalink</a:t>
            </a:r>
            <a:r>
              <a:rPr lang="en-US" sz="1400" b="1" dirty="0"/>
              <a:t> </a:t>
            </a:r>
            <a:r>
              <a:rPr lang="en-US" sz="1400" dirty="0">
                <a:solidFill>
                  <a:schemeClr val="tx1"/>
                </a:solidFill>
                <a:ea typeface="Calibri" panose="020F0502020204030204" pitchFamily="34" charset="0"/>
              </a:rPr>
              <a:t>  </a:t>
            </a:r>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811249"/>
            <a:ext cx="8292711" cy="5484813"/>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800" dirty="0"/>
              <a:t>IEEE-EU spectrum position paper update:  (Will pickup later)</a:t>
            </a:r>
            <a:endParaRPr lang="en-US" sz="1800" b="0" dirty="0"/>
          </a:p>
          <a:p>
            <a:pPr lvl="1">
              <a:buFont typeface="Arial" panose="020B0604020202020204" pitchFamily="34" charset="0"/>
              <a:buChar char="•"/>
            </a:pPr>
            <a:r>
              <a:rPr lang="en-US" sz="1600" u="sng" dirty="0">
                <a:hlinkClick r:id="rId3"/>
              </a:rPr>
              <a:t>https://mentor.ieee.org/802.18/dcn/18/18-18-0028-02-0000-draft-ieee-european-public-policy-position-statement-on-spectrum-management.docx</a:t>
            </a:r>
            <a:r>
              <a:rPr lang="en-US" sz="1600" dirty="0"/>
              <a:t> </a:t>
            </a:r>
            <a:endParaRPr lang="en-US" sz="1600" u="sng" dirty="0">
              <a:hlinkClick r:id="rId4"/>
            </a:endParaRPr>
          </a:p>
          <a:p>
            <a:pPr lvl="1">
              <a:buFont typeface="Arial" panose="020B0604020202020204" pitchFamily="34" charset="0"/>
              <a:buChar char="•"/>
            </a:pPr>
            <a:r>
              <a:rPr lang="en-US" altLang="en-US" sz="1600" dirty="0"/>
              <a:t>The IEEE SA position that the RR-TAG help develop, we had requested to use in the EU, in place of theirs:  </a:t>
            </a:r>
          </a:p>
          <a:p>
            <a:pPr lvl="2">
              <a:buFont typeface="Arial" panose="020B0604020202020204" pitchFamily="34" charset="0"/>
              <a:buChar char="•"/>
            </a:pPr>
            <a:r>
              <a:rPr lang="en-US" sz="1400" u="sng" dirty="0">
                <a:hlinkClick r:id="rId4"/>
              </a:rPr>
              <a:t>https://mentor.ieee.org/802.18/dcn/18/18-18-0010-10-0000-sa-use-of-spectrum-draft-position-orig06dec17.docx</a:t>
            </a:r>
            <a:r>
              <a:rPr lang="en-US" sz="1400" dirty="0"/>
              <a:t> </a:t>
            </a:r>
          </a:p>
          <a:p>
            <a:pPr lvl="1">
              <a:buFont typeface="Arial" panose="020B0604020202020204" pitchFamily="34" charset="0"/>
              <a:buChar char="•"/>
            </a:pPr>
            <a:r>
              <a:rPr lang="en-US" sz="1600" dirty="0"/>
              <a:t>________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0958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endParaRPr lang="en-US" sz="1800" b="0" dirty="0">
              <a:solidFill>
                <a:srgbClr val="00B0F0"/>
              </a:solidFill>
            </a:endParaRPr>
          </a:p>
          <a:p>
            <a:pPr>
              <a:buFont typeface="Wingdings" panose="05000000000000000000" pitchFamily="2" charset="2"/>
              <a:buChar char="q"/>
            </a:pPr>
            <a:r>
              <a:rPr lang="en-US" altLang="en-US" sz="1800" dirty="0">
                <a:solidFill>
                  <a:srgbClr val="00B0F0"/>
                </a:solidFill>
              </a:rPr>
              <a:t>All should review our IEEE 802 viewpoints outcome from WRC-19. </a:t>
            </a:r>
          </a:p>
          <a:p>
            <a:pPr>
              <a:buFont typeface="Wingdings" panose="05000000000000000000" pitchFamily="2" charset="2"/>
              <a:buChar char="q"/>
            </a:pPr>
            <a:r>
              <a:rPr lang="en-US" altLang="en-US" sz="1800" dirty="0">
                <a:solidFill>
                  <a:srgbClr val="00B0F0"/>
                </a:solidFill>
              </a:rPr>
              <a:t>And start of IEEE 802 viewpoints for WRC-23 agenda items. </a:t>
            </a:r>
          </a:p>
          <a:p>
            <a:pPr marL="285750" indent="-285750">
              <a:buFont typeface="Wingdings" panose="05000000000000000000" pitchFamily="2" charset="2"/>
              <a:buChar char="q"/>
            </a:pPr>
            <a:endParaRPr lang="en-US" sz="1800" b="0" dirty="0">
              <a:solidFill>
                <a:schemeClr val="bg1">
                  <a:lumMod val="75000"/>
                </a:schemeClr>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  (October’s 2019, twice a year)</a:t>
            </a:r>
          </a:p>
          <a:p>
            <a:pPr marL="457200" lvl="1" indent="0"/>
            <a:r>
              <a:rPr lang="en-US" sz="1400" dirty="0">
                <a:hlinkClick r:id="rId3"/>
              </a:rPr>
              <a:t>https://www.imf.org/external/pubs/ft/weo/2019/02/weodata/index.aspx</a:t>
            </a:r>
            <a:endParaRPr lang="en-US" sz="14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600" dirty="0">
                <a:solidFill>
                  <a:schemeClr val="bg1">
                    <a:lumMod val="75000"/>
                  </a:schemeClr>
                </a:solidFill>
              </a:rPr>
              <a:t>Nothing brought up</a:t>
            </a:r>
          </a:p>
          <a:p>
            <a:pPr marL="285750" indent="-285750">
              <a:buFont typeface="Arial" panose="020B0604020202020204" pitchFamily="34" charset="0"/>
              <a:buChar char="•"/>
            </a:pPr>
            <a:endParaRPr lang="en-US" sz="16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05 Dec2019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15:________________36</a:t>
            </a:r>
            <a:r>
              <a:rPr lang="en-US" sz="1800" dirty="0">
                <a:sym typeface="Wingdings" panose="05000000000000000000" pitchFamily="2" charset="2"/>
              </a:rPr>
              <a:t>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12–17 Jan. </a:t>
            </a:r>
            <a:r>
              <a:rPr lang="en-US" sz="1800" b="0"/>
              <a:t>2019 Wireless Interim in the Hotel Irvine, Irvine, California, USA</a:t>
            </a:r>
            <a:endParaRPr lang="en-US" sz="1800" b="0" dirty="0"/>
          </a:p>
          <a:p>
            <a:pPr>
              <a:buFont typeface="Arial" panose="020B0604020202020204" pitchFamily="34" charset="0"/>
              <a:buChar char="•"/>
            </a:pPr>
            <a:r>
              <a:rPr lang="en-US" sz="1600" b="0" dirty="0"/>
              <a:t>Normal time slots, Tuesday AM2 and Thursday AM1 </a:t>
            </a:r>
            <a:r>
              <a:rPr lang="en-US" sz="1600" dirty="0">
                <a:solidFill>
                  <a:schemeClr val="accent6">
                    <a:lumMod val="20000"/>
                    <a:lumOff val="80000"/>
                  </a:schemeClr>
                </a:solidFill>
              </a:rPr>
              <a:t>– </a:t>
            </a:r>
            <a:r>
              <a:rPr lang="en-US" sz="12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and Safe Travels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47 (7 on LMSC)</a:t>
            </a:r>
            <a:r>
              <a:rPr lang="en-US" altLang="en-US" sz="1800" dirty="0">
                <a:solidFill>
                  <a:schemeClr val="tx1"/>
                </a:solidFill>
              </a:rPr>
              <a:t>;  Aspirant members: 19    </a:t>
            </a:r>
            <a:r>
              <a:rPr lang="en-US" altLang="en-US" sz="1800" b="0" dirty="0">
                <a:solidFill>
                  <a:schemeClr val="tx1"/>
                </a:solidFill>
              </a:rPr>
              <a:t>(at Plenary)</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is n/a, the RR-TAG does not do standards, though all should be aware.) </a:t>
            </a:r>
            <a:endParaRPr lang="en-US" sz="1200" dirty="0"/>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 Nov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905858418"/>
              </p:ext>
            </p:extLst>
          </p:nvPr>
        </p:nvGraphicFramePr>
        <p:xfrm>
          <a:off x="5943600" y="5486400"/>
          <a:ext cx="2390775" cy="534988"/>
        </p:xfrm>
        <a:graphic>
          <a:graphicData uri="http://schemas.openxmlformats.org/presentationml/2006/ole">
            <mc:AlternateContent xmlns:mc="http://schemas.openxmlformats.org/markup-compatibility/2006">
              <mc:Choice xmlns:v="urn:schemas-microsoft-com:vml" Requires="v">
                <p:oleObj spid="_x0000_s7842"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5943600" y="5486400"/>
                        <a:ext cx="2390775" cy="534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309180233"/>
              </p:ext>
            </p:extLst>
          </p:nvPr>
        </p:nvGraphicFramePr>
        <p:xfrm>
          <a:off x="4652901" y="5324475"/>
          <a:ext cx="2076140" cy="534988"/>
        </p:xfrm>
        <a:graphic>
          <a:graphicData uri="http://schemas.openxmlformats.org/presentationml/2006/ole">
            <mc:AlternateContent xmlns:mc="http://schemas.openxmlformats.org/markup-compatibility/2006">
              <mc:Choice xmlns:v="urn:schemas-microsoft-com:vml" Requires="v">
                <p:oleObj spid="_x0000_s7843"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52901" y="5324475"/>
                        <a:ext cx="2076140" cy="534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Nov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21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22</a:t>
            </a:fld>
            <a:endParaRPr lang="en-US" altLang="en-US" sz="1200" b="0" dirty="0"/>
          </a:p>
        </p:txBody>
      </p:sp>
      <p:sp>
        <p:nvSpPr>
          <p:cNvPr id="2" name="Date Placeholder 1"/>
          <p:cNvSpPr>
            <a:spLocks noGrp="1"/>
          </p:cNvSpPr>
          <p:nvPr>
            <p:ph type="dt" idx="15"/>
          </p:nvPr>
        </p:nvSpPr>
        <p:spPr/>
        <p:txBody>
          <a:bodyPr/>
          <a:lstStyle/>
          <a:p>
            <a:r>
              <a:rPr lang="en-US"/>
              <a:t>21 Nov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21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 Nov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4000" y="6384925"/>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 Nov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65000"/>
                  </a:schemeClr>
                </a:solidFill>
              </a:rPr>
              <a:t>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ACMA consultation</a:t>
            </a:r>
          </a:p>
          <a:p>
            <a:pPr lvl="1">
              <a:spcBef>
                <a:spcPts val="0"/>
              </a:spcBef>
              <a:buFont typeface="Arial" panose="020B0604020202020204" pitchFamily="34" charset="0"/>
              <a:buChar char="•"/>
            </a:pPr>
            <a:r>
              <a:rPr lang="en-US" altLang="en-US" sz="1400" dirty="0">
                <a:solidFill>
                  <a:schemeClr val="tx1"/>
                </a:solidFill>
              </a:rPr>
              <a:t>Chairman Pai’s statement on 5.9 GHz</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WRC-19 outcome to IEEE 802 viewpoints</a:t>
            </a:r>
          </a:p>
          <a:p>
            <a:pPr lvl="1">
              <a:buFont typeface="Arial" panose="020B0604020202020204" pitchFamily="34" charset="0"/>
              <a:buChar char="•"/>
            </a:pPr>
            <a:r>
              <a:rPr lang="en-US" altLang="en-US" sz="1400" dirty="0">
                <a:solidFill>
                  <a:schemeClr val="tx1"/>
                </a:solidFill>
              </a:rPr>
              <a:t>WRC-23 Agenda Items, interest to IEEE 802</a:t>
            </a:r>
          </a:p>
          <a:p>
            <a:pPr lvl="1">
              <a:buFont typeface="Arial" panose="020B0604020202020204" pitchFamily="34" charset="0"/>
              <a:buChar char="•"/>
            </a:pPr>
            <a:r>
              <a:rPr lang="en-US" altLang="en-US" sz="1400" dirty="0">
                <a:solidFill>
                  <a:schemeClr val="tx1"/>
                </a:solidFill>
              </a:rPr>
              <a:t>Outcome on ACMA consultation</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ACMA consultation</a:t>
            </a:r>
          </a:p>
          <a:p>
            <a:pPr lvl="1">
              <a:spcBef>
                <a:spcPts val="0"/>
              </a:spcBef>
              <a:buFont typeface="Arial" panose="020B0604020202020204" pitchFamily="34" charset="0"/>
              <a:buChar char="•"/>
            </a:pPr>
            <a:r>
              <a:rPr lang="en-US" altLang="en-US" sz="1400" kern="0" dirty="0"/>
              <a:t>Review and vote on comments</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Chairman Pai’s statement on 5.9 GHz</a:t>
            </a:r>
          </a:p>
          <a:p>
            <a:pPr lvl="1">
              <a:spcBef>
                <a:spcPts val="0"/>
              </a:spcBef>
              <a:buFont typeface="Arial" panose="020B0604020202020204" pitchFamily="34" charset="0"/>
              <a:buChar char="•"/>
            </a:pPr>
            <a:r>
              <a:rPr lang="en-US" altLang="en-US" sz="1400" kern="0" dirty="0"/>
              <a:t>Vote in 12 Dec Commission open meeting</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FCC happenings, several more things</a:t>
            </a:r>
          </a:p>
          <a:p>
            <a:pPr marL="742950" lvl="2" indent="-342900">
              <a:spcBef>
                <a:spcPts val="0"/>
              </a:spcBef>
              <a:buFont typeface="Arial" panose="020B0604020202020204" pitchFamily="34" charset="0"/>
              <a:buChar char="•"/>
            </a:pPr>
            <a:r>
              <a:rPr lang="en-US" altLang="en-US" sz="1400" kern="0" dirty="0"/>
              <a:t>IEEE xx spectrum position papers update (holding)</a:t>
            </a:r>
          </a:p>
          <a:p>
            <a:pPr marL="742950" lvl="2" indent="-342900">
              <a:spcBef>
                <a:spcPts val="0"/>
              </a:spcBef>
              <a:buFont typeface="Arial" panose="020B0604020202020204" pitchFamily="34" charset="0"/>
              <a:buChar char="•"/>
            </a:pP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Stuart K.</a:t>
            </a:r>
          </a:p>
          <a:p>
            <a:pPr>
              <a:spcBef>
                <a:spcPts val="400"/>
              </a:spcBef>
            </a:pPr>
            <a:r>
              <a:rPr lang="en-US" altLang="en-US" sz="1600" b="1" dirty="0">
                <a:solidFill>
                  <a:schemeClr val="bg1">
                    <a:lumMod val="75000"/>
                  </a:schemeClr>
                </a:solidFill>
              </a:rPr>
              <a:t>		Seconded by:	Vijay</a:t>
            </a:r>
            <a:r>
              <a:rPr lang="en-US" altLang="en-US" sz="1600" dirty="0">
                <a:solidFill>
                  <a:schemeClr val="bg1">
                    <a:lumMod val="75000"/>
                  </a:schemeClr>
                </a:solidFill>
              </a:rPr>
              <a:t> A.</a:t>
            </a:r>
          </a:p>
          <a:p>
            <a:pPr lvl="1">
              <a:spcBef>
                <a:spcPts val="400"/>
              </a:spcBef>
            </a:pPr>
            <a:r>
              <a:rPr lang="en-US" altLang="en-US" sz="1600" b="1" dirty="0">
                <a:solidFill>
                  <a:schemeClr val="bg1">
                    <a:lumMod val="75000"/>
                  </a:schemeClr>
                </a:solidFill>
              </a:rPr>
              <a:t>Discussion?  	None</a:t>
            </a:r>
          </a:p>
          <a:p>
            <a:pPr lvl="1">
              <a:spcBef>
                <a:spcPts val="400"/>
              </a:spcBef>
            </a:pPr>
            <a:r>
              <a:rPr lang="en-US" altLang="en-US" sz="1600" b="1"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07 Nov 2019 in document </a:t>
            </a:r>
            <a:r>
              <a:rPr lang="en-US" altLang="en-US" sz="1600" dirty="0">
                <a:hlinkClick r:id="rId2"/>
              </a:rPr>
              <a:t>https://mentor.ieee.org/802.18/dcn/19/18-19-0141-00-0000-minutes-07nov19-rrtag-teleconference.docx</a:t>
            </a:r>
            <a:r>
              <a:rPr lang="en-US" altLang="en-US" sz="1600" dirty="0"/>
              <a:t>  </a:t>
            </a:r>
            <a:r>
              <a:rPr lang="en-US" sz="1600" b="1" dirty="0"/>
              <a:t>Posted</a:t>
            </a:r>
            <a:r>
              <a:rPr lang="en-US" sz="1400" b="1" dirty="0"/>
              <a:t>: </a:t>
            </a:r>
            <a:r>
              <a:rPr lang="en-GB" sz="1400" dirty="0"/>
              <a:t>08-Nov-2019 08:05:09 ET</a:t>
            </a:r>
            <a:endParaRPr lang="en-US" sz="1400" dirty="0"/>
          </a:p>
          <a:p>
            <a:pPr>
              <a:spcBef>
                <a:spcPts val="400"/>
              </a:spcBef>
              <a:buFont typeface="Arial" panose="020B0604020202020204" pitchFamily="34" charset="0"/>
              <a:buChar char="•"/>
            </a:pPr>
            <a:endParaRPr lang="en-US" sz="1400" b="0" dirty="0"/>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Peter E.</a:t>
            </a:r>
          </a:p>
          <a:p>
            <a:pPr marL="0" indent="0">
              <a:spcBef>
                <a:spcPts val="400"/>
              </a:spcBef>
            </a:pPr>
            <a:r>
              <a:rPr lang="en-US" altLang="en-US" sz="1600" dirty="0">
                <a:solidFill>
                  <a:schemeClr val="bg1">
                    <a:lumMod val="75000"/>
                  </a:schemeClr>
                </a:solidFill>
              </a:rPr>
              <a:t>	Seconded by:	</a:t>
            </a:r>
          </a:p>
          <a:p>
            <a:pPr marL="0" indent="0">
              <a:spcBef>
                <a:spcPts val="400"/>
              </a:spcBef>
            </a:pPr>
            <a:r>
              <a:rPr lang="en-US" altLang="en-US" sz="1600" b="1" dirty="0">
                <a:solidFill>
                  <a:schemeClr val="bg1">
                    <a:lumMod val="75000"/>
                  </a:schemeClr>
                </a:solidFill>
              </a:rPr>
              <a:t>	Discussion?  	None</a:t>
            </a:r>
          </a:p>
          <a:p>
            <a:pPr lvl="1">
              <a:spcBef>
                <a:spcPts val="400"/>
              </a:spcBef>
            </a:pPr>
            <a:r>
              <a:rPr lang="en-US" altLang="en-US" sz="1600" b="1" dirty="0">
                <a:solidFill>
                  <a:schemeClr val="bg1">
                    <a:lumMod val="7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bg1">
                    <a:lumMod val="65000"/>
                  </a:schemeClr>
                </a:solidFill>
              </a:rPr>
              <a:t>__nothing heard___</a:t>
            </a:r>
            <a:endParaRPr lang="en-US" altLang="en-US" sz="1800" dirty="0">
              <a:solidFill>
                <a:schemeClr val="bg1">
                  <a:lumMod val="65000"/>
                </a:schemeClr>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21 Nov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02-06Dec19, </a:t>
            </a:r>
            <a:r>
              <a:rPr lang="en-US" sz="1600" dirty="0"/>
              <a:t>Sophia Antipolis</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online, 2.4 GHz SRDoc)</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bg1">
                    <a:lumMod val="85000"/>
                  </a:schemeClr>
                </a:solidFill>
              </a:rPr>
              <a:t> </a:t>
            </a:r>
          </a:p>
          <a:p>
            <a:pPr lvl="1">
              <a:spcBef>
                <a:spcPts val="0"/>
              </a:spcBef>
              <a:buFont typeface="Arial" panose="020B0604020202020204" pitchFamily="34" charset="0"/>
              <a:buChar char="•"/>
            </a:pPr>
            <a:endParaRPr lang="en-US" sz="1600" dirty="0">
              <a:solidFill>
                <a:schemeClr val="bg1">
                  <a:lumMod val="85000"/>
                </a:schemeClr>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#51, 27-28 Nov,   </a:t>
            </a:r>
            <a:r>
              <a:rPr lang="en-US" sz="1600" dirty="0"/>
              <a:t>BREMEN, DE</a:t>
            </a:r>
            <a:endParaRPr lang="en-US" sz="16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 Jan 20, Sophia Antipolis</a:t>
            </a:r>
          </a:p>
          <a:p>
            <a:pPr lvl="1">
              <a:spcBef>
                <a:spcPts val="0"/>
              </a:spcBef>
              <a:buFont typeface="Arial" panose="020B0604020202020204" pitchFamily="34" charset="0"/>
              <a:buChar char="•"/>
            </a:pPr>
            <a:r>
              <a:rPr lang="en-US" sz="1200" dirty="0">
                <a:solidFill>
                  <a:schemeClr val="tx1"/>
                </a:solidFill>
              </a:rPr>
              <a:t>nothing reported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39971</TotalTime>
  <Words>4342</Words>
  <Application>Microsoft Office PowerPoint</Application>
  <PresentationFormat>On-screen Show (4:3)</PresentationFormat>
  <Paragraphs>493</Paragraphs>
  <Slides>25</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4"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ACMA consultation on compliance priorities</vt:lpstr>
      <vt:lpstr>Motion – ACMA Consultation</vt:lpstr>
      <vt:lpstr>Chairman Pai’s statement on 5.9GHz</vt:lpstr>
      <vt:lpstr>General Discussion Items -1</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1996</cp:revision>
  <cp:lastPrinted>1601-01-01T00:00:00Z</cp:lastPrinted>
  <dcterms:created xsi:type="dcterms:W3CDTF">2016-03-03T14:54:45Z</dcterms:created>
  <dcterms:modified xsi:type="dcterms:W3CDTF">2019-11-21T13:54:17Z</dcterms:modified>
</cp:coreProperties>
</file>