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341" r:id="rId3"/>
    <p:sldId id="364" r:id="rId4"/>
    <p:sldId id="376" r:id="rId5"/>
    <p:sldId id="377" r:id="rId6"/>
    <p:sldId id="378" r:id="rId7"/>
    <p:sldId id="365" r:id="rId8"/>
    <p:sldId id="381" r:id="rId9"/>
    <p:sldId id="382" r:id="rId10"/>
    <p:sldId id="357" r:id="rId11"/>
    <p:sldId id="383" r:id="rId12"/>
    <p:sldId id="384" r:id="rId13"/>
    <p:sldId id="385"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30" autoAdjust="0"/>
    <p:restoredTop sz="93108" autoAdjust="0"/>
  </p:normalViewPr>
  <p:slideViewPr>
    <p:cSldViewPr>
      <p:cViewPr varScale="1">
        <p:scale>
          <a:sx n="79" d="100"/>
          <a:sy n="79" d="100"/>
        </p:scale>
        <p:origin x="1810" y="8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varScale="1">
      <p:scale>
        <a:sx n="100" d="100"/>
        <a:sy n="100" d="100"/>
      </p:scale>
      <p:origin x="0" y="-302"/>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1043486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9978633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381095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40277245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3741969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16864305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1354301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30417436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714051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306468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228432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dirty="0" smtClean="0"/>
              <a:t>September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802.18-19/</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0144</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dict.gov.ph/dict-holds-nationwide-simultaneous-free-wi-fi-for-all-launch/"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2.wmf"/><Relationship Id="rId5" Type="http://schemas.openxmlformats.org/officeDocument/2006/relationships/oleObject" Target="../embeddings/oleObject1.bin"/><Relationship Id="rId4" Type="http://schemas.openxmlformats.org/officeDocument/2006/relationships/hyperlink" Target="https://dict.gov.ph/dict-holds-nationwide-simultaneous-free-wi-fi-for-all-launch/"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ic.gov.vn/Pages/VanBan/14306/1_VBHN-BTTTT.html"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acma.gov.au/consultations/2019-10/new-approaches-spectrum-sharing-consultation-252019"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www.acma.gov.au/sites/default/files/2019-11/ifc-25-2019-submissions.zi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acma.gov.au/consultations/2019-11/compliance-priorities-2020-2021-consultation"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ertifikasi.postel.go.id/home/news?id=65"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sertifikasi.postel.go.id/home/news?id=65"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www.soumu.go.jp/menu_news/s-news/01kiban14_02000401.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November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smtClean="0"/>
              <a:t>Edward Au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800" y="685800"/>
            <a:ext cx="83820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APAC update – November 2019</a:t>
            </a:r>
            <a:endParaRPr lang="en-GB" dirty="0"/>
          </a:p>
        </p:txBody>
      </p:sp>
      <p:sp>
        <p:nvSpPr>
          <p:cNvPr id="3076" name="Rectangle 4"/>
          <p:cNvSpPr>
            <a:spLocks noChangeArrowheads="1"/>
          </p:cNvSpPr>
          <p:nvPr/>
        </p:nvSpPr>
        <p:spPr bwMode="auto">
          <a:xfrm>
            <a:off x="616167" y="255894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smtClean="0">
                <a:solidFill>
                  <a:srgbClr val="000000"/>
                </a:solidFill>
              </a:rPr>
              <a:t>Author:</a:t>
            </a: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751859917"/>
              </p:ext>
            </p:extLst>
          </p:nvPr>
        </p:nvGraphicFramePr>
        <p:xfrm>
          <a:off x="669925" y="3038475"/>
          <a:ext cx="7804150" cy="1000125"/>
        </p:xfrm>
        <a:graphic>
          <a:graphicData uri="http://schemas.openxmlformats.org/presentationml/2006/ole">
            <mc:AlternateContent xmlns:mc="http://schemas.openxmlformats.org/markup-compatibility/2006">
              <mc:Choice xmlns:v="urn:schemas-microsoft-com:vml" Requires="v">
                <p:oleObj spid="_x0000_s6882" name="Document" r:id="rId4" imgW="8227229" imgH="998269" progId="Word.Document.8">
                  <p:embed/>
                </p:oleObj>
              </mc:Choice>
              <mc:Fallback>
                <p:oleObj name="Document" r:id="rId4" imgW="8227229" imgH="998269" progId="Word.Document.8">
                  <p:embed/>
                  <p:pic>
                    <p:nvPicPr>
                      <p:cNvPr id="0" name=""/>
                      <p:cNvPicPr>
                        <a:picLocks noChangeAspect="1" noChangeArrowheads="1"/>
                      </p:cNvPicPr>
                      <p:nvPr/>
                    </p:nvPicPr>
                    <p:blipFill>
                      <a:blip r:embed="rId5"/>
                      <a:srcRect/>
                      <a:stretch>
                        <a:fillRect/>
                      </a:stretch>
                    </p:blipFill>
                    <p:spPr bwMode="auto">
                      <a:xfrm>
                        <a:off x="669925" y="3038475"/>
                        <a:ext cx="7804150" cy="100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Philippines DICT</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DICT holds nationwide simultaneous Free Wi-Fi for All </a:t>
            </a:r>
            <a:r>
              <a:rPr lang="en-US" b="0" dirty="0" smtClean="0"/>
              <a:t>launch</a:t>
            </a:r>
          </a:p>
          <a:p>
            <a:pPr lvl="1" algn="just">
              <a:buFont typeface="Arial" panose="020B0604020202020204" pitchFamily="34" charset="0"/>
              <a:buChar char="•"/>
            </a:pPr>
            <a:r>
              <a:rPr lang="en-US" dirty="0">
                <a:hlinkClick r:id="rId3"/>
              </a:rPr>
              <a:t>https://dict.gov.ph/dict-holds-nationwide-simultaneous-free-wi-fi-for-all-launch</a:t>
            </a:r>
            <a:r>
              <a:rPr lang="en-US" dirty="0" smtClean="0">
                <a:hlinkClick r:id="rId3"/>
              </a:rPr>
              <a:t>/</a:t>
            </a:r>
            <a:endParaRPr lang="en-US" dirty="0" smtClean="0"/>
          </a:p>
          <a:p>
            <a:pPr lvl="1" algn="just">
              <a:buFont typeface="Arial" panose="020B0604020202020204" pitchFamily="34" charset="0"/>
              <a:buChar char="•"/>
            </a:pPr>
            <a:r>
              <a:rPr lang="en-US" dirty="0" smtClean="0"/>
              <a:t>32 </a:t>
            </a:r>
            <a:r>
              <a:rPr lang="en-US" dirty="0"/>
              <a:t>Internet sites across </a:t>
            </a:r>
            <a:r>
              <a:rPr lang="en-US" dirty="0" smtClean="0"/>
              <a:t>17 </a:t>
            </a:r>
            <a:r>
              <a:rPr lang="en-US" dirty="0"/>
              <a:t>regions in the Philippines were simultaneously launched </a:t>
            </a:r>
            <a:r>
              <a:rPr lang="en-US" dirty="0" smtClean="0"/>
              <a:t>on October 8 </a:t>
            </a:r>
            <a:r>
              <a:rPr lang="en-US" dirty="0"/>
              <a:t>through the Department of Information and Communications Technology’s Free Wi-Fi for All program.</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7340191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Vietnam MIC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MIC </a:t>
            </a:r>
            <a:r>
              <a:rPr lang="en-US" b="0" dirty="0"/>
              <a:t>seeks comments from the public on the </a:t>
            </a:r>
            <a:r>
              <a:rPr lang="en-US" b="0" dirty="0" smtClean="0"/>
              <a:t>compulsory standards</a:t>
            </a:r>
            <a:r>
              <a:rPr lang="en-US" dirty="0" smtClean="0"/>
              <a:t> </a:t>
            </a:r>
            <a:r>
              <a:rPr lang="en-US" b="0" dirty="0" smtClean="0"/>
              <a:t>applied </a:t>
            </a:r>
            <a:r>
              <a:rPr lang="en-US" b="0" dirty="0"/>
              <a:t>on digital signatures and digital </a:t>
            </a:r>
            <a:r>
              <a:rPr lang="en-US" b="0" dirty="0" smtClean="0"/>
              <a:t>signature authentication</a:t>
            </a:r>
            <a:r>
              <a:rPr lang="en-US" dirty="0" smtClean="0"/>
              <a:t> </a:t>
            </a:r>
            <a:r>
              <a:rPr lang="en-US" b="0" dirty="0" smtClean="0"/>
              <a:t>services </a:t>
            </a:r>
            <a:r>
              <a:rPr lang="en-US" b="0" dirty="0"/>
              <a:t>on mobile </a:t>
            </a:r>
            <a:r>
              <a:rPr lang="en-US" b="0" dirty="0" smtClean="0"/>
              <a:t>devices</a:t>
            </a:r>
            <a:endParaRPr lang="en-US" b="0" dirty="0" smtClean="0"/>
          </a:p>
          <a:p>
            <a:pPr lvl="1" algn="just">
              <a:buFont typeface="Arial" panose="020B0604020202020204" pitchFamily="34" charset="0"/>
              <a:buChar char="•"/>
            </a:pPr>
            <a:r>
              <a:rPr lang="en-US" dirty="0" smtClean="0"/>
              <a:t>Closed on Novembe</a:t>
            </a:r>
            <a:r>
              <a:rPr lang="en-US" dirty="0" smtClean="0"/>
              <a:t>r 5, 2019</a:t>
            </a:r>
          </a:p>
          <a:p>
            <a:pPr lvl="1" algn="just">
              <a:buFont typeface="Arial" panose="020B0604020202020204" pitchFamily="34" charset="0"/>
              <a:buChar char="•"/>
            </a:pPr>
            <a:r>
              <a:rPr lang="en-US" dirty="0">
                <a:hlinkClick r:id="rId4"/>
              </a:rPr>
              <a:t>https://dict.gov.ph/dict-holds-nationwide-simultaneous-free-wi-fi-for-all-launch/</a:t>
            </a:r>
            <a:endParaRPr lang="en-US" dirty="0"/>
          </a:p>
          <a:p>
            <a:pPr lvl="1" algn="just">
              <a:buFont typeface="Arial" panose="020B0604020202020204" pitchFamily="34" charset="0"/>
              <a:buChar char="•"/>
            </a:pPr>
            <a:r>
              <a:rPr lang="en-US" dirty="0" smtClean="0"/>
              <a:t>Best-effort translation:  </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graphicFrame>
        <p:nvGraphicFramePr>
          <p:cNvPr id="3" name="Object 2"/>
          <p:cNvGraphicFramePr>
            <a:graphicFrameLocks noChangeAspect="1"/>
          </p:cNvGraphicFramePr>
          <p:nvPr>
            <p:extLst>
              <p:ext uri="{D42A27DB-BD31-4B8C-83A1-F6EECF244321}">
                <p14:modId xmlns:p14="http://schemas.microsoft.com/office/powerpoint/2010/main" val="11964205"/>
              </p:ext>
            </p:extLst>
          </p:nvPr>
        </p:nvGraphicFramePr>
        <p:xfrm>
          <a:off x="1676400" y="4495800"/>
          <a:ext cx="4038600" cy="990600"/>
        </p:xfrm>
        <a:graphic>
          <a:graphicData uri="http://schemas.openxmlformats.org/presentationml/2006/ole">
            <mc:AlternateContent xmlns:mc="http://schemas.openxmlformats.org/markup-compatibility/2006">
              <mc:Choice xmlns:v="urn:schemas-microsoft-com:vml" Requires="v">
                <p:oleObj spid="_x0000_s7178" name="Packager Shell Object" showAsIcon="1" r:id="rId5" imgW="1813320" imgH="396720" progId="Package">
                  <p:embed/>
                </p:oleObj>
              </mc:Choice>
              <mc:Fallback>
                <p:oleObj name="Packager Shell Object" showAsIcon="1" r:id="rId5" imgW="1813320" imgH="396720" progId="Package">
                  <p:embed/>
                  <p:pic>
                    <p:nvPicPr>
                      <p:cNvPr id="0" name=""/>
                      <p:cNvPicPr/>
                      <p:nvPr/>
                    </p:nvPicPr>
                    <p:blipFill>
                      <a:blip r:embed="rId6"/>
                      <a:stretch>
                        <a:fillRect/>
                      </a:stretch>
                    </p:blipFill>
                    <p:spPr>
                      <a:xfrm>
                        <a:off x="1676400" y="4495800"/>
                        <a:ext cx="4038600" cy="990600"/>
                      </a:xfrm>
                      <a:prstGeom prst="rect">
                        <a:avLst/>
                      </a:prstGeom>
                    </p:spPr>
                  </p:pic>
                </p:oleObj>
              </mc:Fallback>
            </mc:AlternateContent>
          </a:graphicData>
        </a:graphic>
      </p:graphicFrame>
    </p:spTree>
    <p:extLst>
      <p:ext uri="{BB962C8B-B14F-4D97-AF65-F5344CB8AC3E}">
        <p14:creationId xmlns:p14="http://schemas.microsoft.com/office/powerpoint/2010/main" val="8056627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Vietnam MIC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kern="1200" dirty="0" smtClean="0">
                <a:latin typeface="Times New Roman" pitchFamily="16" charset="0"/>
              </a:rPr>
              <a:t>In </a:t>
            </a:r>
            <a:r>
              <a:rPr lang="en-US" b="0" kern="1200" dirty="0">
                <a:latin typeface="Times New Roman" pitchFamily="16" charset="0"/>
              </a:rPr>
              <a:t>2016, Vietnam MIC circulated a draft that revises the </a:t>
            </a:r>
            <a:r>
              <a:rPr lang="en-US" b="0" kern="1200" dirty="0" smtClean="0">
                <a:latin typeface="Times New Roman" pitchFamily="16" charset="0"/>
              </a:rPr>
              <a:t>regulation on</a:t>
            </a:r>
            <a:r>
              <a:rPr lang="en-US" dirty="0" smtClean="0"/>
              <a:t> </a:t>
            </a:r>
            <a:r>
              <a:rPr lang="en-US" b="0" kern="1200" dirty="0" smtClean="0">
                <a:latin typeface="Times New Roman" pitchFamily="16" charset="0"/>
              </a:rPr>
              <a:t>license-exempt </a:t>
            </a:r>
            <a:r>
              <a:rPr lang="en-US" b="0" kern="1200" dirty="0">
                <a:latin typeface="Times New Roman" pitchFamily="16" charset="0"/>
              </a:rPr>
              <a:t>frequency bands.   It is now effective and </a:t>
            </a:r>
            <a:r>
              <a:rPr lang="en-US" b="0" kern="1200" dirty="0" smtClean="0">
                <a:latin typeface="Times New Roman" pitchFamily="16" charset="0"/>
              </a:rPr>
              <a:t>the</a:t>
            </a:r>
            <a:r>
              <a:rPr lang="en-US" dirty="0" smtClean="0"/>
              <a:t> </a:t>
            </a:r>
            <a:r>
              <a:rPr lang="en-US" b="0" kern="1200" dirty="0" smtClean="0">
                <a:latin typeface="Times New Roman" pitchFamily="16" charset="0"/>
              </a:rPr>
              <a:t>detail </a:t>
            </a:r>
            <a:r>
              <a:rPr lang="en-US" b="0" kern="1200" dirty="0">
                <a:latin typeface="Times New Roman" pitchFamily="16" charset="0"/>
              </a:rPr>
              <a:t>is available </a:t>
            </a:r>
            <a:r>
              <a:rPr lang="en-US" b="0" kern="1200" dirty="0" smtClean="0">
                <a:latin typeface="Times New Roman" pitchFamily="16" charset="0"/>
              </a:rPr>
              <a:t>at:</a:t>
            </a:r>
            <a:endParaRPr lang="en-US" dirty="0" smtClean="0"/>
          </a:p>
          <a:p>
            <a:pPr lvl="1" algn="just">
              <a:buFont typeface="Arial" panose="020B0604020202020204" pitchFamily="34" charset="0"/>
              <a:buChar char="•"/>
            </a:pPr>
            <a:r>
              <a:rPr lang="en-US" b="0" kern="1200" dirty="0" smtClean="0">
                <a:latin typeface="Times New Roman" pitchFamily="16" charset="0"/>
                <a:hlinkClick r:id="rId3"/>
              </a:rPr>
              <a:t>http</a:t>
            </a:r>
            <a:r>
              <a:rPr lang="en-US" b="0" kern="1200" dirty="0">
                <a:latin typeface="Times New Roman" pitchFamily="16" charset="0"/>
                <a:hlinkClick r:id="rId3"/>
              </a:rPr>
              <a:t>://</a:t>
            </a:r>
            <a:r>
              <a:rPr lang="en-US" b="0" kern="1200" dirty="0" smtClean="0">
                <a:latin typeface="Times New Roman" pitchFamily="16" charset="0"/>
                <a:hlinkClick r:id="rId3"/>
              </a:rPr>
              <a:t>mic.gov.vn/Pages/VanBan/14306/1_VBHN-BTTTT.html</a:t>
            </a:r>
            <a:endParaRPr lang="en-US" b="0" kern="1200" dirty="0" smtClean="0">
              <a:latin typeface="Times New Roman" pitchFamily="16" charset="0"/>
            </a:endParaRPr>
          </a:p>
          <a:p>
            <a:pPr algn="just">
              <a:buFont typeface="Arial" panose="020B0604020202020204" pitchFamily="34" charset="0"/>
              <a:buChar char="•"/>
            </a:pPr>
            <a:r>
              <a:rPr lang="en-US" b="0" kern="1200" dirty="0" smtClean="0">
                <a:latin typeface="Times New Roman" pitchFamily="16" charset="0"/>
              </a:rPr>
              <a:t>Selected highlights:</a:t>
            </a:r>
          </a:p>
          <a:p>
            <a:pPr lvl="1" algn="just">
              <a:buFont typeface="Arial" panose="020B0604020202020204" pitchFamily="34" charset="0"/>
              <a:buChar char="•"/>
            </a:pPr>
            <a:r>
              <a:rPr lang="en-US" dirty="0" smtClean="0"/>
              <a:t>Increase </a:t>
            </a:r>
            <a:r>
              <a:rPr lang="en-US" dirty="0"/>
              <a:t>the maximum RF output power allowed of WLAN </a:t>
            </a:r>
            <a:r>
              <a:rPr lang="en-US" dirty="0" smtClean="0"/>
              <a:t>devices operating </a:t>
            </a:r>
            <a:r>
              <a:rPr lang="en-US" dirty="0"/>
              <a:t>at 2.4 GHz  up to 200mW</a:t>
            </a:r>
            <a:r>
              <a:rPr lang="en-US" dirty="0" smtClean="0"/>
              <a:t>.</a:t>
            </a:r>
          </a:p>
          <a:p>
            <a:pPr lvl="1" algn="just">
              <a:buFont typeface="Arial" panose="020B0604020202020204" pitchFamily="34" charset="0"/>
              <a:buChar char="•"/>
            </a:pPr>
            <a:r>
              <a:rPr lang="en-US" dirty="0"/>
              <a:t>Wide Band Communication Device is a radio device that is used </a:t>
            </a:r>
            <a:r>
              <a:rPr lang="en-US" dirty="0" smtClean="0"/>
              <a:t>in IMT-Advanced </a:t>
            </a:r>
            <a:r>
              <a:rPr lang="en-US" dirty="0"/>
              <a:t>wideband transmission applications using the </a:t>
            </a:r>
            <a:r>
              <a:rPr lang="en-US" dirty="0" smtClean="0"/>
              <a:t>bands 5150-5350 </a:t>
            </a:r>
            <a:r>
              <a:rPr lang="en-US" dirty="0"/>
              <a:t>MHz and 5470-5850 MHz at the bandwidth of at least 20 MHz </a:t>
            </a:r>
            <a:r>
              <a:rPr lang="en-US" dirty="0" smtClean="0"/>
              <a:t>or for </a:t>
            </a:r>
            <a:r>
              <a:rPr lang="en-US" dirty="0"/>
              <a:t>access with the rate of up to Gigabit/s in WLAN or WPAN </a:t>
            </a:r>
            <a:r>
              <a:rPr lang="en-US" dirty="0" smtClean="0"/>
              <a:t>operating in </a:t>
            </a:r>
            <a:r>
              <a:rPr lang="en-US" dirty="0"/>
              <a:t>the 57- 66 GHz frequency band.</a:t>
            </a:r>
            <a:endParaRPr lang="en-US" dirty="0"/>
          </a:p>
          <a:p>
            <a:pPr algn="just">
              <a:buFont typeface="Arial" panose="020B0604020202020204" pitchFamily="34" charset="0"/>
              <a:buChar char="•"/>
            </a:pPr>
            <a:endParaRPr lang="en-US" b="0" dirty="0" smtClean="0"/>
          </a:p>
          <a:p>
            <a:pPr algn="just">
              <a:buFont typeface="Arial" panose="020B0604020202020204" pitchFamily="34" charset="0"/>
              <a:buChar char="•"/>
            </a:pP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8932743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Vietnam MIC (3)</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kern="1200" dirty="0" smtClean="0">
                <a:latin typeface="Times New Roman" pitchFamily="16" charset="0"/>
              </a:rPr>
              <a:t>Selected highlights (Cont’d)</a:t>
            </a:r>
          </a:p>
          <a:p>
            <a:pPr lvl="1" algn="just">
              <a:buFont typeface="Arial" panose="020B0604020202020204" pitchFamily="34" charset="0"/>
              <a:buChar char="•"/>
            </a:pPr>
            <a:r>
              <a:rPr lang="en-US" dirty="0" smtClean="0"/>
              <a:t>WLAN </a:t>
            </a:r>
            <a:r>
              <a:rPr lang="en-US" dirty="0"/>
              <a:t>devices can operate at the following bands:  2400 - </a:t>
            </a:r>
            <a:r>
              <a:rPr lang="en-US" dirty="0" smtClean="0"/>
              <a:t>2483.5 MHz</a:t>
            </a:r>
            <a:r>
              <a:rPr lang="en-US" dirty="0"/>
              <a:t>, 5150 - 5250 MHz (indoor only), 5250 - 5350 MHz (subject </a:t>
            </a:r>
            <a:r>
              <a:rPr lang="en-US" dirty="0" smtClean="0"/>
              <a:t>to DFS/TPC</a:t>
            </a:r>
            <a:r>
              <a:rPr lang="en-US" dirty="0"/>
              <a:t>), 5470 - 5725 MHz (subject to DFS/TPC), 5725 - 5850 MHz, </a:t>
            </a:r>
            <a:r>
              <a:rPr lang="en-US" dirty="0" smtClean="0"/>
              <a:t>and 57- </a:t>
            </a:r>
            <a:r>
              <a:rPr lang="en-US" dirty="0"/>
              <a:t>66 GHz</a:t>
            </a:r>
            <a:r>
              <a:rPr lang="en-US" dirty="0" smtClean="0"/>
              <a:t>.</a:t>
            </a:r>
          </a:p>
          <a:p>
            <a:pPr lvl="1" algn="just">
              <a:buFont typeface="Arial" panose="020B0604020202020204" pitchFamily="34" charset="0"/>
              <a:buChar char="•"/>
            </a:pPr>
            <a:r>
              <a:rPr lang="en-US" dirty="0"/>
              <a:t>Updated regulation on devices with operating frequency up to </a:t>
            </a:r>
            <a:r>
              <a:rPr lang="en-US" dirty="0" smtClean="0"/>
              <a:t>246 GHz </a:t>
            </a:r>
            <a:r>
              <a:rPr lang="en-US" dirty="0"/>
              <a:t>including automotive radars and UWB </a:t>
            </a:r>
            <a:r>
              <a:rPr lang="en-US" dirty="0" smtClean="0"/>
              <a:t>devices.</a:t>
            </a:r>
          </a:p>
          <a:p>
            <a:pPr lvl="1" algn="just">
              <a:buFont typeface="Arial" panose="020B0604020202020204" pitchFamily="34" charset="0"/>
              <a:buChar char="•"/>
            </a:pPr>
            <a:r>
              <a:rPr lang="en-US" dirty="0" smtClean="0"/>
              <a:t>Replace </a:t>
            </a:r>
            <a:r>
              <a:rPr lang="en-US" dirty="0"/>
              <a:t>the operating frequencies of RFID from 920-925 MHz </a:t>
            </a:r>
            <a:r>
              <a:rPr lang="en-US" dirty="0" smtClean="0"/>
              <a:t>to 918-923 </a:t>
            </a:r>
            <a:r>
              <a:rPr lang="en-US" dirty="0"/>
              <a:t>MHz band</a:t>
            </a:r>
            <a:r>
              <a:rPr lang="en-US" dirty="0" smtClean="0"/>
              <a:t>.</a:t>
            </a:r>
          </a:p>
          <a:p>
            <a:pPr lvl="1" algn="just">
              <a:buFont typeface="Arial" panose="020B0604020202020204" pitchFamily="34" charset="0"/>
              <a:buChar char="•"/>
            </a:pPr>
            <a:r>
              <a:rPr lang="en-US" dirty="0"/>
              <a:t>Remove the operating frequencies of 866 ~ 868 MHz allocated </a:t>
            </a:r>
            <a:r>
              <a:rPr lang="en-US" dirty="0" smtClean="0"/>
              <a:t>for RFID</a:t>
            </a:r>
            <a:r>
              <a:rPr lang="en-US" dirty="0"/>
              <a:t>.  The RFID products operating at these bands which have </a:t>
            </a:r>
            <a:r>
              <a:rPr lang="en-US" dirty="0" smtClean="0"/>
              <a:t>been manufactured </a:t>
            </a:r>
            <a:r>
              <a:rPr lang="en-US" dirty="0"/>
              <a:t>or imported before enforcing date of this Circular </a:t>
            </a:r>
            <a:r>
              <a:rPr lang="en-US" dirty="0" smtClean="0"/>
              <a:t>can still </a:t>
            </a:r>
            <a:r>
              <a:rPr lang="en-US" dirty="0"/>
              <a:t>be used in Vietnam, but must be stopped if cause </a:t>
            </a:r>
            <a:r>
              <a:rPr lang="en-US" dirty="0" smtClean="0"/>
              <a:t>harmful interference </a:t>
            </a:r>
            <a:r>
              <a:rPr lang="en-US" dirty="0"/>
              <a:t>to licensed bands.</a:t>
            </a:r>
            <a:endParaRPr lang="en-US" b="0" dirty="0" smtClean="0"/>
          </a:p>
          <a:p>
            <a:pPr algn="just">
              <a:buFont typeface="Arial" panose="020B0604020202020204" pitchFamily="34" charset="0"/>
              <a:buChar char="•"/>
            </a:pP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7723195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altLang="ja-JP" sz="3600" dirty="0">
                <a:latin typeface="Times New Roman" charset="0"/>
              </a:rPr>
              <a:t>Background</a:t>
            </a:r>
            <a:endParaRPr lang="en-US" sz="3600" dirty="0">
              <a:latin typeface="Times New Roman" charset="0"/>
            </a:endParaRPr>
          </a:p>
        </p:txBody>
      </p:sp>
      <p:sp>
        <p:nvSpPr>
          <p:cNvPr id="5123" name="Content Placeholder 2"/>
          <p:cNvSpPr>
            <a:spLocks noGrp="1"/>
          </p:cNvSpPr>
          <p:nvPr>
            <p:ph idx="1"/>
          </p:nvPr>
        </p:nvSpPr>
        <p:spPr>
          <a:xfrm>
            <a:off x="990600" y="1712458"/>
            <a:ext cx="7315200" cy="4459742"/>
          </a:xfrm>
        </p:spPr>
        <p:txBody>
          <a:bodyPr/>
          <a:lstStyle/>
          <a:p>
            <a:pPr algn="just">
              <a:buFont typeface="Arial" panose="020B0604020202020204" pitchFamily="34" charset="0"/>
              <a:buChar char="•"/>
            </a:pPr>
            <a:r>
              <a:rPr lang="en-GB" dirty="0">
                <a:ea typeface="BatangChe" panose="02030609000101010101" pitchFamily="49" charset="-127"/>
              </a:rPr>
              <a:t>This slide deck </a:t>
            </a:r>
            <a:r>
              <a:rPr lang="en-GB" dirty="0" smtClean="0">
                <a:ea typeface="BatangChe" panose="02030609000101010101" pitchFamily="49" charset="-127"/>
              </a:rPr>
              <a:t>provides a high-level overview of the activities in APAC (related to Wi-Fi and WPAN) between September and November 2019</a:t>
            </a:r>
            <a:r>
              <a:rPr lang="en-GB" dirty="0" smtClean="0">
                <a:latin typeface="Times New Roman" panose="02020603050405020304" pitchFamily="18" charset="0"/>
                <a:ea typeface="BatangChe" panose="02030609000101010101" pitchFamily="49" charset="-127"/>
              </a:rPr>
              <a:t>.</a:t>
            </a:r>
            <a:endParaRPr lang="en-US" dirty="0"/>
          </a:p>
          <a:p>
            <a:pPr lvl="1">
              <a:buFont typeface="Wingdings" panose="05000000000000000000" pitchFamily="2" charset="2"/>
              <a:buChar char="Ø"/>
            </a:pPr>
            <a:endParaRPr lang="en-US" sz="1800" dirty="0">
              <a:solidFill>
                <a:schemeClr val="tx1"/>
              </a:solidFill>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690339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Consultation on Spectrum Sharing:  Overview and New Approaches</a:t>
            </a:r>
          </a:p>
          <a:p>
            <a:pPr lvl="1" algn="just">
              <a:buFont typeface="Arial" panose="020B0604020202020204" pitchFamily="34" charset="0"/>
              <a:buChar char="•"/>
            </a:pPr>
            <a:r>
              <a:rPr lang="en-US" dirty="0" smtClean="0"/>
              <a:t>Closed on September 27, 2019</a:t>
            </a:r>
          </a:p>
          <a:p>
            <a:pPr lvl="1" algn="just">
              <a:buFont typeface="Arial" panose="020B0604020202020204" pitchFamily="34" charset="0"/>
              <a:buChar char="•"/>
            </a:pPr>
            <a:r>
              <a:rPr lang="en-US" dirty="0">
                <a:hlinkClick r:id="rId3"/>
              </a:rPr>
              <a:t>https://www.acma.gov.au/consultations/2019-10/new-approaches-spectrum-sharing-consultation-252019</a:t>
            </a:r>
            <a:r>
              <a:rPr lang="en-US" dirty="0"/>
              <a:t> </a:t>
            </a:r>
            <a:endParaRPr lang="en-US" dirty="0" smtClean="0"/>
          </a:p>
          <a:p>
            <a:pPr lvl="1" algn="just">
              <a:buFont typeface="Arial" panose="020B0604020202020204" pitchFamily="34" charset="0"/>
              <a:buChar char="•"/>
            </a:pPr>
            <a:r>
              <a:rPr lang="en-US" dirty="0" smtClean="0"/>
              <a:t>To</a:t>
            </a:r>
            <a:r>
              <a:rPr lang="en-US" dirty="0"/>
              <a:t> </a:t>
            </a:r>
            <a:r>
              <a:rPr lang="en-US" dirty="0" smtClean="0"/>
              <a:t>provide</a:t>
            </a:r>
            <a:r>
              <a:rPr lang="en-GB" dirty="0" smtClean="0"/>
              <a:t> </a:t>
            </a:r>
            <a:r>
              <a:rPr lang="en-GB" dirty="0"/>
              <a:t>an overview of spectrum sharing concepts as they currently exist and outline new approaches to spectrum sharing arrangements, including examples of sharing arrangements being either introduced or considered internationally. </a:t>
            </a:r>
            <a:r>
              <a:rPr lang="en-GB" dirty="0" smtClean="0"/>
              <a:t> This </a:t>
            </a:r>
            <a:r>
              <a:rPr lang="en-GB" dirty="0"/>
              <a:t>is intended to provide a common information base against which new proposals for spectrum sharing can be considered.</a:t>
            </a:r>
            <a:endParaRPr lang="en-US" dirty="0" smtClean="0"/>
          </a:p>
          <a:p>
            <a:pPr lvl="1" algn="just">
              <a:buFont typeface="Arial" panose="020B0604020202020204" pitchFamily="34" charset="0"/>
              <a:buChar char="•"/>
            </a:pPr>
            <a:r>
              <a:rPr lang="en-US" b="0" dirty="0" smtClean="0"/>
              <a:t>List of submissions: </a:t>
            </a:r>
          </a:p>
          <a:p>
            <a:pPr lvl="2" algn="just">
              <a:buFont typeface="Arial" panose="020B0604020202020204" pitchFamily="34" charset="0"/>
              <a:buChar char="•"/>
            </a:pPr>
            <a:r>
              <a:rPr lang="en-US" dirty="0">
                <a:hlinkClick r:id="rId4"/>
              </a:rPr>
              <a:t>https://</a:t>
            </a:r>
            <a:r>
              <a:rPr lang="en-US" dirty="0" smtClean="0">
                <a:hlinkClick r:id="rId4"/>
              </a:rPr>
              <a:t>www.acma.gov.au/sites/default/files/2019-11/ifc-25-2019-submissions.zip</a:t>
            </a:r>
            <a:r>
              <a:rPr lang="en-US" dirty="0" smtClean="0"/>
              <a:t> </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4783683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Consultation:  Compliance priorities 2020 to 2021</a:t>
            </a:r>
          </a:p>
          <a:p>
            <a:pPr lvl="1" algn="just">
              <a:buFont typeface="Arial" panose="020B0604020202020204" pitchFamily="34" charset="0"/>
              <a:buChar char="•"/>
            </a:pPr>
            <a:r>
              <a:rPr lang="en-US" dirty="0" smtClean="0"/>
              <a:t>Submission deadline:  December 5, 2019</a:t>
            </a:r>
          </a:p>
          <a:p>
            <a:pPr lvl="1" algn="just">
              <a:buFont typeface="Arial" panose="020B0604020202020204" pitchFamily="34" charset="0"/>
              <a:buChar char="•"/>
            </a:pPr>
            <a:r>
              <a:rPr lang="en-US" dirty="0">
                <a:hlinkClick r:id="rId3"/>
              </a:rPr>
              <a:t>https://</a:t>
            </a:r>
            <a:r>
              <a:rPr lang="en-US" dirty="0" smtClean="0">
                <a:hlinkClick r:id="rId3"/>
              </a:rPr>
              <a:t>www.acma.gov.au/consultations/2019-11/compliance-priorities-2020-2021-consultation</a:t>
            </a:r>
            <a:endParaRPr lang="en-US" dirty="0" smtClean="0"/>
          </a:p>
          <a:p>
            <a:pPr lvl="1" algn="just">
              <a:buFont typeface="Arial" panose="020B0604020202020204" pitchFamily="34" charset="0"/>
              <a:buChar char="•"/>
            </a:pPr>
            <a:r>
              <a:rPr lang="en-US" dirty="0"/>
              <a:t>Note </a:t>
            </a:r>
            <a:r>
              <a:rPr lang="en-US" dirty="0" smtClean="0"/>
              <a:t>the compliance </a:t>
            </a:r>
            <a:r>
              <a:rPr lang="en-US" dirty="0"/>
              <a:t>priorities for 2019 to 2020 are as </a:t>
            </a:r>
            <a:r>
              <a:rPr lang="en-US" dirty="0" smtClean="0"/>
              <a:t>follows:</a:t>
            </a:r>
          </a:p>
          <a:p>
            <a:pPr lvl="2" algn="just">
              <a:buFont typeface="Arial" panose="020B0604020202020204" pitchFamily="34" charset="0"/>
              <a:buChar char="•"/>
            </a:pPr>
            <a:r>
              <a:rPr lang="en-US" dirty="0" smtClean="0"/>
              <a:t>Telco </a:t>
            </a:r>
            <a:r>
              <a:rPr lang="en-US" dirty="0"/>
              <a:t>consumer </a:t>
            </a:r>
            <a:r>
              <a:rPr lang="en-US" dirty="0" smtClean="0"/>
              <a:t>safeguards</a:t>
            </a:r>
          </a:p>
          <a:p>
            <a:pPr lvl="2" algn="just">
              <a:buFont typeface="Arial" panose="020B0604020202020204" pitchFamily="34" charset="0"/>
              <a:buChar char="•"/>
            </a:pPr>
            <a:r>
              <a:rPr lang="en-US" dirty="0" smtClean="0"/>
              <a:t>Small </a:t>
            </a:r>
            <a:r>
              <a:rPr lang="en-US" dirty="0"/>
              <a:t>cell base stations for 4G and </a:t>
            </a:r>
            <a:r>
              <a:rPr lang="en-US" dirty="0" smtClean="0"/>
              <a:t>5G</a:t>
            </a:r>
          </a:p>
          <a:p>
            <a:pPr lvl="2" algn="just">
              <a:buFont typeface="Arial" panose="020B0604020202020204" pitchFamily="34" charset="0"/>
              <a:buChar char="•"/>
            </a:pPr>
            <a:r>
              <a:rPr lang="en-US" dirty="0" smtClean="0"/>
              <a:t>Unsolicited communications</a:t>
            </a:r>
          </a:p>
          <a:p>
            <a:pPr lvl="2" algn="just">
              <a:buFont typeface="Arial" panose="020B0604020202020204" pitchFamily="34" charset="0"/>
              <a:buChar char="•"/>
            </a:pPr>
            <a:r>
              <a:rPr lang="en-US" dirty="0" smtClean="0"/>
              <a:t>News</a:t>
            </a:r>
          </a:p>
          <a:p>
            <a:pPr lvl="2" algn="just">
              <a:buFont typeface="Arial" panose="020B0604020202020204" pitchFamily="34" charset="0"/>
              <a:buChar char="•"/>
            </a:pPr>
            <a:r>
              <a:rPr lang="en-US" dirty="0" smtClean="0"/>
              <a:t>Gambling</a:t>
            </a:r>
          </a:p>
          <a:p>
            <a:pPr lvl="2" algn="just">
              <a:buFont typeface="Arial" panose="020B0604020202020204" pitchFamily="34" charset="0"/>
              <a:buChar char="•"/>
            </a:pPr>
            <a:r>
              <a:rPr lang="en-US" dirty="0" smtClean="0"/>
              <a:t>Interference and </a:t>
            </a:r>
            <a:r>
              <a:rPr lang="en-US" dirty="0" err="1" smtClean="0"/>
              <a:t>licencing</a:t>
            </a:r>
            <a:r>
              <a:rPr lang="en-US" dirty="0" smtClean="0"/>
              <a:t> compliance</a:t>
            </a:r>
            <a:endParaRPr lang="en-US" dirty="0"/>
          </a:p>
          <a:p>
            <a:pPr marL="914400" lvl="2" indent="0" algn="just"/>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7024425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Indonesia MCIT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Short range device requirements are updated since July 2019:</a:t>
            </a:r>
          </a:p>
          <a:p>
            <a:pPr lvl="1" algn="just">
              <a:buFont typeface="Arial" panose="020B0604020202020204" pitchFamily="34" charset="0"/>
              <a:buChar char="•"/>
            </a:pPr>
            <a:r>
              <a:rPr lang="en-US" kern="1200" dirty="0" smtClean="0">
                <a:latin typeface="Times New Roman" pitchFamily="16" charset="0"/>
                <a:hlinkClick r:id="rId3"/>
              </a:rPr>
              <a:t>https</a:t>
            </a:r>
            <a:r>
              <a:rPr lang="en-US" kern="1200" dirty="0">
                <a:latin typeface="Times New Roman" pitchFamily="16" charset="0"/>
                <a:hlinkClick r:id="rId3"/>
              </a:rPr>
              <a:t>://sertifikasi.postel.go.id/home/news?id=65</a:t>
            </a:r>
            <a:endParaRPr lang="en-US" dirty="0"/>
          </a:p>
          <a:p>
            <a:pPr lvl="1">
              <a:buFont typeface="Arial" panose="020B0604020202020204" pitchFamily="34" charset="0"/>
              <a:buChar char="•"/>
            </a:pPr>
            <a:r>
              <a:rPr lang="en-US" dirty="0" smtClean="0"/>
              <a:t>SRD </a:t>
            </a:r>
            <a:r>
              <a:rPr lang="en-US" dirty="0"/>
              <a:t>consists of the following categories:</a:t>
            </a:r>
            <a:br>
              <a:rPr lang="en-US" dirty="0"/>
            </a:br>
            <a:r>
              <a:rPr lang="en-US" dirty="0"/>
              <a:t>(a)  Bluetooth</a:t>
            </a:r>
            <a:br>
              <a:rPr lang="en-US" dirty="0"/>
            </a:br>
            <a:r>
              <a:rPr lang="en-US" dirty="0"/>
              <a:t>(b)  Telecommunication device with transmit power less than </a:t>
            </a:r>
            <a:r>
              <a:rPr lang="en-US" dirty="0" smtClean="0"/>
              <a:t>10mW (commonly </a:t>
            </a:r>
            <a:r>
              <a:rPr lang="en-US" dirty="0"/>
              <a:t>called low power device)</a:t>
            </a:r>
            <a:br>
              <a:rPr lang="en-US" dirty="0"/>
            </a:br>
            <a:r>
              <a:rPr lang="en-US" dirty="0"/>
              <a:t>(c)  RFID</a:t>
            </a:r>
            <a:br>
              <a:rPr lang="en-US" dirty="0"/>
            </a:br>
            <a:r>
              <a:rPr lang="en-US" dirty="0"/>
              <a:t>(d)  NFC</a:t>
            </a:r>
            <a:br>
              <a:rPr lang="en-US" dirty="0"/>
            </a:br>
            <a:r>
              <a:rPr lang="en-US" dirty="0"/>
              <a:t>(e)  IEEE 802.15.4 based WPAN</a:t>
            </a:r>
            <a:br>
              <a:rPr lang="en-US" dirty="0"/>
            </a:br>
            <a:r>
              <a:rPr lang="en-US" dirty="0"/>
              <a:t>(f)  Intelligent transport system</a:t>
            </a:r>
            <a:br>
              <a:rPr lang="en-US" dirty="0"/>
            </a:br>
            <a:r>
              <a:rPr lang="en-US" dirty="0"/>
              <a:t>(g)  Other SRD telecommunication </a:t>
            </a:r>
            <a:r>
              <a:rPr lang="en-US" dirty="0" smtClean="0"/>
              <a:t>equipment</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9335890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Indonesia MCIT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Short range device requirements are updated since July 2019 (Cont’d):</a:t>
            </a:r>
          </a:p>
          <a:p>
            <a:pPr lvl="1" algn="just">
              <a:buFont typeface="Arial" panose="020B0604020202020204" pitchFamily="34" charset="0"/>
              <a:buChar char="•"/>
            </a:pPr>
            <a:r>
              <a:rPr lang="en-US" kern="1200" dirty="0" smtClean="0">
                <a:latin typeface="Times New Roman" pitchFamily="16" charset="0"/>
                <a:hlinkClick r:id="rId3"/>
              </a:rPr>
              <a:t>https</a:t>
            </a:r>
            <a:r>
              <a:rPr lang="en-US" kern="1200" dirty="0">
                <a:latin typeface="Times New Roman" pitchFamily="16" charset="0"/>
                <a:hlinkClick r:id="rId3"/>
              </a:rPr>
              <a:t>://sertifikasi.postel.go.id/home/news?id=65</a:t>
            </a:r>
            <a:endParaRPr lang="en-US" dirty="0"/>
          </a:p>
          <a:p>
            <a:pPr lvl="1" algn="just">
              <a:buFont typeface="Arial" panose="020B0604020202020204" pitchFamily="34" charset="0"/>
              <a:buChar char="•"/>
            </a:pPr>
            <a:r>
              <a:rPr lang="en-US" dirty="0" smtClean="0"/>
              <a:t>Technical </a:t>
            </a:r>
            <a:r>
              <a:rPr lang="en-US" dirty="0"/>
              <a:t>characteristics and conformance requirement of IEEE</a:t>
            </a:r>
            <a:br>
              <a:rPr lang="en-US" dirty="0"/>
            </a:br>
            <a:r>
              <a:rPr lang="en-US" dirty="0"/>
              <a:t>802.15.4 based WPAN is shown in page </a:t>
            </a:r>
            <a:r>
              <a:rPr lang="en-US" dirty="0" smtClean="0"/>
              <a:t>14.</a:t>
            </a:r>
          </a:p>
          <a:p>
            <a:pPr lvl="1" algn="just">
              <a:buFont typeface="Arial" panose="020B0604020202020204" pitchFamily="34" charset="0"/>
              <a:buChar char="•"/>
            </a:pPr>
            <a:r>
              <a:rPr lang="en-US" dirty="0" smtClean="0"/>
              <a:t>It </a:t>
            </a:r>
            <a:r>
              <a:rPr lang="en-US" dirty="0"/>
              <a:t>does not explicitly mention WLAN but it would be parts of</a:t>
            </a:r>
            <a:br>
              <a:rPr lang="en-US" dirty="0"/>
            </a:br>
            <a:r>
              <a:rPr lang="en-US" dirty="0" smtClean="0"/>
              <a:t>“Other </a:t>
            </a:r>
            <a:r>
              <a:rPr lang="en-US" dirty="0"/>
              <a:t>SRD telecommunication </a:t>
            </a:r>
            <a:r>
              <a:rPr lang="en-US" dirty="0" smtClean="0"/>
              <a:t>equipment” </a:t>
            </a:r>
            <a:r>
              <a:rPr lang="en-US" dirty="0"/>
              <a:t>operating at the </a:t>
            </a:r>
            <a:r>
              <a:rPr lang="en-US" dirty="0" smtClean="0"/>
              <a:t>frequency bands </a:t>
            </a:r>
            <a:r>
              <a:rPr lang="en-US" dirty="0"/>
              <a:t>as listed in pages 15 - 19, including 920-923 MHz, </a:t>
            </a:r>
            <a:r>
              <a:rPr lang="en-US" dirty="0" smtClean="0"/>
              <a:t>2400-2483.5 MHz</a:t>
            </a:r>
            <a:r>
              <a:rPr lang="en-US" dirty="0"/>
              <a:t>, 5150-5250 MHz, 5250-5350 MHz, 5725-5825 </a:t>
            </a:r>
            <a:r>
              <a:rPr lang="en-US" dirty="0" err="1"/>
              <a:t>MHz.</a:t>
            </a: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335743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smtClean="0">
                <a:latin typeface="Times New Roman" charset="0"/>
              </a:rPr>
              <a:t>Japan MIC (1)</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US" altLang="ja-JP" b="0" dirty="0" smtClean="0"/>
              <a:t>Update </a:t>
            </a:r>
            <a:r>
              <a:rPr lang="en-US" altLang="ja-JP" b="0" dirty="0"/>
              <a:t>on the technical conditions of radar systems operating at 60 GHz band</a:t>
            </a:r>
            <a:endParaRPr lang="en-US" b="0" dirty="0" smtClean="0"/>
          </a:p>
          <a:p>
            <a:pPr lvl="1" algn="just">
              <a:buFont typeface="Arial" panose="020B0604020202020204" pitchFamily="34" charset="0"/>
              <a:buChar char="•"/>
            </a:pPr>
            <a:r>
              <a:rPr lang="en-US" altLang="en-US" dirty="0" smtClean="0">
                <a:hlinkClick r:id="rId3"/>
              </a:rPr>
              <a:t>http</a:t>
            </a:r>
            <a:r>
              <a:rPr lang="en-US" altLang="en-US" dirty="0">
                <a:hlinkClick r:id="rId3"/>
              </a:rPr>
              <a:t>://</a:t>
            </a:r>
            <a:r>
              <a:rPr lang="en-US" altLang="en-US" dirty="0" smtClean="0">
                <a:hlinkClick r:id="rId3"/>
              </a:rPr>
              <a:t>www.soumu.go.jp/menu_news/s-news/01kiban14_02000401.html</a:t>
            </a:r>
            <a:r>
              <a:rPr lang="en-US" altLang="en-US" dirty="0" smtClean="0"/>
              <a:t>   </a:t>
            </a:r>
            <a:endParaRPr lang="en-US" altLang="ja-JP" dirty="0"/>
          </a:p>
          <a:p>
            <a:pPr algn="just">
              <a:buFont typeface="Arial" panose="020B0604020202020204" pitchFamily="34" charset="0"/>
              <a:buChar char="•"/>
            </a:pPr>
            <a:endParaRPr lang="en-US" b="0" dirty="0"/>
          </a:p>
          <a:p>
            <a:pPr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8970899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graphicFrame>
        <p:nvGraphicFramePr>
          <p:cNvPr id="10" name="表 12"/>
          <p:cNvGraphicFramePr>
            <a:graphicFrameLocks noGrp="1"/>
          </p:cNvGraphicFramePr>
          <p:nvPr/>
        </p:nvGraphicFramePr>
        <p:xfrm>
          <a:off x="271463" y="1536700"/>
          <a:ext cx="8621712" cy="4845050"/>
        </p:xfrm>
        <a:graphic>
          <a:graphicData uri="http://schemas.openxmlformats.org/drawingml/2006/table">
            <a:tbl>
              <a:tblPr firstRow="1" bandRow="1">
                <a:tableStyleId>{10A1B5D5-9B99-4C35-A422-299274C87663}</a:tableStyleId>
              </a:tblPr>
              <a:tblGrid>
                <a:gridCol w="2009569"/>
                <a:gridCol w="3352637"/>
                <a:gridCol w="3259506"/>
              </a:tblGrid>
              <a:tr h="228619">
                <a:tc>
                  <a:txBody>
                    <a:bodyPr/>
                    <a:lstStyle/>
                    <a:p>
                      <a:pPr algn="ctr"/>
                      <a:endParaRPr kumimoji="1" lang="ja-JP" altLang="en-US" sz="900" b="1" dirty="0">
                        <a:latin typeface="Arial" panose="020B0604020202020204" pitchFamily="34" charset="0"/>
                        <a:cs typeface="Arial" panose="020B0604020202020204" pitchFamily="34" charset="0"/>
                      </a:endParaRPr>
                    </a:p>
                  </a:txBody>
                  <a:tcPr marL="91448" marR="91448" marT="45724" marB="45724" anchor="ctr"/>
                </a:tc>
                <a:tc>
                  <a:txBody>
                    <a:bodyPr/>
                    <a:lstStyle/>
                    <a:p>
                      <a:pPr algn="ctr"/>
                      <a:r>
                        <a:rPr kumimoji="1" lang="en-US" altLang="ja-JP" sz="900" dirty="0" smtClean="0"/>
                        <a:t>Maximum antenna power of 10 </a:t>
                      </a:r>
                      <a:r>
                        <a:rPr kumimoji="1" lang="en-US" altLang="ja-JP" sz="900" dirty="0" err="1" smtClean="0"/>
                        <a:t>dBm</a:t>
                      </a:r>
                      <a:endParaRPr kumimoji="1" lang="ja-JP" altLang="en-US" sz="900" dirty="0">
                        <a:latin typeface="Arial" panose="020B0604020202020204" pitchFamily="34" charset="0"/>
                        <a:cs typeface="Arial" panose="020B0604020202020204" pitchFamily="34" charset="0"/>
                      </a:endParaRPr>
                    </a:p>
                  </a:txBody>
                  <a:tcPr marL="91448" marR="91448" marT="45724" marB="45724" anchor="ctr"/>
                </a:tc>
                <a:tc>
                  <a:txBody>
                    <a:bodyPr/>
                    <a:lstStyle/>
                    <a:p>
                      <a:pPr algn="ctr"/>
                      <a:r>
                        <a:rPr kumimoji="1" lang="en-US" altLang="ja-JP" sz="900" dirty="0" smtClean="0"/>
                        <a:t>Antenna power in excess of 10 </a:t>
                      </a:r>
                      <a:r>
                        <a:rPr kumimoji="1" lang="en-US" altLang="ja-JP" sz="900" dirty="0" err="1" smtClean="0"/>
                        <a:t>dBm</a:t>
                      </a:r>
                      <a:endParaRPr kumimoji="1" lang="ja-JP" altLang="en-US" sz="900" dirty="0">
                        <a:latin typeface="Arial" panose="020B0604020202020204" pitchFamily="34" charset="0"/>
                        <a:cs typeface="Arial" panose="020B0604020202020204" pitchFamily="34" charset="0"/>
                      </a:endParaRPr>
                    </a:p>
                  </a:txBody>
                  <a:tcPr marL="91448" marR="91448" marT="45724" marB="45724" anchor="ctr"/>
                </a:tc>
              </a:tr>
              <a:tr h="238483">
                <a:tc>
                  <a:txBody>
                    <a:bodyPr/>
                    <a:lstStyle/>
                    <a:p>
                      <a:pPr algn="l"/>
                      <a:r>
                        <a:rPr kumimoji="1" lang="en-GB" altLang="ja-JP" sz="900" dirty="0" smtClean="0"/>
                        <a:t>Frequency band</a:t>
                      </a:r>
                      <a:endParaRPr kumimoji="1" lang="ja-JP" altLang="en-US" sz="900" b="1" dirty="0">
                        <a:latin typeface="Arial" panose="020B0604020202020204" pitchFamily="34" charset="0"/>
                        <a:cs typeface="Arial" panose="020B0604020202020204" pitchFamily="34" charset="0"/>
                      </a:endParaRPr>
                    </a:p>
                  </a:txBody>
                  <a:tcPr marL="91448" marR="91448" marT="45724" marB="45724" anchor="ctr"/>
                </a:tc>
                <a:tc>
                  <a:txBody>
                    <a:bodyPr/>
                    <a:lstStyle/>
                    <a:p>
                      <a:r>
                        <a:rPr kumimoji="1" lang="en-US" altLang="ja-JP" sz="900" dirty="0" smtClean="0"/>
                        <a:t>57-66GHz </a:t>
                      </a:r>
                      <a:endParaRPr kumimoji="1" lang="ja-JP" altLang="en-US" sz="900" dirty="0">
                        <a:latin typeface="Arial" panose="020B0604020202020204" pitchFamily="34" charset="0"/>
                        <a:ea typeface="+mj-ea"/>
                        <a:cs typeface="Arial" panose="020B0604020202020204" pitchFamily="34" charset="0"/>
                      </a:endParaRPr>
                    </a:p>
                  </a:txBody>
                  <a:tcPr marL="91448" marR="91448" marT="45724" marB="45724" anchor="ctr"/>
                </a:tc>
                <a:tc>
                  <a:txBody>
                    <a:bodyPr/>
                    <a:lstStyle/>
                    <a:p>
                      <a:r>
                        <a:rPr kumimoji="1" lang="en-US" altLang="ja-JP" sz="900" dirty="0" smtClean="0"/>
                        <a:t>57-66GHz</a:t>
                      </a:r>
                      <a:endParaRPr kumimoji="1" lang="ja-JP" altLang="en-US" sz="900" dirty="0">
                        <a:latin typeface="Arial" panose="020B0604020202020204" pitchFamily="34" charset="0"/>
                        <a:ea typeface="+mj-ea"/>
                        <a:cs typeface="Arial" panose="020B0604020202020204" pitchFamily="34" charset="0"/>
                      </a:endParaRPr>
                    </a:p>
                  </a:txBody>
                  <a:tcPr marL="91448" marR="91448" marT="45724" marB="45724" anchor="ctr"/>
                </a:tc>
              </a:tr>
              <a:tr h="238483">
                <a:tc>
                  <a:txBody>
                    <a:bodyPr/>
                    <a:lstStyle/>
                    <a:p>
                      <a:pPr algn="l"/>
                      <a:r>
                        <a:rPr kumimoji="1" lang="en-GB" altLang="ja-JP" sz="900" dirty="0" smtClean="0"/>
                        <a:t>Unit channel</a:t>
                      </a:r>
                      <a:endParaRPr kumimoji="1" lang="ja-JP" altLang="en-US" sz="900" b="1" dirty="0">
                        <a:latin typeface="Arial" panose="020B0604020202020204" pitchFamily="34" charset="0"/>
                        <a:cs typeface="Arial" panose="020B0604020202020204" pitchFamily="34" charset="0"/>
                      </a:endParaRPr>
                    </a:p>
                  </a:txBody>
                  <a:tcPr marL="91448" marR="91448" marT="45724" marB="45724" anchor="ctr"/>
                </a:tc>
                <a:tc>
                  <a:txBody>
                    <a:bodyPr/>
                    <a:lstStyle/>
                    <a:p>
                      <a:r>
                        <a:rPr kumimoji="1" lang="en-GB" altLang="ja-JP" sz="900" dirty="0" smtClean="0"/>
                        <a:t>Not specified</a:t>
                      </a:r>
                      <a:endParaRPr kumimoji="1" lang="en-US" altLang="ja-JP" sz="900" dirty="0" smtClean="0">
                        <a:latin typeface="Arial" panose="020B0604020202020204" pitchFamily="34" charset="0"/>
                        <a:ea typeface="+mj-ea"/>
                        <a:cs typeface="Arial" panose="020B0604020202020204" pitchFamily="34" charset="0"/>
                      </a:endParaRPr>
                    </a:p>
                  </a:txBody>
                  <a:tcPr marL="91448" marR="91448" marT="45724" marB="45724" anchor="ctr"/>
                </a:tc>
                <a:tc>
                  <a:txBody>
                    <a:bodyPr/>
                    <a:lstStyle/>
                    <a:p>
                      <a:r>
                        <a:rPr kumimoji="1" lang="en-GB" altLang="ja-JP" sz="900" dirty="0" smtClean="0"/>
                        <a:t>Not specified</a:t>
                      </a:r>
                      <a:endParaRPr kumimoji="1" lang="en-US" altLang="ja-JP" sz="900" dirty="0" smtClean="0">
                        <a:latin typeface="Arial" panose="020B0604020202020204" pitchFamily="34" charset="0"/>
                        <a:ea typeface="+mj-ea"/>
                        <a:cs typeface="Arial" panose="020B0604020202020204" pitchFamily="34" charset="0"/>
                      </a:endParaRPr>
                    </a:p>
                  </a:txBody>
                  <a:tcPr marL="91448" marR="91448" marT="45724" marB="45724" anchor="ctr"/>
                </a:tc>
              </a:tr>
              <a:tr h="238483">
                <a:tc>
                  <a:txBody>
                    <a:bodyPr/>
                    <a:lstStyle/>
                    <a:p>
                      <a:pPr algn="l"/>
                      <a:r>
                        <a:rPr kumimoji="1" lang="en-GB" altLang="ja-JP" sz="900" dirty="0" smtClean="0"/>
                        <a:t>Radio channel</a:t>
                      </a:r>
                      <a:endParaRPr kumimoji="1" lang="ja-JP" altLang="en-US" sz="900" b="1" dirty="0">
                        <a:latin typeface="Arial" panose="020B0604020202020204" pitchFamily="34" charset="0"/>
                        <a:cs typeface="Arial" panose="020B0604020202020204" pitchFamily="34" charset="0"/>
                      </a:endParaRPr>
                    </a:p>
                  </a:txBody>
                  <a:tcPr marL="91448" marR="91448" marT="45724" marB="45724" anchor="ctr"/>
                </a:tc>
                <a:tc>
                  <a:txBody>
                    <a:bodyPr/>
                    <a:lstStyle/>
                    <a:p>
                      <a:r>
                        <a:rPr kumimoji="1" lang="en-GB" altLang="ja-JP" sz="900" kern="1200" dirty="0" smtClean="0"/>
                        <a:t>Not specified</a:t>
                      </a:r>
                      <a:endParaRPr kumimoji="1" lang="en-US" altLang="ja-JP" sz="900" dirty="0" smtClean="0">
                        <a:latin typeface="Arial" panose="020B0604020202020204" pitchFamily="34" charset="0"/>
                        <a:ea typeface="+mj-ea"/>
                        <a:cs typeface="Arial" panose="020B0604020202020204" pitchFamily="34" charset="0"/>
                      </a:endParaRPr>
                    </a:p>
                  </a:txBody>
                  <a:tcPr marL="91448" marR="91448" marT="45724" marB="45724" anchor="ctr"/>
                </a:tc>
                <a:tc>
                  <a:txBody>
                    <a:bodyPr/>
                    <a:lstStyle/>
                    <a:p>
                      <a:r>
                        <a:rPr kumimoji="1" lang="en-GB" altLang="ja-JP" sz="900" dirty="0" smtClean="0"/>
                        <a:t>Not specified</a:t>
                      </a:r>
                      <a:endParaRPr kumimoji="1" lang="en-US" altLang="ja-JP" sz="900" dirty="0" smtClean="0">
                        <a:latin typeface="Arial" panose="020B0604020202020204" pitchFamily="34" charset="0"/>
                        <a:ea typeface="+mj-ea"/>
                        <a:cs typeface="Arial" panose="020B0604020202020204" pitchFamily="34" charset="0"/>
                      </a:endParaRPr>
                    </a:p>
                  </a:txBody>
                  <a:tcPr marL="91448" marR="91448" marT="45724" marB="45724" anchor="ctr"/>
                </a:tc>
              </a:tr>
              <a:tr h="238483">
                <a:tc>
                  <a:txBody>
                    <a:bodyPr/>
                    <a:lstStyle/>
                    <a:p>
                      <a:pPr algn="l"/>
                      <a:r>
                        <a:rPr kumimoji="1" lang="en-GB" altLang="ja-JP" sz="900" dirty="0" smtClean="0"/>
                        <a:t>Antenna power</a:t>
                      </a:r>
                      <a:endParaRPr kumimoji="1" lang="ja-JP" altLang="en-US" sz="900" b="1" dirty="0">
                        <a:latin typeface="Arial" panose="020B0604020202020204" pitchFamily="34" charset="0"/>
                        <a:cs typeface="Arial" panose="020B0604020202020204" pitchFamily="34" charset="0"/>
                      </a:endParaRPr>
                    </a:p>
                  </a:txBody>
                  <a:tcPr marL="91448" marR="91448" marT="45724" marB="45724" anchor="ctr"/>
                </a:tc>
                <a:tc>
                  <a:txBody>
                    <a:bodyPr/>
                    <a:lstStyle/>
                    <a:p>
                      <a:r>
                        <a:rPr kumimoji="1" lang="en-US" altLang="ja-JP" sz="900" dirty="0" smtClean="0"/>
                        <a:t>10 </a:t>
                      </a:r>
                      <a:r>
                        <a:rPr kumimoji="1" lang="en-US" altLang="ja-JP" sz="900" dirty="0" err="1" smtClean="0"/>
                        <a:t>dBm</a:t>
                      </a:r>
                      <a:r>
                        <a:rPr kumimoji="1" lang="en-US" altLang="ja-JP" sz="900" dirty="0" smtClean="0"/>
                        <a:t> max.</a:t>
                      </a:r>
                      <a:endParaRPr kumimoji="1" lang="ja-JP" altLang="en-US" sz="900" dirty="0">
                        <a:latin typeface="Arial" panose="020B0604020202020204" pitchFamily="34" charset="0"/>
                        <a:ea typeface="+mj-ea"/>
                        <a:cs typeface="Arial" panose="020B0604020202020204" pitchFamily="34" charset="0"/>
                      </a:endParaRPr>
                    </a:p>
                  </a:txBody>
                  <a:tcPr marL="91448" marR="91448" marT="45724" marB="45724" anchor="ctr"/>
                </a:tc>
                <a:tc>
                  <a:txBody>
                    <a:bodyPr/>
                    <a:lstStyle/>
                    <a:p>
                      <a:r>
                        <a:rPr kumimoji="1" lang="en-US" altLang="ja-JP" sz="900" dirty="0" smtClean="0"/>
                        <a:t>More than 10 </a:t>
                      </a:r>
                      <a:r>
                        <a:rPr kumimoji="1" lang="en-US" altLang="ja-JP" sz="900" dirty="0" err="1" smtClean="0"/>
                        <a:t>dBm</a:t>
                      </a:r>
                      <a:r>
                        <a:rPr kumimoji="1" lang="en-US" altLang="ja-JP" sz="900" dirty="0" smtClean="0"/>
                        <a:t> and not in excess of 24 </a:t>
                      </a:r>
                      <a:r>
                        <a:rPr kumimoji="1" lang="en-US" altLang="ja-JP" sz="900" dirty="0" err="1" smtClean="0"/>
                        <a:t>dBm</a:t>
                      </a:r>
                      <a:endParaRPr kumimoji="1" lang="ja-JP" altLang="en-US" sz="900" dirty="0">
                        <a:latin typeface="Arial" panose="020B0604020202020204" pitchFamily="34" charset="0"/>
                        <a:ea typeface="+mj-ea"/>
                        <a:cs typeface="Arial" panose="020B0604020202020204" pitchFamily="34" charset="0"/>
                      </a:endParaRPr>
                    </a:p>
                  </a:txBody>
                  <a:tcPr marL="91448" marR="91448" marT="45724" marB="45724" anchor="ctr"/>
                </a:tc>
              </a:tr>
              <a:tr h="365790">
                <a:tc>
                  <a:txBody>
                    <a:bodyPr/>
                    <a:lstStyle/>
                    <a:p>
                      <a:pPr algn="l"/>
                      <a:r>
                        <a:rPr kumimoji="1" lang="en-GB" altLang="ja-JP" sz="900" dirty="0" smtClean="0"/>
                        <a:t>Equivalent isotropic radiated power</a:t>
                      </a:r>
                      <a:endParaRPr kumimoji="1" lang="ja-JP" altLang="en-US" sz="900" b="1" dirty="0">
                        <a:latin typeface="Arial" panose="020B0604020202020204" pitchFamily="34" charset="0"/>
                        <a:cs typeface="Arial" panose="020B0604020202020204" pitchFamily="34" charset="0"/>
                      </a:endParaRPr>
                    </a:p>
                  </a:txBody>
                  <a:tcPr marL="91448" marR="91448" marT="45724" marB="45724" anchor="ctr"/>
                </a:tc>
                <a:tc>
                  <a:txBody>
                    <a:bodyPr/>
                    <a:lstStyle/>
                    <a:p>
                      <a:pPr algn="l"/>
                      <a:r>
                        <a:rPr kumimoji="1" lang="en-GB" altLang="ja-JP" sz="900" kern="1200" dirty="0" smtClean="0"/>
                        <a:t>Not specified</a:t>
                      </a:r>
                      <a:endParaRPr kumimoji="1" lang="ja-JP" altLang="en-US" sz="900" kern="1200" dirty="0">
                        <a:solidFill>
                          <a:schemeClr val="tx1"/>
                        </a:solidFill>
                        <a:latin typeface="Arial" panose="020B0604020202020204" pitchFamily="34" charset="0"/>
                        <a:ea typeface="+mn-ea"/>
                        <a:cs typeface="Arial" panose="020B0604020202020204" pitchFamily="34" charset="0"/>
                      </a:endParaRPr>
                    </a:p>
                  </a:txBody>
                  <a:tcPr marL="91448" marR="91448" marT="45724" marB="45724" anchor="ctr"/>
                </a:tc>
                <a:tc>
                  <a:txBody>
                    <a:bodyPr/>
                    <a:lstStyle/>
                    <a:p>
                      <a:r>
                        <a:rPr kumimoji="1" lang="en-US" altLang="ja-JP" sz="900" dirty="0" smtClean="0"/>
                        <a:t>40 </a:t>
                      </a:r>
                      <a:r>
                        <a:rPr kumimoji="1" lang="en-US" altLang="ja-JP" sz="900" dirty="0" err="1" smtClean="0"/>
                        <a:t>dBm</a:t>
                      </a:r>
                      <a:r>
                        <a:rPr kumimoji="1" lang="en-US" altLang="ja-JP" sz="900" dirty="0" smtClean="0"/>
                        <a:t> max.</a:t>
                      </a:r>
                      <a:endParaRPr kumimoji="1" lang="ja-JP" altLang="en-US" sz="900" dirty="0">
                        <a:latin typeface="Arial" panose="020B0604020202020204" pitchFamily="34" charset="0"/>
                        <a:ea typeface="+mj-ea"/>
                        <a:cs typeface="Arial" panose="020B0604020202020204" pitchFamily="34" charset="0"/>
                      </a:endParaRPr>
                    </a:p>
                  </a:txBody>
                  <a:tcPr marL="91448" marR="91448" marT="45724" marB="45724" anchor="ctr"/>
                </a:tc>
              </a:tr>
              <a:tr h="370972">
                <a:tc>
                  <a:txBody>
                    <a:bodyPr/>
                    <a:lstStyle/>
                    <a:p>
                      <a:pPr algn="l"/>
                      <a:r>
                        <a:rPr kumimoji="1" lang="en-GB" altLang="ja-JP" sz="900" dirty="0" smtClean="0"/>
                        <a:t>Antenna gain</a:t>
                      </a:r>
                      <a:endParaRPr kumimoji="1" lang="ja-JP" altLang="en-US" sz="900" b="1" dirty="0">
                        <a:latin typeface="Arial" panose="020B0604020202020204" pitchFamily="34" charset="0"/>
                        <a:cs typeface="Arial" panose="020B0604020202020204" pitchFamily="34" charset="0"/>
                      </a:endParaRPr>
                    </a:p>
                  </a:txBody>
                  <a:tcPr marL="91448" marR="91448" marT="45724" marB="45724" anchor="ctr"/>
                </a:tc>
                <a:tc>
                  <a:txBody>
                    <a:bodyPr/>
                    <a:lstStyle/>
                    <a:p>
                      <a:r>
                        <a:rPr kumimoji="1" lang="en-US" altLang="ja-JP" sz="900" dirty="0" smtClean="0"/>
                        <a:t>47 </a:t>
                      </a:r>
                      <a:r>
                        <a:rPr kumimoji="1" lang="en-US" altLang="ja-JP" sz="900" dirty="0" err="1" smtClean="0"/>
                        <a:t>dBi</a:t>
                      </a:r>
                      <a:r>
                        <a:rPr kumimoji="1" lang="en-US" altLang="ja-JP" sz="900" dirty="0" smtClean="0"/>
                        <a:t> max.</a:t>
                      </a:r>
                      <a:endParaRPr kumimoji="1" lang="ja-JP" altLang="en-US" sz="900" dirty="0">
                        <a:latin typeface="Arial" panose="020B0604020202020204" pitchFamily="34" charset="0"/>
                        <a:ea typeface="+mj-ea"/>
                        <a:cs typeface="Arial" panose="020B0604020202020204" pitchFamily="34" charset="0"/>
                      </a:endParaRPr>
                    </a:p>
                  </a:txBody>
                  <a:tcPr marL="91448" marR="91448" marT="45724" marB="45724" anchor="ctr"/>
                </a:tc>
                <a:tc>
                  <a:txBody>
                    <a:bodyPr/>
                    <a:lstStyle/>
                    <a:p>
                      <a:r>
                        <a:rPr kumimoji="1" lang="en-US" altLang="ja-JP" sz="900" kern="1200" dirty="0" smtClean="0"/>
                        <a:t>If the antenna power is in excess of 10 </a:t>
                      </a:r>
                      <a:r>
                        <a:rPr kumimoji="1" lang="en-US" altLang="ja-JP" sz="900" kern="1200" dirty="0" err="1" smtClean="0"/>
                        <a:t>dBm</a:t>
                      </a:r>
                      <a:r>
                        <a:rPr kumimoji="1" lang="en-US" altLang="ja-JP" sz="900" kern="1200" dirty="0" smtClean="0"/>
                        <a:t>, </a:t>
                      </a:r>
                      <a:r>
                        <a:rPr kumimoji="1" lang="en-US" altLang="ja-JP" sz="900" kern="1200" dirty="0" err="1" smtClean="0"/>
                        <a:t>10dBi</a:t>
                      </a:r>
                      <a:r>
                        <a:rPr kumimoji="1" lang="en-US" altLang="ja-JP" sz="900" kern="1200" dirty="0" smtClean="0"/>
                        <a:t> or more in the direction of emission.</a:t>
                      </a:r>
                      <a:endParaRPr kumimoji="1" lang="en-US" altLang="ja-JP" sz="900" kern="1200" dirty="0" smtClean="0">
                        <a:solidFill>
                          <a:schemeClr val="tx1"/>
                        </a:solidFill>
                        <a:latin typeface="Arial" panose="020B0604020202020204" pitchFamily="34" charset="0"/>
                        <a:ea typeface="+mn-ea"/>
                        <a:cs typeface="Arial" panose="020B0604020202020204" pitchFamily="34" charset="0"/>
                      </a:endParaRPr>
                    </a:p>
                  </a:txBody>
                  <a:tcPr marL="91448" marR="91448" marT="45724" marB="45724" anchor="ctr"/>
                </a:tc>
              </a:tr>
              <a:tr h="238483">
                <a:tc>
                  <a:txBody>
                    <a:bodyPr/>
                    <a:lstStyle/>
                    <a:p>
                      <a:pPr algn="l"/>
                      <a:r>
                        <a:rPr kumimoji="1" lang="en-GB" altLang="ja-JP" sz="900" dirty="0" smtClean="0"/>
                        <a:t>Modulation system</a:t>
                      </a:r>
                      <a:endParaRPr kumimoji="1" lang="ja-JP" altLang="en-US" sz="900" b="1" dirty="0">
                        <a:latin typeface="Arial" panose="020B0604020202020204" pitchFamily="34" charset="0"/>
                        <a:cs typeface="Arial" panose="020B0604020202020204" pitchFamily="34" charset="0"/>
                      </a:endParaRPr>
                    </a:p>
                  </a:txBody>
                  <a:tcPr marL="91448" marR="91448" marT="45724" marB="45724" anchor="ctr"/>
                </a:tc>
                <a:tc>
                  <a:txBody>
                    <a:bodyPr/>
                    <a:lstStyle/>
                    <a:p>
                      <a:pPr algn="l"/>
                      <a:r>
                        <a:rPr kumimoji="1" lang="en-GB" altLang="ja-JP" sz="900" kern="1200" dirty="0" smtClean="0"/>
                        <a:t>Not specified</a:t>
                      </a:r>
                      <a:endParaRPr kumimoji="1" lang="ja-JP" altLang="en-US" sz="900" kern="1200" dirty="0">
                        <a:solidFill>
                          <a:schemeClr val="tx1"/>
                        </a:solidFill>
                        <a:latin typeface="Arial" panose="020B0604020202020204" pitchFamily="34" charset="0"/>
                        <a:ea typeface="+mn-ea"/>
                        <a:cs typeface="Arial" panose="020B0604020202020204" pitchFamily="34" charset="0"/>
                      </a:endParaRPr>
                    </a:p>
                  </a:txBody>
                  <a:tcPr marL="91448" marR="91448" marT="45724" marB="45724" anchor="ctr"/>
                </a:tc>
                <a:tc>
                  <a:txBody>
                    <a:bodyPr/>
                    <a:lstStyle/>
                    <a:p>
                      <a:pPr algn="l"/>
                      <a:r>
                        <a:rPr kumimoji="1" lang="en-GB" altLang="ja-JP" sz="900" kern="1200" dirty="0" smtClean="0"/>
                        <a:t>Not specified</a:t>
                      </a:r>
                      <a:endParaRPr kumimoji="1" lang="ja-JP" altLang="en-US" sz="900" kern="1200" dirty="0">
                        <a:solidFill>
                          <a:schemeClr val="tx1"/>
                        </a:solidFill>
                        <a:latin typeface="Arial" panose="020B0604020202020204" pitchFamily="34" charset="0"/>
                        <a:ea typeface="+mn-ea"/>
                        <a:cs typeface="Arial" panose="020B0604020202020204" pitchFamily="34" charset="0"/>
                      </a:endParaRPr>
                    </a:p>
                  </a:txBody>
                  <a:tcPr marL="91448" marR="91448" marT="45724" marB="45724" anchor="ctr"/>
                </a:tc>
              </a:tr>
              <a:tr h="365791">
                <a:tc>
                  <a:txBody>
                    <a:bodyPr/>
                    <a:lstStyle/>
                    <a:p>
                      <a:pPr algn="l"/>
                      <a:r>
                        <a:rPr kumimoji="1" lang="en-GB" altLang="ja-JP" sz="900" dirty="0" smtClean="0"/>
                        <a:t>Carrier sense</a:t>
                      </a:r>
                      <a:endParaRPr kumimoji="1" lang="ja-JP" altLang="en-US" sz="900" b="1" dirty="0">
                        <a:latin typeface="Arial" panose="020B0604020202020204" pitchFamily="34" charset="0"/>
                        <a:cs typeface="Arial" panose="020B0604020202020204" pitchFamily="34" charset="0"/>
                      </a:endParaRPr>
                    </a:p>
                  </a:txBody>
                  <a:tcPr marL="91448" marR="91448" marT="45724" marB="45724" anchor="ctr"/>
                </a:tc>
                <a:tc>
                  <a:txBody>
                    <a:bodyPr/>
                    <a:lstStyle/>
                    <a:p>
                      <a:pPr algn="l"/>
                      <a:r>
                        <a:rPr kumimoji="1" lang="en-GB" altLang="ja-JP" sz="900" kern="1200" dirty="0" smtClean="0"/>
                        <a:t>Not specified</a:t>
                      </a:r>
                      <a:endParaRPr kumimoji="1" lang="ja-JP" altLang="en-US" sz="900" kern="1200" dirty="0">
                        <a:solidFill>
                          <a:schemeClr val="tx1"/>
                        </a:solidFill>
                        <a:latin typeface="Arial" panose="020B0604020202020204" pitchFamily="34" charset="0"/>
                        <a:ea typeface="+mn-ea"/>
                        <a:cs typeface="Arial" panose="020B0604020202020204" pitchFamily="34" charset="0"/>
                      </a:endParaRPr>
                    </a:p>
                  </a:txBody>
                  <a:tcPr marL="91448" marR="91448" marT="45724" marB="45724" anchor="ctr"/>
                </a:tc>
                <a:tc>
                  <a:txBody>
                    <a:bodyPr/>
                    <a:lstStyle/>
                    <a:p>
                      <a:r>
                        <a:rPr kumimoji="1" lang="en-US" altLang="ja-JP" sz="900" dirty="0" smtClean="0"/>
                        <a:t>Must incorporate an interference reduction with a carrier sense.</a:t>
                      </a:r>
                      <a:endParaRPr kumimoji="1" lang="en-US" altLang="ja-JP" sz="900" dirty="0" smtClean="0">
                        <a:latin typeface="Arial" panose="020B0604020202020204" pitchFamily="34" charset="0"/>
                        <a:ea typeface="+mj-ea"/>
                        <a:cs typeface="Arial" panose="020B0604020202020204" pitchFamily="34" charset="0"/>
                      </a:endParaRPr>
                    </a:p>
                  </a:txBody>
                  <a:tcPr marL="91448" marR="91448" marT="45724" marB="45724" anchor="ctr"/>
                </a:tc>
              </a:tr>
              <a:tr h="269863">
                <a:tc>
                  <a:txBody>
                    <a:bodyPr/>
                    <a:lstStyle/>
                    <a:p>
                      <a:pPr algn="l"/>
                      <a:r>
                        <a:rPr kumimoji="1" lang="en-GB" altLang="ja-JP" sz="900" dirty="0" smtClean="0"/>
                        <a:t>Occupied bandwidth</a:t>
                      </a:r>
                      <a:endParaRPr kumimoji="1" lang="ja-JP" altLang="en-US" sz="900" b="1" dirty="0">
                        <a:latin typeface="Arial" panose="020B0604020202020204" pitchFamily="34" charset="0"/>
                        <a:cs typeface="Arial" panose="020B0604020202020204" pitchFamily="34" charset="0"/>
                      </a:endParaRPr>
                    </a:p>
                  </a:txBody>
                  <a:tcPr marL="91448" marR="91448" marT="45724" marB="45724"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kern="1200" dirty="0" smtClean="0"/>
                        <a:t>Not specified up to 9 GHz.</a:t>
                      </a:r>
                      <a:endParaRPr kumimoji="1" lang="ja-JP" altLang="en-US" sz="900" kern="1200" dirty="0" smtClean="0">
                        <a:solidFill>
                          <a:schemeClr val="tx1"/>
                        </a:solidFill>
                        <a:latin typeface="Arial" panose="020B0604020202020204" pitchFamily="34" charset="0"/>
                        <a:ea typeface="+mn-ea"/>
                        <a:cs typeface="Arial" panose="020B0604020202020204" pitchFamily="34" charset="0"/>
                      </a:endParaRPr>
                    </a:p>
                  </a:txBody>
                  <a:tcPr marL="91448" marR="91448" marT="45724" marB="45724" anchor="ctr"/>
                </a:tc>
                <a:tc>
                  <a:txBody>
                    <a:bodyPr/>
                    <a:lstStyle/>
                    <a:p>
                      <a:r>
                        <a:rPr kumimoji="1" lang="en-US" altLang="ja-JP" sz="900" dirty="0" smtClean="0"/>
                        <a:t>Not specified up to 9 GHz.</a:t>
                      </a:r>
                      <a:endParaRPr kumimoji="1" lang="ja-JP" altLang="en-US" sz="900" dirty="0">
                        <a:latin typeface="Arial" panose="020B0604020202020204" pitchFamily="34" charset="0"/>
                        <a:ea typeface="+mj-ea"/>
                        <a:cs typeface="Arial" panose="020B0604020202020204" pitchFamily="34" charset="0"/>
                      </a:endParaRPr>
                    </a:p>
                  </a:txBody>
                  <a:tcPr marL="91448" marR="91448" marT="45724" marB="45724" anchor="ctr"/>
                </a:tc>
              </a:tr>
              <a:tr h="914478">
                <a:tc>
                  <a:txBody>
                    <a:bodyPr/>
                    <a:lstStyle/>
                    <a:p>
                      <a:pPr algn="l"/>
                      <a:r>
                        <a:rPr kumimoji="1" lang="en-US" altLang="ja-JP" sz="900" dirty="0" smtClean="0"/>
                        <a:t>Allowable value of unwanted emission intensity</a:t>
                      </a:r>
                      <a:endParaRPr kumimoji="1" lang="ja-JP" altLang="en-US" sz="900" b="1" dirty="0">
                        <a:latin typeface="Arial" panose="020B0604020202020204" pitchFamily="34" charset="0"/>
                        <a:cs typeface="Arial" panose="020B0604020202020204" pitchFamily="34" charset="0"/>
                      </a:endParaRPr>
                    </a:p>
                  </a:txBody>
                  <a:tcPr marL="91448" marR="91448" marT="45724" marB="45724" anchor="ctr"/>
                </a:tc>
                <a:tc>
                  <a:txBody>
                    <a:bodyPr/>
                    <a:lstStyle/>
                    <a:p>
                      <a:r>
                        <a:rPr lang="en-US" altLang="ja-JP" sz="900" dirty="0" smtClean="0"/>
                        <a:t>55.62 GHz max.: -30 </a:t>
                      </a:r>
                      <a:r>
                        <a:rPr lang="en-US" altLang="ja-JP" sz="900" dirty="0" err="1" smtClean="0"/>
                        <a:t>dBm</a:t>
                      </a:r>
                      <a:r>
                        <a:rPr lang="en-US" altLang="ja-JP" sz="900" dirty="0" smtClean="0"/>
                        <a:t>/MHz max.</a:t>
                      </a:r>
                    </a:p>
                    <a:p>
                      <a:r>
                        <a:rPr lang="en-US" altLang="ja-JP" sz="900" dirty="0" smtClean="0"/>
                        <a:t>More than 55.62 GHz and not in excess of 57 GHz: -26 </a:t>
                      </a:r>
                      <a:r>
                        <a:rPr lang="en-US" altLang="ja-JP" sz="900" dirty="0" err="1" smtClean="0"/>
                        <a:t>dBm</a:t>
                      </a:r>
                      <a:r>
                        <a:rPr lang="en-US" altLang="ja-JP" sz="900" dirty="0" smtClean="0"/>
                        <a:t>/MHz max.</a:t>
                      </a:r>
                    </a:p>
                    <a:p>
                      <a:r>
                        <a:rPr lang="en-US" altLang="ja-JP" sz="900" dirty="0" smtClean="0"/>
                        <a:t>More than 66 GHz and not in excess of 67.5 GHz: -26 </a:t>
                      </a:r>
                      <a:r>
                        <a:rPr lang="en-US" altLang="ja-JP" sz="900" dirty="0" err="1" smtClean="0"/>
                        <a:t>dBm</a:t>
                      </a:r>
                      <a:r>
                        <a:rPr lang="en-US" altLang="ja-JP" sz="900" dirty="0" smtClean="0"/>
                        <a:t>/MHz</a:t>
                      </a:r>
                    </a:p>
                    <a:p>
                      <a:r>
                        <a:rPr lang="en-US" altLang="ja-JP" sz="900" dirty="0" smtClean="0"/>
                        <a:t>More than 67.5 GHz: -</a:t>
                      </a:r>
                      <a:r>
                        <a:rPr lang="en-US" altLang="ja-JP" sz="900" dirty="0" err="1" smtClean="0"/>
                        <a:t>30d</a:t>
                      </a:r>
                      <a:r>
                        <a:rPr lang="en-US" altLang="ja-JP" sz="900" dirty="0" smtClean="0"/>
                        <a:t> </a:t>
                      </a:r>
                      <a:r>
                        <a:rPr lang="en-US" altLang="ja-JP" sz="900" dirty="0" err="1" smtClean="0"/>
                        <a:t>Bm</a:t>
                      </a:r>
                      <a:r>
                        <a:rPr lang="en-US" altLang="ja-JP" sz="900" dirty="0" smtClean="0"/>
                        <a:t>/MHz max.</a:t>
                      </a:r>
                      <a:endParaRPr lang="en-US" altLang="ja-JP" sz="900" dirty="0" smtClean="0">
                        <a:latin typeface="Arial" panose="020B0604020202020204" pitchFamily="34" charset="0"/>
                        <a:cs typeface="Arial" panose="020B0604020202020204" pitchFamily="34" charset="0"/>
                      </a:endParaRPr>
                    </a:p>
                  </a:txBody>
                  <a:tcPr marL="91448" marR="91448" marT="45724" marB="45724" anchor="ctr"/>
                </a:tc>
                <a:tc>
                  <a:txBody>
                    <a:bodyPr/>
                    <a:lstStyle/>
                    <a:p>
                      <a:r>
                        <a:rPr lang="en-US" altLang="ja-JP" sz="900" dirty="0" smtClean="0"/>
                        <a:t>55.62 GHz max.: -30 </a:t>
                      </a:r>
                      <a:r>
                        <a:rPr lang="en-US" altLang="ja-JP" sz="900" dirty="0" err="1" smtClean="0"/>
                        <a:t>dBm</a:t>
                      </a:r>
                      <a:r>
                        <a:rPr lang="en-US" altLang="ja-JP" sz="900" dirty="0" smtClean="0"/>
                        <a:t>/MHz max.</a:t>
                      </a:r>
                    </a:p>
                    <a:p>
                      <a:r>
                        <a:rPr lang="en-US" altLang="ja-JP" sz="900" dirty="0" smtClean="0"/>
                        <a:t>More than 55.62 GHz and not in excess of 57 GHz: -26 </a:t>
                      </a:r>
                      <a:r>
                        <a:rPr lang="en-US" altLang="ja-JP" sz="900" dirty="0" err="1" smtClean="0"/>
                        <a:t>dBm</a:t>
                      </a:r>
                      <a:r>
                        <a:rPr lang="en-US" altLang="ja-JP" sz="900" dirty="0" smtClean="0"/>
                        <a:t>/MHz max.</a:t>
                      </a:r>
                    </a:p>
                    <a:p>
                      <a:r>
                        <a:rPr lang="en-US" altLang="ja-JP" sz="900" dirty="0" smtClean="0"/>
                        <a:t>More than 66 GHz and not in excess of 67.5 GHz: -26 </a:t>
                      </a:r>
                      <a:r>
                        <a:rPr lang="en-US" altLang="ja-JP" sz="900" dirty="0" err="1" smtClean="0"/>
                        <a:t>dBm</a:t>
                      </a:r>
                      <a:r>
                        <a:rPr lang="en-US" altLang="ja-JP" sz="900" dirty="0" smtClean="0"/>
                        <a:t>/MHz max.</a:t>
                      </a:r>
                    </a:p>
                    <a:p>
                      <a:r>
                        <a:rPr lang="en-US" altLang="ja-JP" sz="900" dirty="0" smtClean="0"/>
                        <a:t>More than 67.5 GHz: -30 </a:t>
                      </a:r>
                      <a:r>
                        <a:rPr lang="en-US" altLang="ja-JP" sz="900" dirty="0" err="1" smtClean="0"/>
                        <a:t>dBm</a:t>
                      </a:r>
                      <a:r>
                        <a:rPr lang="en-US" altLang="ja-JP" sz="900" dirty="0" smtClean="0"/>
                        <a:t>/MHz max.</a:t>
                      </a:r>
                      <a:endParaRPr lang="en-US" altLang="ja-JP" sz="900" dirty="0" smtClean="0">
                        <a:latin typeface="Arial" panose="020B0604020202020204" pitchFamily="34" charset="0"/>
                        <a:cs typeface="Arial" panose="020B0604020202020204" pitchFamily="34" charset="0"/>
                      </a:endParaRPr>
                    </a:p>
                  </a:txBody>
                  <a:tcPr marL="91448" marR="91448" marT="45724" marB="45724" anchor="ctr"/>
                </a:tc>
              </a:tr>
              <a:tr h="397471">
                <a:tc>
                  <a:txBody>
                    <a:bodyPr/>
                    <a:lstStyle/>
                    <a:p>
                      <a:pPr algn="l"/>
                      <a:r>
                        <a:rPr kumimoji="1" lang="en-US" altLang="ja-JP" sz="900" dirty="0" smtClean="0"/>
                        <a:t>Allowable deviation of antenna power</a:t>
                      </a:r>
                      <a:endParaRPr kumimoji="1" lang="ja-JP" altLang="en-US" sz="900" b="1" dirty="0">
                        <a:latin typeface="Arial" panose="020B0604020202020204" pitchFamily="34" charset="0"/>
                        <a:cs typeface="Arial" panose="020B0604020202020204" pitchFamily="34" charset="0"/>
                      </a:endParaRPr>
                    </a:p>
                  </a:txBody>
                  <a:tcPr marL="91448" marR="91448" marT="45724" marB="45724" anchor="ctr"/>
                </a:tc>
                <a:tc>
                  <a:txBody>
                    <a:bodyPr/>
                    <a:lstStyle/>
                    <a:p>
                      <a:r>
                        <a:rPr kumimoji="1" lang="en-US" altLang="ja-JP" sz="900" dirty="0" smtClean="0"/>
                        <a:t>50% upper limit and 70% lower limit</a:t>
                      </a:r>
                      <a:endParaRPr kumimoji="1" lang="ja-JP" altLang="en-US" sz="900" dirty="0">
                        <a:latin typeface="Arial" panose="020B0604020202020204" pitchFamily="34" charset="0"/>
                        <a:ea typeface="+mj-ea"/>
                        <a:cs typeface="Arial" panose="020B0604020202020204" pitchFamily="34" charset="0"/>
                      </a:endParaRPr>
                    </a:p>
                  </a:txBody>
                  <a:tcPr marL="91448" marR="91448" marT="45724" marB="45724"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kern="1200" dirty="0" smtClean="0"/>
                        <a:t>50% upper limit and 70% lower limit</a:t>
                      </a:r>
                      <a:endParaRPr kumimoji="1" lang="en-US" altLang="ja-JP" sz="900" kern="1200" dirty="0" smtClean="0">
                        <a:solidFill>
                          <a:schemeClr val="tx1"/>
                        </a:solidFill>
                        <a:latin typeface="Arial" panose="020B0604020202020204" pitchFamily="34" charset="0"/>
                        <a:ea typeface="+mn-ea"/>
                        <a:cs typeface="Arial" panose="020B0604020202020204" pitchFamily="34" charset="0"/>
                      </a:endParaRPr>
                    </a:p>
                  </a:txBody>
                  <a:tcPr marL="91448" marR="91448" marT="45724" marB="45724" anchor="ctr"/>
                </a:tc>
              </a:tr>
              <a:tr h="342180">
                <a:tc>
                  <a:txBody>
                    <a:bodyPr/>
                    <a:lstStyle/>
                    <a:p>
                      <a:pPr algn="l"/>
                      <a:r>
                        <a:rPr kumimoji="1" lang="en-GB" altLang="ja-JP" sz="900" dirty="0" smtClean="0"/>
                        <a:t>Allowable deviation of frequency</a:t>
                      </a:r>
                      <a:endParaRPr kumimoji="1" lang="ja-JP" altLang="en-US" sz="900" b="1" dirty="0">
                        <a:latin typeface="Arial" panose="020B0604020202020204" pitchFamily="34" charset="0"/>
                        <a:cs typeface="Arial" panose="020B0604020202020204" pitchFamily="34" charset="0"/>
                      </a:endParaRPr>
                    </a:p>
                  </a:txBody>
                  <a:tcPr marL="91448" marR="91448" marT="45724" marB="45724" anchor="ctr"/>
                </a:tc>
                <a:tc>
                  <a:txBody>
                    <a:bodyPr/>
                    <a:lstStyle/>
                    <a:p>
                      <a:r>
                        <a:rPr kumimoji="1" lang="en-US" altLang="ja-JP" sz="900" dirty="0" smtClean="0"/>
                        <a:t>Specified frequency band or ±500 ppm</a:t>
                      </a:r>
                      <a:endParaRPr kumimoji="1" lang="ja-JP" altLang="en-US" sz="900" dirty="0">
                        <a:latin typeface="Arial" panose="020B0604020202020204" pitchFamily="34" charset="0"/>
                        <a:ea typeface="+mj-ea"/>
                        <a:cs typeface="Arial" panose="020B0604020202020204" pitchFamily="34" charset="0"/>
                      </a:endParaRPr>
                    </a:p>
                  </a:txBody>
                  <a:tcPr marL="91448" marR="91448" marT="45724" marB="45724"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kern="1200" dirty="0" smtClean="0"/>
                        <a:t>Specified frequency band or ±20 ppm</a:t>
                      </a:r>
                      <a:endParaRPr kumimoji="1" lang="ja-JP" altLang="en-US" sz="900" kern="1200" dirty="0" smtClean="0">
                        <a:solidFill>
                          <a:schemeClr val="tx1"/>
                        </a:solidFill>
                        <a:latin typeface="Arial" panose="020B0604020202020204" pitchFamily="34" charset="0"/>
                        <a:ea typeface="+mn-ea"/>
                        <a:cs typeface="Arial" panose="020B0604020202020204" pitchFamily="34" charset="0"/>
                      </a:endParaRPr>
                    </a:p>
                  </a:txBody>
                  <a:tcPr marL="91448" marR="91448" marT="45724" marB="45724" anchor="ctr"/>
                </a:tc>
              </a:tr>
              <a:tr h="397471">
                <a:tc>
                  <a:txBody>
                    <a:bodyPr/>
                    <a:lstStyle/>
                    <a:p>
                      <a:pPr algn="l"/>
                      <a:r>
                        <a:rPr kumimoji="1" lang="en-US" altLang="ja-JP" sz="900" dirty="0" smtClean="0"/>
                        <a:t>Limit of secondary radio waves emitted from receiving devices</a:t>
                      </a:r>
                      <a:endParaRPr kumimoji="1" lang="ja-JP" altLang="en-US" sz="900" b="1" dirty="0">
                        <a:latin typeface="Arial" panose="020B0604020202020204" pitchFamily="34" charset="0"/>
                        <a:cs typeface="Arial" panose="020B0604020202020204" pitchFamily="34" charset="0"/>
                      </a:endParaRPr>
                    </a:p>
                  </a:txBody>
                  <a:tcPr marL="91448" marR="91448" marT="45724" marB="45724" anchor="ctr"/>
                </a:tc>
                <a:tc>
                  <a:txBody>
                    <a:bodyPr/>
                    <a:lstStyle/>
                    <a:p>
                      <a:r>
                        <a:rPr kumimoji="1" lang="en-US" altLang="ja-JP" sz="900" dirty="0" smtClean="0"/>
                        <a:t>Less than 1 GHz: 4 </a:t>
                      </a:r>
                      <a:r>
                        <a:rPr kumimoji="1" lang="en-US" altLang="ja-JP" sz="900" dirty="0" err="1" smtClean="0"/>
                        <a:t>nW</a:t>
                      </a:r>
                      <a:r>
                        <a:rPr kumimoji="1" lang="en-US" altLang="ja-JP" sz="900" dirty="0" smtClean="0"/>
                        <a:t>/100 kHz max.</a:t>
                      </a:r>
                    </a:p>
                    <a:p>
                      <a:r>
                        <a:rPr kumimoji="1" lang="en-US" altLang="ja-JP" sz="900" dirty="0" smtClean="0"/>
                        <a:t>1 GHz min.: 20 </a:t>
                      </a:r>
                      <a:r>
                        <a:rPr kumimoji="1" lang="en-US" altLang="ja-JP" sz="900" dirty="0" err="1" smtClean="0"/>
                        <a:t>nW</a:t>
                      </a:r>
                      <a:r>
                        <a:rPr kumimoji="1" lang="en-US" altLang="ja-JP" sz="900" dirty="0" smtClean="0"/>
                        <a:t>/1 MHz max.</a:t>
                      </a:r>
                      <a:endParaRPr kumimoji="1" lang="en-US" altLang="ja-JP" sz="900" dirty="0" smtClean="0">
                        <a:latin typeface="Arial" panose="020B0604020202020204" pitchFamily="34" charset="0"/>
                        <a:ea typeface="+mj-ea"/>
                        <a:cs typeface="Arial" panose="020B0604020202020204" pitchFamily="34" charset="0"/>
                      </a:endParaRPr>
                    </a:p>
                  </a:txBody>
                  <a:tcPr marL="91448" marR="91448" marT="45724" marB="45724" anchor="ctr"/>
                </a:tc>
                <a:tc>
                  <a:txBody>
                    <a:bodyPr/>
                    <a:lstStyle/>
                    <a:p>
                      <a:r>
                        <a:rPr kumimoji="1" lang="en-US" altLang="ja-JP" sz="900" kern="1200" dirty="0" smtClean="0"/>
                        <a:t>1 GHz min.: 4 </a:t>
                      </a:r>
                      <a:r>
                        <a:rPr kumimoji="1" lang="en-US" altLang="ja-JP" sz="900" kern="1200" dirty="0" err="1" smtClean="0"/>
                        <a:t>nW</a:t>
                      </a:r>
                      <a:r>
                        <a:rPr kumimoji="1" lang="en-US" altLang="ja-JP" sz="900" kern="1200" dirty="0" smtClean="0"/>
                        <a:t>/100 kHz max.</a:t>
                      </a:r>
                    </a:p>
                    <a:p>
                      <a:r>
                        <a:rPr kumimoji="1" lang="en-US" altLang="ja-JP" sz="900" kern="1200" dirty="0" smtClean="0"/>
                        <a:t>1 GHz min.: 20 </a:t>
                      </a:r>
                      <a:r>
                        <a:rPr kumimoji="1" lang="en-US" altLang="ja-JP" sz="900" kern="1200" dirty="0" err="1" smtClean="0"/>
                        <a:t>nW</a:t>
                      </a:r>
                      <a:r>
                        <a:rPr kumimoji="1" lang="en-US" altLang="ja-JP" sz="900" kern="1200" dirty="0" smtClean="0"/>
                        <a:t>/1 MHz max.</a:t>
                      </a:r>
                      <a:endParaRPr kumimoji="1" lang="en-US" altLang="ja-JP" sz="900" kern="1200" dirty="0" smtClean="0">
                        <a:solidFill>
                          <a:schemeClr val="tx1"/>
                        </a:solidFill>
                        <a:latin typeface="Arial" panose="020B0604020202020204" pitchFamily="34" charset="0"/>
                        <a:ea typeface="+mn-ea"/>
                        <a:cs typeface="Arial" panose="020B0604020202020204" pitchFamily="34" charset="0"/>
                      </a:endParaRPr>
                    </a:p>
                  </a:txBody>
                  <a:tcPr marL="91448" marR="91448" marT="45724" marB="45724" anchor="ctr"/>
                </a:tc>
              </a:tr>
            </a:tbl>
          </a:graphicData>
        </a:graphic>
      </p:graphicFrame>
      <p:sp>
        <p:nvSpPr>
          <p:cNvPr id="11" name="Rectangle 1"/>
          <p:cNvSpPr>
            <a:spLocks noGrp="1" noChangeArrowheads="1"/>
          </p:cNvSpPr>
          <p:nvPr>
            <p:ph type="title"/>
          </p:nvPr>
        </p:nvSpPr>
        <p:spPr>
          <a:xfrm>
            <a:off x="323850" y="684213"/>
            <a:ext cx="8362950" cy="1160462"/>
          </a:xfrm>
        </p:spPr>
        <p:txBody>
          <a:bodyPr lIns="90000" tIns="46800" rIns="90000" bIns="46800"/>
          <a:lstStyle/>
          <a:p>
            <a:pPr eaLnBrk="1" hangingPunct="1"/>
            <a:r>
              <a:rPr lang="en-US" altLang="ja-JP" dirty="0" smtClean="0"/>
              <a:t>Existing Technical Conditions </a:t>
            </a:r>
            <a:br>
              <a:rPr lang="en-US" altLang="ja-JP" dirty="0" smtClean="0"/>
            </a:br>
            <a:r>
              <a:rPr lang="en-US" altLang="ja-JP" sz="2400" dirty="0" smtClean="0"/>
              <a:t>(as shown in IEEE 802.11-15/0594r0)</a:t>
            </a:r>
            <a:r>
              <a:rPr lang="en-US" altLang="ja-JP" dirty="0" smtClean="0"/>
              <a:t/>
            </a:r>
            <a:br>
              <a:rPr lang="en-US" altLang="ja-JP" dirty="0" smtClean="0"/>
            </a:br>
            <a:endParaRPr lang="en-US" altLang="ja-JP" dirty="0" smtClean="0"/>
          </a:p>
        </p:txBody>
      </p:sp>
    </p:spTree>
    <p:extLst>
      <p:ext uri="{BB962C8B-B14F-4D97-AF65-F5344CB8AC3E}">
        <p14:creationId xmlns:p14="http://schemas.microsoft.com/office/powerpoint/2010/main" val="16077106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graphicFrame>
        <p:nvGraphicFramePr>
          <p:cNvPr id="7" name="表 12"/>
          <p:cNvGraphicFramePr>
            <a:graphicFrameLocks noGrp="1"/>
          </p:cNvGraphicFramePr>
          <p:nvPr/>
        </p:nvGraphicFramePr>
        <p:xfrm>
          <a:off x="271463" y="1412875"/>
          <a:ext cx="8548686" cy="5284789"/>
        </p:xfrm>
        <a:graphic>
          <a:graphicData uri="http://schemas.openxmlformats.org/drawingml/2006/table">
            <a:tbl>
              <a:tblPr firstRow="1" bandRow="1">
                <a:tableStyleId>{10A1B5D5-9B99-4C35-A422-299274C87663}</a:tableStyleId>
              </a:tblPr>
              <a:tblGrid>
                <a:gridCol w="2132999"/>
                <a:gridCol w="2126696"/>
                <a:gridCol w="2216495"/>
                <a:gridCol w="2072496"/>
              </a:tblGrid>
              <a:tr h="228643">
                <a:tc>
                  <a:txBody>
                    <a:bodyPr/>
                    <a:lstStyle/>
                    <a:p>
                      <a:pPr algn="ctr"/>
                      <a:endParaRPr kumimoji="1" lang="ja-JP" altLang="en-US" sz="900" b="1" dirty="0">
                        <a:latin typeface="+mj-lt"/>
                        <a:cs typeface="Arial" panose="020B0604020202020204" pitchFamily="34" charset="0"/>
                      </a:endParaRPr>
                    </a:p>
                  </a:txBody>
                  <a:tcPr marL="91437" marR="91437" marT="45729" marB="45729" anchor="ctr"/>
                </a:tc>
                <a:tc>
                  <a:txBody>
                    <a:bodyPr/>
                    <a:lstStyle/>
                    <a:p>
                      <a:pPr algn="ctr"/>
                      <a:r>
                        <a:rPr kumimoji="1" lang="en-US" altLang="ja-JP" sz="900" dirty="0" err="1" smtClean="0">
                          <a:latin typeface="+mj-lt"/>
                        </a:rPr>
                        <a:t>mmW</a:t>
                      </a:r>
                      <a:r>
                        <a:rPr kumimoji="1" lang="en-US" altLang="ja-JP" sz="900" dirty="0" smtClean="0">
                          <a:latin typeface="+mj-lt"/>
                        </a:rPr>
                        <a:t> radar</a:t>
                      </a:r>
                      <a:r>
                        <a:rPr kumimoji="1" lang="en-US" altLang="ja-JP" sz="900" baseline="0" dirty="0" smtClean="0">
                          <a:latin typeface="+mj-lt"/>
                        </a:rPr>
                        <a:t> </a:t>
                      </a:r>
                      <a:r>
                        <a:rPr kumimoji="1" lang="en-US" altLang="ja-JP" sz="900" dirty="0" smtClean="0">
                          <a:latin typeface="+mj-lt"/>
                        </a:rPr>
                        <a:t>without carrier sense</a:t>
                      </a:r>
                      <a:endParaRPr kumimoji="1" lang="ja-JP" altLang="en-US" sz="900" dirty="0">
                        <a:latin typeface="+mj-lt"/>
                        <a:cs typeface="Arial" panose="020B0604020202020204" pitchFamily="34" charset="0"/>
                      </a:endParaRPr>
                    </a:p>
                  </a:txBody>
                  <a:tcPr marL="91437" marR="91437" marT="45729" marB="45729" anchor="ctr"/>
                </a:tc>
                <a:tc>
                  <a:txBody>
                    <a:bodyPr/>
                    <a:lstStyle/>
                    <a:p>
                      <a:pPr algn="ctr"/>
                      <a:r>
                        <a:rPr kumimoji="1" lang="en-US" altLang="ja-JP" sz="900" dirty="0" err="1" smtClean="0">
                          <a:latin typeface="+mj-lt"/>
                        </a:rPr>
                        <a:t>mmW</a:t>
                      </a:r>
                      <a:r>
                        <a:rPr kumimoji="1" lang="en-US" altLang="ja-JP" sz="900" dirty="0" smtClean="0">
                          <a:latin typeface="+mj-lt"/>
                        </a:rPr>
                        <a:t> radar with carrier sense</a:t>
                      </a:r>
                      <a:endParaRPr kumimoji="1" lang="ja-JP" altLang="en-US" sz="900" dirty="0">
                        <a:latin typeface="+mj-lt"/>
                        <a:cs typeface="Arial" panose="020B0604020202020204" pitchFamily="34" charset="0"/>
                      </a:endParaRPr>
                    </a:p>
                  </a:txBody>
                  <a:tcPr marL="91437" marR="91437" marT="45729" marB="45729" anchor="ctr"/>
                </a:tc>
                <a:tc>
                  <a:txBody>
                    <a:bodyPr/>
                    <a:lstStyle/>
                    <a:p>
                      <a:pPr algn="ctr"/>
                      <a:r>
                        <a:rPr kumimoji="1" lang="en-US" altLang="ja-JP" sz="900" dirty="0" smtClean="0">
                          <a:latin typeface="+mj-lt"/>
                          <a:cs typeface="Arial" panose="020B0604020202020204" pitchFamily="34" charset="0"/>
                        </a:rPr>
                        <a:t>Low power data communications</a:t>
                      </a:r>
                      <a:endParaRPr kumimoji="1" lang="ja-JP" altLang="en-US" sz="900" dirty="0">
                        <a:latin typeface="+mj-lt"/>
                        <a:cs typeface="Arial" panose="020B0604020202020204" pitchFamily="34" charset="0"/>
                      </a:endParaRPr>
                    </a:p>
                  </a:txBody>
                  <a:tcPr marL="91437" marR="91437" marT="45729" marB="45729" anchor="ctr"/>
                </a:tc>
              </a:tr>
              <a:tr h="238508">
                <a:tc>
                  <a:txBody>
                    <a:bodyPr/>
                    <a:lstStyle/>
                    <a:p>
                      <a:pPr algn="l"/>
                      <a:r>
                        <a:rPr kumimoji="1" lang="en-US" altLang="ja-JP" sz="900" b="0" dirty="0" smtClean="0">
                          <a:latin typeface="+mj-lt"/>
                          <a:cs typeface="Arial" panose="020B0604020202020204" pitchFamily="34" charset="0"/>
                        </a:rPr>
                        <a:t>Usage</a:t>
                      </a:r>
                      <a:endParaRPr kumimoji="1" lang="ja-JP" altLang="en-US" sz="900" b="0" dirty="0">
                        <a:latin typeface="+mj-lt"/>
                        <a:cs typeface="Arial" panose="020B0604020202020204" pitchFamily="34" charset="0"/>
                      </a:endParaRPr>
                    </a:p>
                  </a:txBody>
                  <a:tcPr marL="91437" marR="91437" marT="45729" marB="45729" anchor="ctr"/>
                </a:tc>
                <a:tc>
                  <a:txBody>
                    <a:bodyPr/>
                    <a:lstStyle/>
                    <a:p>
                      <a:r>
                        <a:rPr kumimoji="1" lang="en-US" altLang="ja-JP" sz="900" dirty="0" smtClean="0">
                          <a:latin typeface="+mj-lt"/>
                          <a:ea typeface="+mj-ea"/>
                          <a:cs typeface="Arial" panose="020B0604020202020204" pitchFamily="34" charset="0"/>
                        </a:rPr>
                        <a:t>Radiolocation</a:t>
                      </a:r>
                      <a:endParaRPr kumimoji="1" lang="ja-JP" altLang="en-US" sz="900" dirty="0">
                        <a:latin typeface="+mj-lt"/>
                        <a:ea typeface="+mj-ea"/>
                        <a:cs typeface="Arial" panose="020B0604020202020204" pitchFamily="34" charset="0"/>
                      </a:endParaRPr>
                    </a:p>
                  </a:txBody>
                  <a:tcPr marL="91437" marR="91437" marT="45729" marB="45729" anchor="ctr"/>
                </a:tc>
                <a:tc>
                  <a:txBody>
                    <a:bodyPr/>
                    <a:lstStyle/>
                    <a:p>
                      <a:r>
                        <a:rPr kumimoji="1" lang="en-US" altLang="ja-JP" sz="900" dirty="0" smtClean="0">
                          <a:latin typeface="+mj-lt"/>
                          <a:ea typeface="+mj-ea"/>
                          <a:cs typeface="Arial" panose="020B0604020202020204" pitchFamily="34" charset="0"/>
                        </a:rPr>
                        <a:t>Radiolocation</a:t>
                      </a:r>
                      <a:endParaRPr kumimoji="1" lang="ja-JP" altLang="en-US" sz="900" dirty="0">
                        <a:latin typeface="+mj-lt"/>
                        <a:ea typeface="+mj-ea"/>
                        <a:cs typeface="Arial" panose="020B0604020202020204" pitchFamily="34" charset="0"/>
                      </a:endParaRPr>
                    </a:p>
                  </a:txBody>
                  <a:tcPr marL="91437" marR="91437" marT="45729" marB="45729" anchor="ctr"/>
                </a:tc>
                <a:tc>
                  <a:txBody>
                    <a:bodyPr/>
                    <a:lstStyle/>
                    <a:p>
                      <a:r>
                        <a:rPr kumimoji="1" lang="en-US" altLang="ja-JP" sz="900" dirty="0" smtClean="0">
                          <a:latin typeface="+mj-lt"/>
                          <a:ea typeface="+mj-ea"/>
                          <a:cs typeface="Arial" panose="020B0604020202020204" pitchFamily="34" charset="0"/>
                        </a:rPr>
                        <a:t>Data communications</a:t>
                      </a:r>
                      <a:endParaRPr kumimoji="1" lang="ja-JP" altLang="en-US" sz="900" dirty="0">
                        <a:latin typeface="+mj-lt"/>
                        <a:ea typeface="+mj-ea"/>
                        <a:cs typeface="Arial" panose="020B0604020202020204" pitchFamily="34" charset="0"/>
                      </a:endParaRPr>
                    </a:p>
                  </a:txBody>
                  <a:tcPr marL="91437" marR="91437" marT="45729" marB="45729" anchor="ctr"/>
                </a:tc>
              </a:tr>
              <a:tr h="238508">
                <a:tc>
                  <a:txBody>
                    <a:bodyPr/>
                    <a:lstStyle/>
                    <a:p>
                      <a:pPr algn="l"/>
                      <a:r>
                        <a:rPr kumimoji="1" lang="en-GB" altLang="ja-JP" sz="900" dirty="0" smtClean="0">
                          <a:latin typeface="+mj-lt"/>
                        </a:rPr>
                        <a:t>Frequency band</a:t>
                      </a:r>
                      <a:endParaRPr kumimoji="1" lang="ja-JP" altLang="en-US" sz="900" b="1" dirty="0">
                        <a:latin typeface="+mj-lt"/>
                        <a:cs typeface="Arial" panose="020B0604020202020204" pitchFamily="34" charset="0"/>
                      </a:endParaRPr>
                    </a:p>
                  </a:txBody>
                  <a:tcPr marL="91437" marR="91437" marT="45729" marB="45729" anchor="ctr"/>
                </a:tc>
                <a:tc>
                  <a:txBody>
                    <a:bodyPr/>
                    <a:lstStyle/>
                    <a:p>
                      <a:r>
                        <a:rPr kumimoji="1" lang="en-US" altLang="ja-JP" sz="900" dirty="0" smtClean="0">
                          <a:latin typeface="+mj-lt"/>
                        </a:rPr>
                        <a:t>57-64 GHz </a:t>
                      </a:r>
                      <a:endParaRPr kumimoji="1" lang="ja-JP" altLang="en-US" sz="900" dirty="0">
                        <a:latin typeface="+mj-lt"/>
                        <a:ea typeface="+mj-ea"/>
                        <a:cs typeface="Arial" panose="020B0604020202020204" pitchFamily="34" charset="0"/>
                      </a:endParaRPr>
                    </a:p>
                  </a:txBody>
                  <a:tcPr marL="91437" marR="91437" marT="45729" marB="45729" anchor="ctr"/>
                </a:tc>
                <a:tc>
                  <a:txBody>
                    <a:bodyPr/>
                    <a:lstStyle/>
                    <a:p>
                      <a:r>
                        <a:rPr kumimoji="1" lang="en-US" altLang="ja-JP" sz="900" dirty="0" smtClean="0">
                          <a:latin typeface="+mj-lt"/>
                        </a:rPr>
                        <a:t>57-66 GHz</a:t>
                      </a:r>
                      <a:endParaRPr kumimoji="1" lang="ja-JP" altLang="en-US" sz="900" dirty="0">
                        <a:latin typeface="+mj-lt"/>
                        <a:ea typeface="+mj-ea"/>
                        <a:cs typeface="Arial" panose="020B0604020202020204" pitchFamily="34" charset="0"/>
                      </a:endParaRPr>
                    </a:p>
                  </a:txBody>
                  <a:tcPr marL="91437" marR="91437" marT="45729" marB="45729" anchor="ctr"/>
                </a:tc>
                <a:tc rowSpan="10">
                  <a:txBody>
                    <a:bodyPr/>
                    <a:lstStyle/>
                    <a:p>
                      <a:r>
                        <a:rPr kumimoji="1" lang="en-US" altLang="ja-JP" sz="900" dirty="0" smtClean="0">
                          <a:latin typeface="+mj-lt"/>
                          <a:ea typeface="+mj-ea"/>
                          <a:cs typeface="Arial" panose="020B0604020202020204" pitchFamily="34" charset="0"/>
                        </a:rPr>
                        <a:t>No change from the current technical conditions</a:t>
                      </a:r>
                      <a:endParaRPr kumimoji="1" lang="ja-JP" altLang="en-US" sz="900" dirty="0">
                        <a:latin typeface="+mj-lt"/>
                        <a:ea typeface="+mj-ea"/>
                        <a:cs typeface="Arial" panose="020B0604020202020204" pitchFamily="34" charset="0"/>
                      </a:endParaRPr>
                    </a:p>
                  </a:txBody>
                  <a:tcPr marL="91437" marR="91437" marT="45729" marB="45729" anchor="ctr"/>
                </a:tc>
              </a:tr>
              <a:tr h="238508">
                <a:tc>
                  <a:txBody>
                    <a:bodyPr/>
                    <a:lstStyle/>
                    <a:p>
                      <a:pPr algn="l"/>
                      <a:r>
                        <a:rPr kumimoji="1" lang="en-GB" altLang="ja-JP" sz="900" dirty="0" smtClean="0">
                          <a:latin typeface="+mj-lt"/>
                        </a:rPr>
                        <a:t>Antenna power</a:t>
                      </a:r>
                      <a:endParaRPr kumimoji="1" lang="ja-JP" altLang="en-US" sz="900" b="1" dirty="0">
                        <a:latin typeface="+mj-lt"/>
                        <a:cs typeface="Arial" panose="020B0604020202020204" pitchFamily="34" charset="0"/>
                      </a:endParaRPr>
                    </a:p>
                  </a:txBody>
                  <a:tcPr marL="91437" marR="91437" marT="45729" marB="45729" anchor="ctr"/>
                </a:tc>
                <a:tc>
                  <a:txBody>
                    <a:bodyPr/>
                    <a:lstStyle/>
                    <a:p>
                      <a:r>
                        <a:rPr kumimoji="1" lang="en-US" altLang="ja-JP" sz="900" dirty="0" smtClean="0">
                          <a:latin typeface="+mj-lt"/>
                        </a:rPr>
                        <a:t>10 </a:t>
                      </a:r>
                      <a:r>
                        <a:rPr kumimoji="1" lang="en-US" altLang="ja-JP" sz="900" dirty="0" err="1" smtClean="0">
                          <a:latin typeface="+mj-lt"/>
                        </a:rPr>
                        <a:t>dBm</a:t>
                      </a:r>
                      <a:r>
                        <a:rPr kumimoji="1" lang="en-US" altLang="ja-JP" sz="900" dirty="0" smtClean="0">
                          <a:latin typeface="+mj-lt"/>
                        </a:rPr>
                        <a:t> max.</a:t>
                      </a:r>
                      <a:endParaRPr kumimoji="1" lang="ja-JP" altLang="en-US" sz="900" dirty="0">
                        <a:latin typeface="+mj-lt"/>
                        <a:ea typeface="+mj-ea"/>
                        <a:cs typeface="Arial" panose="020B0604020202020204" pitchFamily="34" charset="0"/>
                      </a:endParaRPr>
                    </a:p>
                  </a:txBody>
                  <a:tcPr marL="91437" marR="91437" marT="45729" marB="45729" anchor="ctr"/>
                </a:tc>
                <a:tc>
                  <a:txBody>
                    <a:bodyPr/>
                    <a:lstStyle/>
                    <a:p>
                      <a:r>
                        <a:rPr kumimoji="1" lang="en-US" altLang="ja-JP" sz="900" dirty="0" smtClean="0">
                          <a:latin typeface="+mj-lt"/>
                        </a:rPr>
                        <a:t>Not</a:t>
                      </a:r>
                      <a:r>
                        <a:rPr kumimoji="1" lang="en-US" altLang="ja-JP" sz="900" baseline="0" dirty="0" smtClean="0">
                          <a:latin typeface="+mj-lt"/>
                        </a:rPr>
                        <a:t> exceed 24 </a:t>
                      </a:r>
                      <a:r>
                        <a:rPr kumimoji="1" lang="en-US" altLang="ja-JP" sz="900" baseline="0" dirty="0" err="1" smtClean="0">
                          <a:latin typeface="+mj-lt"/>
                        </a:rPr>
                        <a:t>dBm</a:t>
                      </a:r>
                      <a:r>
                        <a:rPr kumimoji="1" lang="en-US" altLang="ja-JP" sz="900" baseline="0" dirty="0" smtClean="0">
                          <a:latin typeface="+mj-lt"/>
                        </a:rPr>
                        <a:t> max.</a:t>
                      </a:r>
                      <a:endParaRPr kumimoji="1" lang="ja-JP" altLang="en-US" sz="900" dirty="0">
                        <a:latin typeface="+mj-lt"/>
                        <a:ea typeface="+mj-ea"/>
                        <a:cs typeface="Arial" panose="020B0604020202020204" pitchFamily="34" charset="0"/>
                      </a:endParaRPr>
                    </a:p>
                  </a:txBody>
                  <a:tcPr marL="91437" marR="91437" marT="45729" marB="45729" anchor="ctr"/>
                </a:tc>
                <a:tc vMerge="1">
                  <a:txBody>
                    <a:bodyPr/>
                    <a:lstStyle/>
                    <a:p>
                      <a:endParaRPr kumimoji="1" lang="ja-JP" altLang="en-US" sz="900" dirty="0">
                        <a:latin typeface="+mj-lt"/>
                        <a:ea typeface="+mj-ea"/>
                        <a:cs typeface="Arial" panose="020B0604020202020204" pitchFamily="34" charset="0"/>
                      </a:endParaRPr>
                    </a:p>
                  </a:txBody>
                  <a:tcPr marL="91448" marR="91448" marT="45724" marB="45724" anchor="ctr"/>
                </a:tc>
              </a:tr>
              <a:tr h="365829">
                <a:tc>
                  <a:txBody>
                    <a:bodyPr/>
                    <a:lstStyle/>
                    <a:p>
                      <a:pPr algn="l"/>
                      <a:r>
                        <a:rPr kumimoji="1" lang="en-GB" altLang="ja-JP" sz="900" dirty="0" smtClean="0">
                          <a:latin typeface="+mj-lt"/>
                        </a:rPr>
                        <a:t>Equivalent isotropic radiated power</a:t>
                      </a:r>
                      <a:endParaRPr kumimoji="1" lang="ja-JP" altLang="en-US" sz="900" b="1" dirty="0">
                        <a:latin typeface="+mj-lt"/>
                        <a:cs typeface="Arial" panose="020B0604020202020204" pitchFamily="34" charset="0"/>
                      </a:endParaRPr>
                    </a:p>
                  </a:txBody>
                  <a:tcPr marL="91437" marR="91437" marT="45729" marB="45729" anchor="ctr"/>
                </a:tc>
                <a:tc>
                  <a:txBody>
                    <a:bodyPr/>
                    <a:lstStyle/>
                    <a:p>
                      <a:pPr algn="l"/>
                      <a:r>
                        <a:rPr kumimoji="1" lang="en-GB" altLang="ja-JP" sz="900" kern="1200" dirty="0" smtClean="0">
                          <a:latin typeface="+mj-lt"/>
                        </a:rPr>
                        <a:t>13 </a:t>
                      </a:r>
                      <a:r>
                        <a:rPr kumimoji="1" lang="en-GB" altLang="ja-JP" sz="900" kern="1200" dirty="0" err="1" smtClean="0">
                          <a:latin typeface="+mj-lt"/>
                        </a:rPr>
                        <a:t>dBm</a:t>
                      </a:r>
                      <a:r>
                        <a:rPr kumimoji="1" lang="en-GB" altLang="ja-JP" sz="900" kern="1200" dirty="0" smtClean="0">
                          <a:latin typeface="+mj-lt"/>
                        </a:rPr>
                        <a:t> max.</a:t>
                      </a:r>
                      <a:endParaRPr kumimoji="1" lang="ja-JP" altLang="en-US" sz="900" kern="1200" dirty="0">
                        <a:solidFill>
                          <a:schemeClr val="tx1"/>
                        </a:solidFill>
                        <a:latin typeface="+mj-lt"/>
                        <a:ea typeface="+mn-ea"/>
                        <a:cs typeface="Arial" panose="020B0604020202020204" pitchFamily="34" charset="0"/>
                      </a:endParaRPr>
                    </a:p>
                  </a:txBody>
                  <a:tcPr marL="91437" marR="91437" marT="45729" marB="45729" anchor="ctr"/>
                </a:tc>
                <a:tc>
                  <a:txBody>
                    <a:bodyPr/>
                    <a:lstStyle/>
                    <a:p>
                      <a:r>
                        <a:rPr kumimoji="1" lang="en-US" altLang="ja-JP" sz="900" dirty="0" smtClean="0">
                          <a:latin typeface="+mj-lt"/>
                        </a:rPr>
                        <a:t>40 </a:t>
                      </a:r>
                      <a:r>
                        <a:rPr kumimoji="1" lang="en-US" altLang="ja-JP" sz="900" dirty="0" err="1" smtClean="0">
                          <a:latin typeface="+mj-lt"/>
                        </a:rPr>
                        <a:t>dBm</a:t>
                      </a:r>
                      <a:r>
                        <a:rPr kumimoji="1" lang="en-US" altLang="ja-JP" sz="900" dirty="0" smtClean="0">
                          <a:latin typeface="+mj-lt"/>
                        </a:rPr>
                        <a:t> max.</a:t>
                      </a:r>
                      <a:endParaRPr kumimoji="1" lang="ja-JP" altLang="en-US" sz="900" dirty="0">
                        <a:latin typeface="+mj-lt"/>
                        <a:ea typeface="+mj-ea"/>
                        <a:cs typeface="Arial" panose="020B0604020202020204" pitchFamily="34" charset="0"/>
                      </a:endParaRPr>
                    </a:p>
                  </a:txBody>
                  <a:tcPr marL="91437" marR="91437" marT="45729" marB="45729" anchor="ctr"/>
                </a:tc>
                <a:tc vMerge="1">
                  <a:txBody>
                    <a:bodyPr/>
                    <a:lstStyle/>
                    <a:p>
                      <a:endParaRPr kumimoji="1" lang="ja-JP" altLang="en-US" sz="900" dirty="0">
                        <a:latin typeface="+mj-lt"/>
                        <a:ea typeface="+mj-ea"/>
                        <a:cs typeface="Arial" panose="020B0604020202020204" pitchFamily="34" charset="0"/>
                      </a:endParaRPr>
                    </a:p>
                  </a:txBody>
                  <a:tcPr marL="91448" marR="91448" marT="45724" marB="45724" anchor="ctr"/>
                </a:tc>
              </a:tr>
              <a:tr h="371011">
                <a:tc>
                  <a:txBody>
                    <a:bodyPr/>
                    <a:lstStyle/>
                    <a:p>
                      <a:pPr algn="l"/>
                      <a:r>
                        <a:rPr kumimoji="1" lang="en-GB" altLang="ja-JP" sz="900" dirty="0" smtClean="0">
                          <a:latin typeface="+mj-lt"/>
                        </a:rPr>
                        <a:t>Antenna gain</a:t>
                      </a:r>
                      <a:endParaRPr kumimoji="1" lang="ja-JP" altLang="en-US" sz="900" b="1" dirty="0">
                        <a:latin typeface="+mj-lt"/>
                        <a:cs typeface="Arial" panose="020B0604020202020204" pitchFamily="34" charset="0"/>
                      </a:endParaRPr>
                    </a:p>
                  </a:txBody>
                  <a:tcPr marL="91437" marR="91437" marT="45729" marB="45729" anchor="ctr"/>
                </a:tc>
                <a:tc>
                  <a:txBody>
                    <a:bodyPr/>
                    <a:lstStyle/>
                    <a:p>
                      <a:pPr algn="l"/>
                      <a:r>
                        <a:rPr kumimoji="1" lang="en-GB" altLang="ja-JP" sz="900" kern="1200" dirty="0" smtClean="0">
                          <a:solidFill>
                            <a:schemeClr val="dk1"/>
                          </a:solidFill>
                          <a:latin typeface="+mn-lt"/>
                          <a:ea typeface="+mn-ea"/>
                          <a:cs typeface="+mn-cs"/>
                        </a:rPr>
                        <a:t>Not specified</a:t>
                      </a:r>
                      <a:endParaRPr kumimoji="1" lang="ja-JP" altLang="en-US" sz="900" kern="1200" dirty="0">
                        <a:solidFill>
                          <a:schemeClr val="tx1"/>
                        </a:solidFill>
                        <a:latin typeface="+mn-lt"/>
                        <a:ea typeface="+mn-ea"/>
                        <a:cs typeface="Arial" panose="020B0604020202020204" pitchFamily="34" charset="0"/>
                      </a:endParaRPr>
                    </a:p>
                  </a:txBody>
                  <a:tcPr marL="91437" marR="91437" marT="45729" marB="45729" anchor="ctr"/>
                </a:tc>
                <a:tc>
                  <a:txBody>
                    <a:bodyPr/>
                    <a:lstStyle/>
                    <a:p>
                      <a:r>
                        <a:rPr kumimoji="1" lang="en-US" altLang="ja-JP" sz="900" kern="1200" dirty="0" smtClean="0">
                          <a:latin typeface="+mj-lt"/>
                        </a:rPr>
                        <a:t>10 </a:t>
                      </a:r>
                      <a:r>
                        <a:rPr kumimoji="1" lang="en-US" altLang="ja-JP" sz="900" kern="1200" dirty="0" err="1" smtClean="0">
                          <a:latin typeface="+mj-lt"/>
                        </a:rPr>
                        <a:t>dBi</a:t>
                      </a:r>
                      <a:r>
                        <a:rPr kumimoji="1" lang="en-US" altLang="ja-JP" sz="900" kern="1200" dirty="0" smtClean="0">
                          <a:latin typeface="+mj-lt"/>
                        </a:rPr>
                        <a:t> above</a:t>
                      </a:r>
                      <a:endParaRPr kumimoji="1" lang="en-US" altLang="ja-JP" sz="900" kern="1200" dirty="0" smtClean="0">
                        <a:solidFill>
                          <a:schemeClr val="tx1"/>
                        </a:solidFill>
                        <a:latin typeface="+mj-lt"/>
                        <a:ea typeface="+mn-ea"/>
                        <a:cs typeface="Arial" panose="020B0604020202020204" pitchFamily="34" charset="0"/>
                      </a:endParaRPr>
                    </a:p>
                  </a:txBody>
                  <a:tcPr marL="91437" marR="91437" marT="45729" marB="45729" anchor="ctr"/>
                </a:tc>
                <a:tc vMerge="1">
                  <a:txBody>
                    <a:bodyPr/>
                    <a:lstStyle/>
                    <a:p>
                      <a:endParaRPr kumimoji="1" lang="en-US" altLang="ja-JP" sz="900" kern="1200" dirty="0" smtClean="0">
                        <a:solidFill>
                          <a:schemeClr val="tx1"/>
                        </a:solidFill>
                        <a:latin typeface="+mj-lt"/>
                        <a:ea typeface="+mn-ea"/>
                        <a:cs typeface="Arial" panose="020B0604020202020204" pitchFamily="34" charset="0"/>
                      </a:endParaRPr>
                    </a:p>
                  </a:txBody>
                  <a:tcPr marL="91448" marR="91448" marT="45724" marB="45724" anchor="ctr"/>
                </a:tc>
              </a:tr>
              <a:tr h="238508">
                <a:tc>
                  <a:txBody>
                    <a:bodyPr/>
                    <a:lstStyle/>
                    <a:p>
                      <a:pPr algn="l"/>
                      <a:r>
                        <a:rPr kumimoji="1" lang="en-GB" altLang="ja-JP" sz="900" dirty="0" smtClean="0">
                          <a:latin typeface="+mj-lt"/>
                        </a:rPr>
                        <a:t>Modulation system</a:t>
                      </a:r>
                      <a:endParaRPr kumimoji="1" lang="ja-JP" altLang="en-US" sz="900" b="1" dirty="0">
                        <a:latin typeface="+mj-lt"/>
                        <a:cs typeface="Arial" panose="020B0604020202020204" pitchFamily="34" charset="0"/>
                      </a:endParaRPr>
                    </a:p>
                  </a:txBody>
                  <a:tcPr marL="91437" marR="91437" marT="45729" marB="45729" anchor="ctr"/>
                </a:tc>
                <a:tc>
                  <a:txBody>
                    <a:bodyPr/>
                    <a:lstStyle/>
                    <a:p>
                      <a:pPr algn="l"/>
                      <a:r>
                        <a:rPr kumimoji="1" lang="en-GB" altLang="ja-JP" sz="900" kern="1200" dirty="0" smtClean="0">
                          <a:latin typeface="+mj-lt"/>
                        </a:rPr>
                        <a:t>Frequency modulation,</a:t>
                      </a:r>
                      <a:r>
                        <a:rPr kumimoji="1" lang="en-GB" altLang="ja-JP" sz="900" kern="1200" baseline="0" dirty="0" smtClean="0">
                          <a:latin typeface="+mj-lt"/>
                        </a:rPr>
                        <a:t> continuous wave</a:t>
                      </a:r>
                      <a:endParaRPr kumimoji="1" lang="ja-JP" altLang="en-US" sz="900" kern="1200" dirty="0">
                        <a:solidFill>
                          <a:schemeClr val="tx1"/>
                        </a:solidFill>
                        <a:latin typeface="+mj-lt"/>
                        <a:ea typeface="+mn-ea"/>
                        <a:cs typeface="Arial" panose="020B0604020202020204" pitchFamily="34" charset="0"/>
                      </a:endParaRPr>
                    </a:p>
                  </a:txBody>
                  <a:tcPr marL="91437" marR="91437" marT="45729" marB="45729" anchor="ctr"/>
                </a:tc>
                <a:tc>
                  <a:txBody>
                    <a:bodyPr/>
                    <a:lstStyle/>
                    <a:p>
                      <a:pPr algn="l"/>
                      <a:r>
                        <a:rPr kumimoji="1" lang="en-GB" altLang="ja-JP" sz="900" kern="1200" dirty="0" smtClean="0">
                          <a:latin typeface="+mj-lt"/>
                        </a:rPr>
                        <a:t>Not specified</a:t>
                      </a:r>
                      <a:endParaRPr kumimoji="1" lang="ja-JP" altLang="en-US" sz="900" kern="1200" dirty="0">
                        <a:solidFill>
                          <a:schemeClr val="tx1"/>
                        </a:solidFill>
                        <a:latin typeface="+mj-lt"/>
                        <a:ea typeface="+mn-ea"/>
                        <a:cs typeface="Arial" panose="020B0604020202020204" pitchFamily="34" charset="0"/>
                      </a:endParaRPr>
                    </a:p>
                  </a:txBody>
                  <a:tcPr marL="91437" marR="91437" marT="45729" marB="45729" anchor="ctr"/>
                </a:tc>
                <a:tc vMerge="1">
                  <a:txBody>
                    <a:bodyPr/>
                    <a:lstStyle/>
                    <a:p>
                      <a:pPr algn="l"/>
                      <a:endParaRPr kumimoji="1" lang="ja-JP" altLang="en-US" sz="900" kern="1200" dirty="0">
                        <a:solidFill>
                          <a:schemeClr val="tx1"/>
                        </a:solidFill>
                        <a:latin typeface="+mj-lt"/>
                        <a:ea typeface="+mn-ea"/>
                        <a:cs typeface="Arial" panose="020B0604020202020204" pitchFamily="34" charset="0"/>
                      </a:endParaRPr>
                    </a:p>
                  </a:txBody>
                  <a:tcPr marL="91448" marR="91448" marT="45724" marB="45724" anchor="ctr"/>
                </a:tc>
              </a:tr>
              <a:tr h="269891">
                <a:tc>
                  <a:txBody>
                    <a:bodyPr/>
                    <a:lstStyle/>
                    <a:p>
                      <a:pPr algn="l"/>
                      <a:r>
                        <a:rPr kumimoji="1" lang="en-GB" altLang="ja-JP" sz="900" dirty="0" smtClean="0">
                          <a:latin typeface="+mj-lt"/>
                        </a:rPr>
                        <a:t>Occupied bandwidth</a:t>
                      </a:r>
                      <a:endParaRPr kumimoji="1" lang="ja-JP" altLang="en-US" sz="900" b="1" dirty="0">
                        <a:latin typeface="+mj-lt"/>
                        <a:cs typeface="Arial" panose="020B0604020202020204" pitchFamily="34" charset="0"/>
                      </a:endParaRPr>
                    </a:p>
                  </a:txBody>
                  <a:tcPr marL="91437" marR="91437" marT="45729" marB="45729"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kern="1200" dirty="0" smtClean="0">
                          <a:solidFill>
                            <a:schemeClr val="dk1"/>
                          </a:solidFill>
                          <a:latin typeface="+mj-lt"/>
                          <a:ea typeface="+mn-ea"/>
                          <a:cs typeface="+mn-cs"/>
                        </a:rPr>
                        <a:t>7</a:t>
                      </a:r>
                      <a:r>
                        <a:rPr kumimoji="1" lang="en-US" altLang="ja-JP" sz="900" kern="1200" baseline="0" dirty="0" smtClean="0">
                          <a:solidFill>
                            <a:schemeClr val="dk1"/>
                          </a:solidFill>
                          <a:latin typeface="+mj-lt"/>
                          <a:ea typeface="+mn-ea"/>
                          <a:cs typeface="+mn-cs"/>
                        </a:rPr>
                        <a:t> GHz</a:t>
                      </a:r>
                      <a:endParaRPr kumimoji="1" lang="ja-JP" altLang="en-US" sz="900" kern="1200" dirty="0" smtClean="0">
                        <a:solidFill>
                          <a:schemeClr val="tx1"/>
                        </a:solidFill>
                        <a:latin typeface="+mj-lt"/>
                        <a:ea typeface="+mn-ea"/>
                        <a:cs typeface="Arial" panose="020B0604020202020204" pitchFamily="34" charset="0"/>
                      </a:endParaRPr>
                    </a:p>
                  </a:txBody>
                  <a:tcPr marL="91437" marR="91437" marT="45729" marB="45729" anchor="ctr"/>
                </a:tc>
                <a:tc>
                  <a:txBody>
                    <a:bodyPr/>
                    <a:lstStyle/>
                    <a:p>
                      <a:r>
                        <a:rPr kumimoji="1" lang="en-US" altLang="ja-JP" sz="900" dirty="0" smtClean="0">
                          <a:latin typeface="+mj-lt"/>
                        </a:rPr>
                        <a:t>9 GHz</a:t>
                      </a:r>
                      <a:endParaRPr kumimoji="1" lang="ja-JP" altLang="en-US" sz="900" dirty="0">
                        <a:latin typeface="+mj-lt"/>
                        <a:ea typeface="+mj-ea"/>
                        <a:cs typeface="Arial" panose="020B0604020202020204" pitchFamily="34" charset="0"/>
                      </a:endParaRPr>
                    </a:p>
                  </a:txBody>
                  <a:tcPr marL="91437" marR="91437" marT="45729" marB="45729" anchor="ctr"/>
                </a:tc>
                <a:tc vMerge="1">
                  <a:txBody>
                    <a:bodyPr/>
                    <a:lstStyle/>
                    <a:p>
                      <a:endParaRPr kumimoji="1" lang="ja-JP" altLang="en-US" sz="900" dirty="0">
                        <a:latin typeface="+mj-lt"/>
                        <a:ea typeface="+mj-ea"/>
                        <a:cs typeface="Arial" panose="020B0604020202020204" pitchFamily="34" charset="0"/>
                      </a:endParaRPr>
                    </a:p>
                  </a:txBody>
                  <a:tcPr marL="91448" marR="91448" marT="45724" marB="45724" anchor="ctr"/>
                </a:tc>
              </a:tr>
              <a:tr h="914573">
                <a:tc>
                  <a:txBody>
                    <a:bodyPr/>
                    <a:lstStyle/>
                    <a:p>
                      <a:pPr algn="l"/>
                      <a:r>
                        <a:rPr kumimoji="1" lang="en-US" altLang="ja-JP" sz="900" dirty="0" smtClean="0">
                          <a:latin typeface="+mj-lt"/>
                        </a:rPr>
                        <a:t>Allowable value of unwanted emission intensity</a:t>
                      </a:r>
                      <a:endParaRPr kumimoji="1" lang="ja-JP" altLang="en-US" sz="900" b="1" dirty="0">
                        <a:latin typeface="+mj-lt"/>
                        <a:cs typeface="Arial" panose="020B0604020202020204" pitchFamily="34" charset="0"/>
                      </a:endParaRPr>
                    </a:p>
                  </a:txBody>
                  <a:tcPr marL="91437" marR="91437" marT="45729" marB="45729" anchor="ctr"/>
                </a:tc>
                <a:tc>
                  <a:txBody>
                    <a:bodyPr/>
                    <a:lstStyle/>
                    <a:p>
                      <a:r>
                        <a:rPr lang="en-US" altLang="ja-JP" sz="900" dirty="0" smtClean="0">
                          <a:latin typeface="+mj-lt"/>
                        </a:rPr>
                        <a:t>55.62 GHz max.: -30 </a:t>
                      </a:r>
                      <a:r>
                        <a:rPr lang="en-US" altLang="ja-JP" sz="900" dirty="0" err="1" smtClean="0">
                          <a:latin typeface="+mj-lt"/>
                        </a:rPr>
                        <a:t>dBm</a:t>
                      </a:r>
                      <a:r>
                        <a:rPr lang="en-US" altLang="ja-JP" sz="900" dirty="0" smtClean="0">
                          <a:latin typeface="+mj-lt"/>
                        </a:rPr>
                        <a:t>/MHz max.</a:t>
                      </a:r>
                    </a:p>
                    <a:p>
                      <a:r>
                        <a:rPr lang="en-US" altLang="ja-JP" sz="900" dirty="0" smtClean="0">
                          <a:latin typeface="+mj-lt"/>
                        </a:rPr>
                        <a:t>More than 55.62 GHz and not in excess of 57 GHz: -26 </a:t>
                      </a:r>
                      <a:r>
                        <a:rPr lang="en-US" altLang="ja-JP" sz="900" dirty="0" err="1" smtClean="0">
                          <a:latin typeface="+mj-lt"/>
                        </a:rPr>
                        <a:t>dBm</a:t>
                      </a:r>
                      <a:r>
                        <a:rPr lang="en-US" altLang="ja-JP" sz="900" dirty="0" smtClean="0">
                          <a:latin typeface="+mj-lt"/>
                        </a:rPr>
                        <a:t>/MHz max.</a:t>
                      </a:r>
                    </a:p>
                    <a:p>
                      <a:r>
                        <a:rPr lang="en-US" altLang="ja-JP" sz="900" dirty="0" smtClean="0">
                          <a:latin typeface="+mj-lt"/>
                        </a:rPr>
                        <a:t>More than 64 GHz and not in excess of 67.5 GHz: -26 </a:t>
                      </a:r>
                      <a:r>
                        <a:rPr lang="en-US" altLang="ja-JP" sz="900" dirty="0" err="1" smtClean="0">
                          <a:latin typeface="+mj-lt"/>
                        </a:rPr>
                        <a:t>dBm</a:t>
                      </a:r>
                      <a:r>
                        <a:rPr lang="en-US" altLang="ja-JP" sz="900" dirty="0" smtClean="0">
                          <a:latin typeface="+mj-lt"/>
                        </a:rPr>
                        <a:t>/MHz</a:t>
                      </a:r>
                    </a:p>
                    <a:p>
                      <a:r>
                        <a:rPr lang="en-US" altLang="ja-JP" sz="900" dirty="0" smtClean="0">
                          <a:latin typeface="+mj-lt"/>
                        </a:rPr>
                        <a:t>More than 67.5 GHz: -30dBm/MHz max.</a:t>
                      </a:r>
                      <a:endParaRPr lang="en-US" altLang="ja-JP" sz="900" dirty="0" smtClean="0">
                        <a:latin typeface="+mj-lt"/>
                        <a:cs typeface="Arial" panose="020B0604020202020204" pitchFamily="34" charset="0"/>
                      </a:endParaRPr>
                    </a:p>
                  </a:txBody>
                  <a:tcPr marL="91437" marR="91437" marT="45729" marB="45729" anchor="ctr"/>
                </a:tc>
                <a:tc>
                  <a:txBody>
                    <a:bodyPr/>
                    <a:lstStyle/>
                    <a:p>
                      <a:r>
                        <a:rPr lang="en-US" altLang="ja-JP" sz="900" dirty="0" smtClean="0">
                          <a:latin typeface="+mj-lt"/>
                        </a:rPr>
                        <a:t>55.62 GHz max.: -30 </a:t>
                      </a:r>
                      <a:r>
                        <a:rPr lang="en-US" altLang="ja-JP" sz="900" dirty="0" err="1" smtClean="0">
                          <a:latin typeface="+mj-lt"/>
                        </a:rPr>
                        <a:t>dBm</a:t>
                      </a:r>
                      <a:r>
                        <a:rPr lang="en-US" altLang="ja-JP" sz="900" dirty="0" smtClean="0">
                          <a:latin typeface="+mj-lt"/>
                        </a:rPr>
                        <a:t>/MHz max.</a:t>
                      </a:r>
                    </a:p>
                    <a:p>
                      <a:r>
                        <a:rPr lang="en-US" altLang="ja-JP" sz="900" dirty="0" smtClean="0">
                          <a:latin typeface="+mj-lt"/>
                        </a:rPr>
                        <a:t>More than 55.62 GHz and not in excess of 57 GHz: -26 </a:t>
                      </a:r>
                      <a:r>
                        <a:rPr lang="en-US" altLang="ja-JP" sz="900" dirty="0" err="1" smtClean="0">
                          <a:latin typeface="+mj-lt"/>
                        </a:rPr>
                        <a:t>dBm</a:t>
                      </a:r>
                      <a:r>
                        <a:rPr lang="en-US" altLang="ja-JP" sz="900" dirty="0" smtClean="0">
                          <a:latin typeface="+mj-lt"/>
                        </a:rPr>
                        <a:t>/MHz max.</a:t>
                      </a:r>
                    </a:p>
                    <a:p>
                      <a:r>
                        <a:rPr lang="en-US" altLang="ja-JP" sz="900" dirty="0" smtClean="0">
                          <a:latin typeface="+mj-lt"/>
                        </a:rPr>
                        <a:t>More than 66 GHz and not in excess of 67.5 GHz: -26 </a:t>
                      </a:r>
                      <a:r>
                        <a:rPr lang="en-US" altLang="ja-JP" sz="900" dirty="0" err="1" smtClean="0">
                          <a:latin typeface="+mj-lt"/>
                        </a:rPr>
                        <a:t>dBm</a:t>
                      </a:r>
                      <a:r>
                        <a:rPr lang="en-US" altLang="ja-JP" sz="900" dirty="0" smtClean="0">
                          <a:latin typeface="+mj-lt"/>
                        </a:rPr>
                        <a:t>/MHz max.</a:t>
                      </a:r>
                    </a:p>
                    <a:p>
                      <a:r>
                        <a:rPr lang="en-US" altLang="ja-JP" sz="900" dirty="0" smtClean="0">
                          <a:latin typeface="+mj-lt"/>
                        </a:rPr>
                        <a:t>More than 67.5 GHz: -30 </a:t>
                      </a:r>
                      <a:r>
                        <a:rPr lang="en-US" altLang="ja-JP" sz="900" dirty="0" err="1" smtClean="0">
                          <a:latin typeface="+mj-lt"/>
                        </a:rPr>
                        <a:t>dBm</a:t>
                      </a:r>
                      <a:r>
                        <a:rPr lang="en-US" altLang="ja-JP" sz="900" dirty="0" smtClean="0">
                          <a:latin typeface="+mj-lt"/>
                        </a:rPr>
                        <a:t>/MHz max.</a:t>
                      </a:r>
                      <a:endParaRPr lang="en-US" altLang="ja-JP" sz="900" dirty="0" smtClean="0">
                        <a:latin typeface="+mj-lt"/>
                        <a:cs typeface="Arial" panose="020B0604020202020204" pitchFamily="34" charset="0"/>
                      </a:endParaRPr>
                    </a:p>
                  </a:txBody>
                  <a:tcPr marL="91437" marR="91437" marT="45729" marB="45729" anchor="ctr"/>
                </a:tc>
                <a:tc vMerge="1">
                  <a:txBody>
                    <a:bodyPr/>
                    <a:lstStyle/>
                    <a:p>
                      <a:endParaRPr lang="en-US" altLang="ja-JP" sz="900" dirty="0" smtClean="0">
                        <a:latin typeface="+mj-lt"/>
                        <a:cs typeface="Arial" panose="020B0604020202020204" pitchFamily="34" charset="0"/>
                      </a:endParaRPr>
                    </a:p>
                  </a:txBody>
                  <a:tcPr marL="91448" marR="91448" marT="45724" marB="45724" anchor="ctr"/>
                </a:tc>
              </a:tr>
              <a:tr h="777332">
                <a:tc>
                  <a:txBody>
                    <a:bodyPr/>
                    <a:lstStyle/>
                    <a:p>
                      <a:pPr algn="l"/>
                      <a:r>
                        <a:rPr kumimoji="1" lang="en-US" altLang="ja-JP" sz="900" b="0" dirty="0" smtClean="0">
                          <a:latin typeface="+mj-lt"/>
                          <a:cs typeface="Arial" panose="020B0604020202020204" pitchFamily="34" charset="0"/>
                        </a:rPr>
                        <a:t>Others</a:t>
                      </a:r>
                      <a:endParaRPr kumimoji="1" lang="ja-JP" altLang="en-US" sz="900" b="0" dirty="0">
                        <a:latin typeface="+mj-lt"/>
                        <a:cs typeface="Arial" panose="020B0604020202020204" pitchFamily="34" charset="0"/>
                      </a:endParaRPr>
                    </a:p>
                  </a:txBody>
                  <a:tcPr marL="91437" marR="91437" marT="45729" marB="45729" anchor="ctr"/>
                </a:tc>
                <a:tc>
                  <a:txBody>
                    <a:bodyPr/>
                    <a:lstStyle/>
                    <a:p>
                      <a:r>
                        <a:rPr kumimoji="1" lang="en-US" altLang="ja-JP" sz="900" b="0" dirty="0" smtClean="0">
                          <a:latin typeface="+mj-lt"/>
                          <a:ea typeface="+mj-ea"/>
                          <a:cs typeface="Arial" panose="020B0604020202020204" pitchFamily="34" charset="0"/>
                        </a:rPr>
                        <a:t>Within 10% of the time, during which radio waves can be emitted within 33 milliseconds</a:t>
                      </a:r>
                    </a:p>
                    <a:p>
                      <a:r>
                        <a:rPr kumimoji="1" lang="en-US" altLang="ja-JP" sz="900" b="0" dirty="0" smtClean="0">
                          <a:latin typeface="+mj-lt"/>
                          <a:ea typeface="+mj-ea"/>
                          <a:cs typeface="Arial" panose="020B0604020202020204" pitchFamily="34" charset="0"/>
                        </a:rPr>
                        <a:t>Should have a function to stop the emission of the waves</a:t>
                      </a:r>
                      <a:endParaRPr kumimoji="1" lang="ja-JP" altLang="en-US" sz="900" b="0" dirty="0">
                        <a:latin typeface="+mj-lt"/>
                        <a:ea typeface="+mj-ea"/>
                        <a:cs typeface="Arial" panose="020B0604020202020204" pitchFamily="34" charset="0"/>
                      </a:endParaRPr>
                    </a:p>
                  </a:txBody>
                  <a:tcPr marL="91437" marR="91437" marT="45729" marB="45729"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b="0" kern="1200" dirty="0" smtClean="0">
                          <a:solidFill>
                            <a:schemeClr val="tx1"/>
                          </a:solidFill>
                          <a:latin typeface="+mj-lt"/>
                          <a:ea typeface="+mn-ea"/>
                          <a:cs typeface="Arial" panose="020B0604020202020204" pitchFamily="34" charset="0"/>
                        </a:rPr>
                        <a:t>Carrier sense</a:t>
                      </a:r>
                    </a:p>
                  </a:txBody>
                  <a:tcPr marL="91437" marR="91437" marT="45729" marB="45729" anchor="ct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00" kern="1200" dirty="0" smtClean="0">
                        <a:solidFill>
                          <a:schemeClr val="tx1"/>
                        </a:solidFill>
                        <a:latin typeface="+mj-lt"/>
                        <a:ea typeface="+mn-ea"/>
                        <a:cs typeface="Arial" panose="020B0604020202020204" pitchFamily="34" charset="0"/>
                      </a:endParaRPr>
                    </a:p>
                  </a:txBody>
                  <a:tcPr marL="91448" marR="91448" marT="45724" marB="45724" anchor="ctr"/>
                </a:tc>
              </a:tr>
              <a:tr h="397512">
                <a:tc>
                  <a:txBody>
                    <a:bodyPr/>
                    <a:lstStyle/>
                    <a:p>
                      <a:pPr algn="l"/>
                      <a:r>
                        <a:rPr kumimoji="1" lang="en-US" altLang="ja-JP" sz="900" dirty="0" smtClean="0">
                          <a:latin typeface="+mj-lt"/>
                        </a:rPr>
                        <a:t>Allowable radio wave exposure to human body (power density)</a:t>
                      </a:r>
                      <a:endParaRPr kumimoji="1" lang="ja-JP" altLang="en-US" sz="900" b="1" dirty="0">
                        <a:latin typeface="+mj-lt"/>
                        <a:cs typeface="Arial" panose="020B0604020202020204" pitchFamily="34" charset="0"/>
                      </a:endParaRPr>
                    </a:p>
                  </a:txBody>
                  <a:tcPr marL="91437" marR="91437" marT="45729" marB="45729" anchor="ctr"/>
                </a:tc>
                <a:tc gridSpan="2">
                  <a:txBody>
                    <a:bodyPr/>
                    <a:lstStyle/>
                    <a:p>
                      <a:pPr algn="ctr"/>
                      <a:r>
                        <a:rPr lang="en-US" sz="900" dirty="0" smtClean="0"/>
                        <a:t>2mW/cm</a:t>
                      </a:r>
                      <a:r>
                        <a:rPr lang="en-US" sz="900" baseline="30000" dirty="0" smtClean="0"/>
                        <a:t>2</a:t>
                      </a:r>
                      <a:r>
                        <a:rPr lang="en-US" sz="900" dirty="0" smtClean="0"/>
                        <a:t> per 1cm</a:t>
                      </a:r>
                      <a:r>
                        <a:rPr lang="en-US" sz="900" baseline="30000" dirty="0" smtClean="0"/>
                        <a:t>2</a:t>
                      </a:r>
                      <a:r>
                        <a:rPr lang="en-US" sz="900" dirty="0" smtClean="0"/>
                        <a:t> of any body surface</a:t>
                      </a:r>
                      <a:endParaRPr kumimoji="1" lang="ja-JP" altLang="en-US" sz="900" dirty="0">
                        <a:latin typeface="+mj-lt"/>
                        <a:ea typeface="+mj-ea"/>
                        <a:cs typeface="Arial" panose="020B0604020202020204" pitchFamily="34" charset="0"/>
                      </a:endParaRPr>
                    </a:p>
                  </a:txBody>
                  <a:tcPr marL="91437" marR="91437" marT="45729" marB="45729" anchor="ctr"/>
                </a:tc>
                <a:tc hMerge="1">
                  <a:txBody>
                    <a:bodyPr/>
                    <a:lstStyle/>
                    <a:p>
                      <a:endParaRPr kumimoji="1" lang="ja-JP" altLang="en-US" sz="900" kern="1200" dirty="0">
                        <a:solidFill>
                          <a:schemeClr val="dk1"/>
                        </a:solidFill>
                        <a:latin typeface="+mn-lt"/>
                        <a:ea typeface="+mn-ea"/>
                        <a:cs typeface="Arial" panose="020B0604020202020204" pitchFamily="34" charset="0"/>
                      </a:endParaRPr>
                    </a:p>
                  </a:txBody>
                  <a:tcPr marL="91448" marR="91448" marT="45724" marB="45724" anchor="ct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00" kern="1200" dirty="0" smtClean="0">
                        <a:solidFill>
                          <a:schemeClr val="tx1"/>
                        </a:solidFill>
                        <a:latin typeface="+mj-lt"/>
                        <a:ea typeface="+mn-ea"/>
                        <a:cs typeface="Arial" panose="020B0604020202020204" pitchFamily="34" charset="0"/>
                      </a:endParaRPr>
                    </a:p>
                  </a:txBody>
                  <a:tcPr marL="91448" marR="91448" marT="45724" marB="45724" anchor="ctr"/>
                </a:tc>
              </a:tr>
              <a:tr h="502983">
                <a:tc>
                  <a:txBody>
                    <a:bodyPr/>
                    <a:lstStyle/>
                    <a:p>
                      <a:pPr algn="l"/>
                      <a:r>
                        <a:rPr kumimoji="1" lang="en-GB" altLang="ja-JP" sz="900" dirty="0" smtClean="0">
                          <a:latin typeface="+mj-lt"/>
                        </a:rPr>
                        <a:t>Interference avoidance</a:t>
                      </a:r>
                      <a:endParaRPr kumimoji="1" lang="ja-JP" altLang="en-US" sz="900" b="1" dirty="0">
                        <a:latin typeface="+mj-lt"/>
                        <a:cs typeface="Arial" panose="020B0604020202020204" pitchFamily="34" charset="0"/>
                      </a:endParaRPr>
                    </a:p>
                  </a:txBody>
                  <a:tcPr marL="91437" marR="91437" marT="45729" marB="45729" anchor="ctr"/>
                </a:tc>
                <a:tc gridSpan="2">
                  <a:txBody>
                    <a:bodyPr/>
                    <a:lstStyle/>
                    <a:p>
                      <a:r>
                        <a:rPr lang="en-US" sz="900" dirty="0" smtClean="0"/>
                        <a:t>By identifying the modulation method and other characteristics of the received radio wave, it is possible to distinguish between the reflected wave of the radio wave transmitted by the local station and the radio wave transmitted by another wireless station.</a:t>
                      </a:r>
                      <a:endParaRPr lang="en-US" sz="900" dirty="0"/>
                    </a:p>
                  </a:txBody>
                  <a:tcPr marL="91437" marR="91437" marT="45729" marB="45729" anchor="ctr"/>
                </a:tc>
                <a:tc hMerge="1">
                  <a:txBody>
                    <a:bodyPr/>
                    <a:lstStyle/>
                    <a:p>
                      <a:endParaRPr lang="en-US" dirty="0"/>
                    </a:p>
                  </a:txBody>
                  <a:tcPr marL="91448" marR="91448" marT="45724" marB="45724" anchor="ct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kern="1200" dirty="0" smtClean="0">
                        <a:solidFill>
                          <a:schemeClr val="tx1"/>
                        </a:solidFill>
                        <a:latin typeface="+mj-lt"/>
                        <a:ea typeface="+mn-ea"/>
                        <a:cs typeface="Arial" panose="020B0604020202020204" pitchFamily="34" charset="0"/>
                      </a:endParaRPr>
                    </a:p>
                  </a:txBody>
                  <a:tcPr marL="91448" marR="91448" marT="45724" marB="45724" anchor="ctr"/>
                </a:tc>
              </a:tr>
              <a:tr h="502983">
                <a:tc>
                  <a:txBody>
                    <a:bodyPr/>
                    <a:lstStyle/>
                    <a:p>
                      <a:pPr algn="l"/>
                      <a:r>
                        <a:rPr kumimoji="1" lang="en-US" altLang="ja-JP" sz="900" dirty="0" smtClean="0">
                          <a:latin typeface="+mj-lt"/>
                        </a:rPr>
                        <a:t>Conditions</a:t>
                      </a:r>
                      <a:r>
                        <a:rPr kumimoji="1" lang="en-US" altLang="ja-JP" sz="900" baseline="0" dirty="0" smtClean="0">
                          <a:latin typeface="+mj-lt"/>
                        </a:rPr>
                        <a:t> required for the system</a:t>
                      </a:r>
                      <a:endParaRPr kumimoji="1" lang="ja-JP" altLang="en-US" sz="900" b="1" dirty="0">
                        <a:latin typeface="+mj-lt"/>
                        <a:cs typeface="Arial" panose="020B0604020202020204" pitchFamily="34" charset="0"/>
                      </a:endParaRPr>
                    </a:p>
                  </a:txBody>
                  <a:tcPr marL="91437" marR="91437" marT="45729" marB="45729" anchor="ctr"/>
                </a:tc>
                <a:tc gridSpan="3">
                  <a:txBody>
                    <a:bodyPr/>
                    <a:lstStyle/>
                    <a:p>
                      <a:r>
                        <a:rPr kumimoji="1" lang="en-US" altLang="ja-JP" sz="900" dirty="0" smtClean="0">
                          <a:latin typeface="+mj-lt"/>
                          <a:ea typeface="+mj-ea"/>
                          <a:cs typeface="Arial" panose="020B0604020202020204" pitchFamily="34" charset="0"/>
                        </a:rPr>
                        <a:t>The high frequency section and modulation section cannot be opened easily. In addition, when the high-frequency unit and the modulation unit are housed in separate cases,</a:t>
                      </a:r>
                      <a:r>
                        <a:rPr kumimoji="1" lang="en-US" altLang="ja-JP" sz="900" baseline="0" dirty="0" smtClean="0">
                          <a:latin typeface="+mj-lt"/>
                          <a:ea typeface="+mj-ea"/>
                          <a:cs typeface="Arial" panose="020B0604020202020204" pitchFamily="34" charset="0"/>
                        </a:rPr>
                        <a:t> </a:t>
                      </a:r>
                      <a:r>
                        <a:rPr kumimoji="1" lang="en-US" altLang="ja-JP" sz="900" dirty="0" smtClean="0">
                          <a:latin typeface="+mj-lt"/>
                          <a:ea typeface="+mj-ea"/>
                          <a:cs typeface="Arial" panose="020B0604020202020204" pitchFamily="34" charset="0"/>
                        </a:rPr>
                        <a:t>measures must be taken to maintain the identity of the transmitter and these</a:t>
                      </a:r>
                      <a:r>
                        <a:rPr kumimoji="1" lang="en-US" altLang="ja-JP" sz="900" baseline="0" dirty="0" smtClean="0">
                          <a:latin typeface="+mj-lt"/>
                          <a:ea typeface="+mj-ea"/>
                          <a:cs typeface="Arial" panose="020B0604020202020204" pitchFamily="34" charset="0"/>
                        </a:rPr>
                        <a:t> two units</a:t>
                      </a:r>
                      <a:r>
                        <a:rPr kumimoji="1" lang="en-US" altLang="ja-JP" sz="900" dirty="0" smtClean="0">
                          <a:latin typeface="+mj-lt"/>
                          <a:ea typeface="+mj-ea"/>
                          <a:cs typeface="Arial" panose="020B0604020202020204" pitchFamily="34" charset="0"/>
                        </a:rPr>
                        <a:t> cannot be opened easily.</a:t>
                      </a:r>
                    </a:p>
                  </a:txBody>
                  <a:tcPr marL="91437" marR="91437" marT="45729" marB="45729" anchor="ctr"/>
                </a:tc>
                <a:tc hMerge="1">
                  <a:txBody>
                    <a:bodyPr/>
                    <a:lstStyle/>
                    <a:p>
                      <a:endParaRPr kumimoji="1" lang="en-US" altLang="ja-JP" sz="900" kern="1200" dirty="0" smtClean="0">
                        <a:solidFill>
                          <a:schemeClr val="tx1"/>
                        </a:solidFill>
                        <a:latin typeface="+mj-lt"/>
                        <a:ea typeface="+mn-ea"/>
                        <a:cs typeface="Arial" panose="020B0604020202020204" pitchFamily="34" charset="0"/>
                      </a:endParaRPr>
                    </a:p>
                  </a:txBody>
                  <a:tcPr marL="91448" marR="91448" marT="45724" marB="45724" anchor="ctr"/>
                </a:tc>
                <a:tc hMerge="1">
                  <a:txBody>
                    <a:bodyPr/>
                    <a:lstStyle/>
                    <a:p>
                      <a:endParaRPr kumimoji="1" lang="en-US" altLang="ja-JP" sz="900" kern="1200" dirty="0" smtClean="0">
                        <a:solidFill>
                          <a:schemeClr val="tx1"/>
                        </a:solidFill>
                        <a:latin typeface="+mj-lt"/>
                        <a:ea typeface="+mn-ea"/>
                        <a:cs typeface="Arial" panose="020B0604020202020204" pitchFamily="34" charset="0"/>
                      </a:endParaRPr>
                    </a:p>
                  </a:txBody>
                  <a:tcPr marL="91448" marR="91448" marT="45724" marB="45724" anchor="ctr"/>
                </a:tc>
              </a:tr>
            </a:tbl>
          </a:graphicData>
        </a:graphic>
      </p:graphicFrame>
      <p:sp>
        <p:nvSpPr>
          <p:cNvPr id="12" name="Rectangle 1"/>
          <p:cNvSpPr>
            <a:spLocks noGrp="1" noChangeArrowheads="1"/>
          </p:cNvSpPr>
          <p:nvPr>
            <p:ph type="title"/>
          </p:nvPr>
        </p:nvSpPr>
        <p:spPr>
          <a:xfrm>
            <a:off x="323850" y="684213"/>
            <a:ext cx="8362950" cy="1160462"/>
          </a:xfrm>
        </p:spPr>
        <p:txBody>
          <a:bodyPr lIns="90000" tIns="46800" rIns="90000" bIns="46800"/>
          <a:lstStyle/>
          <a:p>
            <a:pPr eaLnBrk="1" hangingPunct="1"/>
            <a:r>
              <a:rPr lang="en-US" altLang="ja-JP" dirty="0" smtClean="0"/>
              <a:t>Proposed Technical </a:t>
            </a:r>
            <a:r>
              <a:rPr lang="en-US" altLang="ja-JP" dirty="0" smtClean="0"/>
              <a:t>Conditions</a:t>
            </a:r>
            <a:br>
              <a:rPr lang="en-US" altLang="ja-JP" dirty="0" smtClean="0"/>
            </a:br>
            <a:endParaRPr lang="en-US" altLang="ja-JP" dirty="0" smtClean="0"/>
          </a:p>
        </p:txBody>
      </p:sp>
    </p:spTree>
    <p:extLst>
      <p:ext uri="{BB962C8B-B14F-4D97-AF65-F5344CB8AC3E}">
        <p14:creationId xmlns:p14="http://schemas.microsoft.com/office/powerpoint/2010/main" val="37451169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36665</TotalTime>
  <Words>1295</Words>
  <Application>Microsoft Office PowerPoint</Application>
  <PresentationFormat>On-screen Show (4:3)</PresentationFormat>
  <Paragraphs>238</Paragraphs>
  <Slides>13</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13</vt:i4>
      </vt:variant>
    </vt:vector>
  </HeadingPairs>
  <TitlesOfParts>
    <vt:vector size="22" baseType="lpstr">
      <vt:lpstr>Arial Unicode MS</vt:lpstr>
      <vt:lpstr>BatangChe</vt:lpstr>
      <vt:lpstr>MS Gothic</vt:lpstr>
      <vt:lpstr>Arial</vt:lpstr>
      <vt:lpstr>Times New Roman</vt:lpstr>
      <vt:lpstr>Wingdings</vt:lpstr>
      <vt:lpstr>Office Theme</vt:lpstr>
      <vt:lpstr>Document</vt:lpstr>
      <vt:lpstr>Package</vt:lpstr>
      <vt:lpstr>APAC update – November 2019</vt:lpstr>
      <vt:lpstr>Background</vt:lpstr>
      <vt:lpstr>Australia ACMA (1)</vt:lpstr>
      <vt:lpstr>Australia ACMA (2)</vt:lpstr>
      <vt:lpstr>Indonesia MCIT (1)</vt:lpstr>
      <vt:lpstr>Indonesia MCIT (2)</vt:lpstr>
      <vt:lpstr>Japan MIC (1)</vt:lpstr>
      <vt:lpstr>Existing Technical Conditions  (as shown in IEEE 802.11-15/0594r0) </vt:lpstr>
      <vt:lpstr>Proposed Technical Conditions </vt:lpstr>
      <vt:lpstr>Philippines DICT</vt:lpstr>
      <vt:lpstr>Vietnam MIC (1)</vt:lpstr>
      <vt:lpstr>Vietnam MIC (2)</vt:lpstr>
      <vt:lpstr>Vietnam MIC (3)</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APAC update - November 2019</dc:title>
  <dc:creator/>
  <cp:keywords>19/0144r0</cp:keywords>
  <cp:lastModifiedBy>Edward Au</cp:lastModifiedBy>
  <cp:revision>1906</cp:revision>
  <cp:lastPrinted>1601-01-01T00:00:00Z</cp:lastPrinted>
  <dcterms:created xsi:type="dcterms:W3CDTF">2016-03-03T14:54:45Z</dcterms:created>
  <dcterms:modified xsi:type="dcterms:W3CDTF">2019-11-12T19:42:28Z</dcterms:modified>
</cp:coreProperties>
</file>