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341" r:id="rId3"/>
    <p:sldId id="329" r:id="rId4"/>
    <p:sldId id="604" r:id="rId5"/>
    <p:sldId id="606" r:id="rId6"/>
    <p:sldId id="605" r:id="rId7"/>
    <p:sldId id="516" r:id="rId8"/>
    <p:sldId id="596" r:id="rId9"/>
    <p:sldId id="607" r:id="rId10"/>
    <p:sldId id="462" r:id="rId11"/>
    <p:sldId id="549" r:id="rId12"/>
    <p:sldId id="517" r:id="rId13"/>
    <p:sldId id="608" r:id="rId14"/>
    <p:sldId id="609" r:id="rId15"/>
    <p:sldId id="486" r:id="rId16"/>
    <p:sldId id="589" r:id="rId17"/>
    <p:sldId id="595" r:id="rId18"/>
    <p:sldId id="547" r:id="rId19"/>
    <p:sldId id="535" r:id="rId20"/>
    <p:sldId id="594" r:id="rId21"/>
    <p:sldId id="610" r:id="rId22"/>
    <p:sldId id="611" r:id="rId23"/>
    <p:sldId id="602" r:id="rId24"/>
    <p:sldId id="524" r:id="rId25"/>
    <p:sldId id="498" r:id="rId26"/>
    <p:sldId id="402" r:id="rId27"/>
    <p:sldId id="403" r:id="rId28"/>
    <p:sldId id="425" r:id="rId29"/>
    <p:sldId id="592" r:id="rId30"/>
    <p:sldId id="597" r:id="rId31"/>
    <p:sldId id="599" r:id="rId32"/>
    <p:sldId id="574" r:id="rId3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23" autoAdjust="0"/>
    <p:restoredTop sz="95652" autoAdjust="0"/>
  </p:normalViewPr>
  <p:slideViewPr>
    <p:cSldViewPr>
      <p:cViewPr varScale="1">
        <p:scale>
          <a:sx n="86" d="100"/>
          <a:sy n="86" d="100"/>
        </p:scale>
        <p:origin x="90" y="73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16-Nov-19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9710870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792827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7527082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2843134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790655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2198113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12-14 Nov 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12-14 Nov 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12-14 Nov 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802.18-19/0142r02</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portal.etsi.org/tb.aspx?tbid=286&amp;SubTB=286" TargetMode="External"/><Relationship Id="rId4" Type="http://schemas.openxmlformats.org/officeDocument/2006/relationships/hyperlink" Target="https://portal.etsi.org/tb.aspx?tbid=729&amp;SubTB=729"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portal.etsi.org/tb.aspx?tbid=620&amp;SubTB=620#/"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www.itu.int/go/ITU-R/wp1c" TargetMode="External"/><Relationship Id="rId13" Type="http://schemas.openxmlformats.org/officeDocument/2006/relationships/hyperlink" Target="https://www.itu.int/en/ITU-R/conferences/wrc/2019/Pages/default.aspx" TargetMode="External"/><Relationship Id="rId3" Type="http://schemas.openxmlformats.org/officeDocument/2006/relationships/hyperlink" Target="https://extranet.itu.int/CookieAuth.dll?GetLogon?curl=Z2FsitesZ2Fwrc-raZ2FWRC-19&amp;reason=0&amp;formdir=10" TargetMode="External"/><Relationship Id="rId7" Type="http://schemas.openxmlformats.org/officeDocument/2006/relationships/hyperlink" Target="https://www.itu.int/go/ITU-R/wp1a" TargetMode="External"/><Relationship Id="rId12" Type="http://schemas.openxmlformats.org/officeDocument/2006/relationships/hyperlink" Target="https://www.itu.int/events/eventdetails.asp?eventid=17206" TargetMode="External"/><Relationship Id="rId2" Type="http://schemas.openxmlformats.org/officeDocument/2006/relationships/hyperlink" Target="https://www.itu.int/md/R16-WRC19-191028-TD/en" TargetMode="External"/><Relationship Id="rId1" Type="http://schemas.openxmlformats.org/officeDocument/2006/relationships/slideLayout" Target="../slideLayouts/slideLayout1.xml"/><Relationship Id="rId6" Type="http://schemas.openxmlformats.org/officeDocument/2006/relationships/hyperlink" Target="https://www.itu.int/go/ITU-R/sg1" TargetMode="External"/><Relationship Id="rId11" Type="http://schemas.openxmlformats.org/officeDocument/2006/relationships/hyperlink" Target="https://www.itu.int/go/ITU-R/wp5d" TargetMode="External"/><Relationship Id="rId5" Type="http://schemas.openxmlformats.org/officeDocument/2006/relationships/hyperlink" Target="https://www.itu.int/en/events/Pages/Calendar-Events.aspx?sector=ITU-R" TargetMode="External"/><Relationship Id="rId15" Type="http://schemas.openxmlformats.org/officeDocument/2006/relationships/hyperlink" Target="https://www.itu.int/en/ITU-R/study-groups/rcpm/Pages/wrc-23-preliminary-studies.aspx" TargetMode="External"/><Relationship Id="rId10" Type="http://schemas.openxmlformats.org/officeDocument/2006/relationships/hyperlink" Target="https://www.itu.int/go/ITU-R/wp5a" TargetMode="External"/><Relationship Id="rId4" Type="http://schemas.openxmlformats.org/officeDocument/2006/relationships/hyperlink" Target="https://mentor.ieee.org/802.18/dcn/17/18-17-0073-07-0000-ieee-802-viewpoints-on-wrc-19-agenda-items.pptx" TargetMode="External"/><Relationship Id="rId9" Type="http://schemas.openxmlformats.org/officeDocument/2006/relationships/hyperlink" Target="https://www.itu.int/go/ITU-R/sg5" TargetMode="External"/><Relationship Id="rId14" Type="http://schemas.openxmlformats.org/officeDocument/2006/relationships/hyperlink" Target="https://www.itu.int/oth/R1402000001"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8/dcn/19/18-19-0146-00-0000-acma-ifc-36-2019-compliance-priorities-20-21.docx"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image" Target="../media/image3.wmf"/><Relationship Id="rId4" Type="http://schemas.openxmlformats.org/officeDocument/2006/relationships/oleObject" Target="../embeddings/oleObject3.bin"/></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7" Type="http://schemas.openxmlformats.org/officeDocument/2006/relationships/image" Target="../media/image2.wmf"/><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hyperlink" Target="http://www.ieee802.org/devdocs.s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8/dcn/19/18-19-0144-00-0000-apac-update-november-2019.pptx" TargetMode="External"/><Relationship Id="rId2" Type="http://schemas.openxmlformats.org/officeDocument/2006/relationships/hyperlink" Target="https://mentor.ieee.org/802.18/dcn/19/18-19-0146-00-0000-acma-ifc-36-2019-compliance-priorities-20-21.docx" TargetMode="External"/><Relationship Id="rId1" Type="http://schemas.openxmlformats.org/officeDocument/2006/relationships/slideLayout" Target="../slideLayouts/slideLayout1.xml"/><Relationship Id="rId4" Type="http://schemas.openxmlformats.org/officeDocument/2006/relationships/hyperlink" Target="https://mentor.ieee.org/802.18/dcn/19/18-19-0089-00-0000-latest-positions-of-apt-on-selected-wrc-19-agenda-items-after-apg19-4.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www.fcc.gov/ecfs/search/filings?proceedings_name=17-183&amp;sort=date_disseminated,DESC" TargetMode="External"/><Relationship Id="rId2" Type="http://schemas.openxmlformats.org/officeDocument/2006/relationships/hyperlink" Target="https://www.fcc.gov/ecfs/search/filings?proceedings_name=18-295&amp;sort=date_disseminated,DESC" TargetMode="External"/><Relationship Id="rId1" Type="http://schemas.openxmlformats.org/officeDocument/2006/relationships/slideLayout" Target="../slideLayouts/slideLayout1.xml"/><Relationship Id="rId6" Type="http://schemas.openxmlformats.org/officeDocument/2006/relationships/hyperlink" Target="https://mentor.ieee.org/802.18/dcn/18/18-18-0010-10-0000-sa-use-of-spectrum-draft-position-orig06dec17.docx" TargetMode="External"/><Relationship Id="rId5" Type="http://schemas.openxmlformats.org/officeDocument/2006/relationships/hyperlink" Target="https://mentor.ieee.org/802.18/dcn/18/18-18-0028-02-0000-draft-ieee-european-public-policy-position-statement-on-spectrum-management.docx" TargetMode="External"/><Relationship Id="rId4" Type="http://schemas.openxmlformats.org/officeDocument/2006/relationships/hyperlink" Target="https://www.fcc.gov/ecfs/search/filings?proceedings_name=18-122&amp;sort=date_disseminated,DESC"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www.imf.org/external/pubs/ft/weo/2019/02/weodata/index.aspx"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8/dcn/16/18-16-0038-12-0000-teleconference-call-in-info.pptx"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8/dcn/19/18-19-0007-01-0000-european-commission-v2x-draft-law.pdf" TargetMode="External"/><Relationship Id="rId2" Type="http://schemas.openxmlformats.org/officeDocument/2006/relationships/hyperlink" Target="https://urldefense.proofpoint.com/v2/url?u=https-3A__ec.europa.eu_transport_themes_its_news_2019-2D03-2D13-2Dc-2Dits-5Fen&amp;d=DwMFAg&amp;c=pqcuzKEN_84c78MOSc5_fw&amp;r=z8R-nWJ8GIxwjOjNKhEFByb-tZ6XE3GZXWSggNdVo-w&amp;m=xwsJSIpdkXphp9yJ6sqp09if5MQ270E-QdGhVHkUoT0&amp;s=Hggugr9gepDP0oZRG_q47454KnvpFEZCsmrpdkapQJg&amp;e="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8/dcn/19/18-19-0127-00-0000-minutes17-19sep19-rr-tag-wireless-interim-in-han.doc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12-14 Nov 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Plenary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12 – 14 November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713"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12-14 Nov 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11</a:t>
            </a:fld>
            <a:endParaRPr lang="en-US" altLang="en-US" sz="1200" b="0" dirty="0"/>
          </a:p>
        </p:txBody>
      </p:sp>
      <p:sp>
        <p:nvSpPr>
          <p:cNvPr id="2" name="Date Placeholder 1"/>
          <p:cNvSpPr>
            <a:spLocks noGrp="1"/>
          </p:cNvSpPr>
          <p:nvPr>
            <p:ph type="dt" idx="15"/>
          </p:nvPr>
        </p:nvSpPr>
        <p:spPr/>
        <p:txBody>
          <a:bodyPr/>
          <a:lstStyle/>
          <a:p>
            <a:r>
              <a:rPr lang="en-US"/>
              <a:t>12-14 Nov 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1534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0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600" dirty="0">
                <a:solidFill>
                  <a:schemeClr val="tx1"/>
                </a:solidFill>
              </a:rPr>
              <a:t>next meetings #104, 02-06Dec19-</a:t>
            </a:r>
            <a:r>
              <a:rPr lang="en-US" sz="1600" dirty="0"/>
              <a:t>Sophia Antipolis</a:t>
            </a:r>
          </a:p>
          <a:p>
            <a:pPr lvl="1">
              <a:spcBef>
                <a:spcPts val="0"/>
              </a:spcBef>
              <a:buFont typeface="Arial" panose="020B0604020202020204" pitchFamily="34" charset="0"/>
              <a:buChar char="•"/>
            </a:pPr>
            <a:r>
              <a:rPr lang="en-US" sz="1800" dirty="0"/>
              <a:t>Chair Vote: Guido </a:t>
            </a:r>
            <a:r>
              <a:rPr lang="en-US" sz="1800" dirty="0" err="1"/>
              <a:t>Hiertz</a:t>
            </a:r>
            <a:r>
              <a:rPr lang="en-US" sz="1800" dirty="0"/>
              <a:t> elected</a:t>
            </a:r>
          </a:p>
          <a:p>
            <a:pPr lvl="1">
              <a:buFont typeface="Arial" panose="020B0604020202020204" pitchFamily="34" charset="0"/>
              <a:buChar char="•"/>
            </a:pPr>
            <a:r>
              <a:rPr lang="en-US" sz="1800" dirty="0" err="1"/>
              <a:t>GoTo</a:t>
            </a:r>
            <a:r>
              <a:rPr lang="en-US" sz="1800" dirty="0"/>
              <a:t> Meetings since: Spectrum mask (puncturing), 5.8GHz, Test Signal for Preamble Detect test. Some agreements but in general all topics will be further discussed at the next Face to Face meeting and additional </a:t>
            </a:r>
            <a:r>
              <a:rPr lang="en-US" sz="1800" dirty="0" err="1"/>
              <a:t>GoTomeetings</a:t>
            </a:r>
            <a:r>
              <a:rPr lang="en-US" sz="1800" dirty="0"/>
              <a:t> have been scheduled</a:t>
            </a:r>
          </a:p>
          <a:p>
            <a:pPr lvl="1">
              <a:buFont typeface="Arial" panose="020B0604020202020204" pitchFamily="34" charset="0"/>
              <a:buChar char="•"/>
            </a:pPr>
            <a:r>
              <a:rPr lang="en-US" sz="1800" dirty="0"/>
              <a:t>6GHz Standard work started EN 303 687 v0.0.1 on ETSI drafting tool</a:t>
            </a:r>
          </a:p>
          <a:p>
            <a:pPr lvl="2">
              <a:buFont typeface="Arial" panose="020B0604020202020204" pitchFamily="34" charset="0"/>
              <a:buChar char="•"/>
            </a:pPr>
            <a:r>
              <a:rPr lang="en-US" i="1" dirty="0"/>
              <a:t>A call was made for contributions for Channel access mechanisms, Channelization/</a:t>
            </a:r>
            <a:r>
              <a:rPr lang="en-US" i="1" dirty="0" err="1"/>
              <a:t>Guardbands</a:t>
            </a:r>
            <a:r>
              <a:rPr lang="en-US" i="1" dirty="0"/>
              <a:t>, Receiver blocking levels.</a:t>
            </a:r>
            <a:endParaRPr lang="en-US" dirty="0"/>
          </a:p>
          <a:p>
            <a:pPr lvl="1">
              <a:buFont typeface="Arial" panose="020B0604020202020204" pitchFamily="34" charset="0"/>
              <a:buChar char="•"/>
            </a:pPr>
            <a:r>
              <a:rPr lang="en-US" sz="1800" dirty="0"/>
              <a:t>EN 302 567 sent to HAS Consultant (E&amp;Y) for second time as first time had a negative review. Aim is to send to ENAP in December meeting</a:t>
            </a:r>
          </a:p>
          <a:p>
            <a:pPr lvl="1">
              <a:spcBef>
                <a:spcPts val="0"/>
              </a:spcBef>
              <a:buFont typeface="Arial" panose="020B0604020202020204" pitchFamily="34" charset="0"/>
              <a:buChar char="•"/>
            </a:pPr>
            <a:r>
              <a:rPr lang="en-US" sz="1800" dirty="0"/>
              <a:t>Web meeting on 21Nov will be on the EN 301 893 revision (5.8GHz)</a:t>
            </a:r>
          </a:p>
          <a:p>
            <a:pPr lvl="1">
              <a:spcBef>
                <a:spcPts val="0"/>
              </a:spcBef>
              <a:buFont typeface="Arial" panose="020B0604020202020204" pitchFamily="34" charset="0"/>
              <a:buChar char="•"/>
            </a:pPr>
            <a:r>
              <a:rPr lang="en-US" sz="1800" dirty="0"/>
              <a:t>Then a web meeting on 27Nov will be on the spectrum mask, punctured channels.  Will review contributions and more. </a:t>
            </a:r>
          </a:p>
          <a:p>
            <a:pPr>
              <a:spcBef>
                <a:spcPts val="0"/>
              </a:spcBef>
              <a:buFont typeface="Arial" panose="020B0604020202020204" pitchFamily="34" charset="0"/>
              <a:buChar char="•"/>
            </a:pPr>
            <a:endParaRPr lang="en-US" sz="14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Nov 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685800" y="1066800"/>
            <a:ext cx="8153400" cy="5408613"/>
          </a:xfrm>
        </p:spPr>
        <p:txBody>
          <a:bodyPr/>
          <a:lstStyle/>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3"/>
              </a:rPr>
              <a:t>&lt;TG-11&gt;</a:t>
            </a:r>
            <a:r>
              <a:rPr lang="en-US" altLang="en-US" sz="1800" b="0" dirty="0"/>
              <a:t>  </a:t>
            </a:r>
            <a:r>
              <a:rPr lang="en-US" sz="1800" dirty="0">
                <a:solidFill>
                  <a:schemeClr val="tx1"/>
                </a:solidFill>
              </a:rPr>
              <a:t>meeting # ____ (07Nov, online, 2.4 GHz SRDoc)</a:t>
            </a:r>
          </a:p>
          <a:p>
            <a:pPr lvl="1">
              <a:buFont typeface="Arial" panose="020B0604020202020204" pitchFamily="34" charset="0"/>
              <a:buChar char="•"/>
            </a:pPr>
            <a:r>
              <a:rPr lang="en-US" sz="1800" dirty="0"/>
              <a:t>One </a:t>
            </a:r>
            <a:r>
              <a:rPr lang="en-US" sz="1800" dirty="0" err="1"/>
              <a:t>Goto</a:t>
            </a:r>
            <a:r>
              <a:rPr lang="en-US" sz="1800" dirty="0"/>
              <a:t> meeting 7th Nov (last week) and continued discussions on 2.4GHz SRDoc TR 103 665</a:t>
            </a:r>
          </a:p>
          <a:p>
            <a:pPr lvl="1">
              <a:buFont typeface="Arial" panose="020B0604020202020204" pitchFamily="34" charset="0"/>
              <a:buChar char="•"/>
            </a:pPr>
            <a:r>
              <a:rPr lang="en-US" sz="1800" dirty="0"/>
              <a:t>One </a:t>
            </a:r>
            <a:r>
              <a:rPr lang="en-US" sz="1800" dirty="0" err="1"/>
              <a:t>Goto</a:t>
            </a:r>
            <a:r>
              <a:rPr lang="en-US" sz="1800" dirty="0"/>
              <a:t> meeting scheduled for 19th Dec to further discuss 2.4GHz SRDoc TR 103 665</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4"/>
              </a:rPr>
              <a:t>&lt;TG-UWB&gt;</a:t>
            </a:r>
            <a:r>
              <a:rPr lang="en-US" sz="1800" b="0" dirty="0">
                <a:solidFill>
                  <a:schemeClr val="tx1"/>
                </a:solidFill>
              </a:rPr>
              <a:t> </a:t>
            </a:r>
            <a:r>
              <a:rPr lang="en-US" sz="1800" dirty="0">
                <a:solidFill>
                  <a:schemeClr val="tx1"/>
                </a:solidFill>
              </a:rPr>
              <a:t>next meeting #51, 27-28Nov,   </a:t>
            </a:r>
            <a:r>
              <a:rPr lang="en-US" sz="1800" dirty="0"/>
              <a:t>BREMEN, DE</a:t>
            </a:r>
            <a:endParaRPr lang="en-US" sz="1800" dirty="0">
              <a:solidFill>
                <a:schemeClr val="tx1"/>
              </a:solidFill>
            </a:endParaRPr>
          </a:p>
          <a:p>
            <a:pPr lvl="1">
              <a:spcBef>
                <a:spcPts val="0"/>
              </a:spcBef>
              <a:buFont typeface="Arial" panose="020B0604020202020204" pitchFamily="34" charset="0"/>
              <a:buChar char="•"/>
            </a:pPr>
            <a:r>
              <a:rPr lang="en-US" sz="1800" dirty="0">
                <a:solidFill>
                  <a:schemeClr val="tx1"/>
                </a:solidFill>
              </a:rPr>
              <a:t>Ongoing work on Tx and Rx measurements Stds. </a:t>
            </a:r>
          </a:p>
          <a:p>
            <a:pPr lvl="1">
              <a:spcBef>
                <a:spcPts val="0"/>
              </a:spcBef>
              <a:buFont typeface="Arial" panose="020B0604020202020204" pitchFamily="34" charset="0"/>
              <a:buChar char="•"/>
            </a:pPr>
            <a:r>
              <a:rPr lang="en-US" sz="1800" dirty="0">
                <a:solidFill>
                  <a:schemeClr val="tx1"/>
                </a:solidFill>
              </a:rPr>
              <a:t>Also working how to get through no process to release harmonized stds. .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a:t>
            </a:r>
            <a:r>
              <a:rPr lang="en-US" sz="1800" b="0" dirty="0">
                <a:solidFill>
                  <a:schemeClr val="tx1"/>
                </a:solidFill>
              </a:rPr>
              <a:t> </a:t>
            </a:r>
            <a:r>
              <a:rPr lang="en-US" sz="1800" b="0" u="sng" dirty="0">
                <a:hlinkClick r:id="rId5"/>
              </a:rPr>
              <a:t>&lt;ERM&gt;</a:t>
            </a:r>
            <a:r>
              <a:rPr lang="en-US" sz="1800" b="0" dirty="0"/>
              <a:t> </a:t>
            </a:r>
            <a:r>
              <a:rPr lang="en-US" sz="1800" dirty="0">
                <a:solidFill>
                  <a:schemeClr val="tx1"/>
                </a:solidFill>
              </a:rPr>
              <a:t>next meeting #70,  17-20mar20, </a:t>
            </a:r>
            <a:r>
              <a:rPr lang="en-US" sz="1800" dirty="0"/>
              <a:t>Sophia Antipolis</a:t>
            </a:r>
            <a:endParaRPr lang="en-US" sz="1800" b="0" dirty="0">
              <a:solidFill>
                <a:schemeClr val="tx1"/>
              </a:solidFill>
            </a:endParaRPr>
          </a:p>
          <a:p>
            <a:pPr lvl="1">
              <a:spcBef>
                <a:spcPts val="0"/>
              </a:spcBef>
              <a:buFont typeface="Arial" panose="020B0604020202020204" pitchFamily="34" charset="0"/>
              <a:buChar char="•"/>
            </a:pPr>
            <a:r>
              <a:rPr lang="en-US" sz="1800" dirty="0"/>
              <a:t>Vote 17th Oct : Final draft of EG 203 336  Rejected</a:t>
            </a:r>
          </a:p>
          <a:p>
            <a:pPr lvl="1">
              <a:spcBef>
                <a:spcPts val="0"/>
              </a:spcBef>
              <a:buFont typeface="Arial" panose="020B0604020202020204" pitchFamily="34" charset="0"/>
              <a:buChar char="•"/>
            </a:pPr>
            <a:r>
              <a:rPr lang="en-US" sz="1800" dirty="0"/>
              <a:t>25/26 Nov ERM-EG 203 336  comments resolution meeting to address further comments.</a:t>
            </a:r>
            <a:r>
              <a:rPr lang="en-US" sz="180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Nov 19</a:t>
            </a:r>
            <a:endParaRPr lang="en-GB" dirty="0"/>
          </a:p>
        </p:txBody>
      </p:sp>
    </p:spTree>
    <p:extLst>
      <p:ext uri="{BB962C8B-B14F-4D97-AF65-F5344CB8AC3E}">
        <p14:creationId xmlns:p14="http://schemas.microsoft.com/office/powerpoint/2010/main" val="1453511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685800" y="1066800"/>
            <a:ext cx="8153400" cy="5408613"/>
          </a:xfrm>
        </p:spPr>
        <p:txBody>
          <a:bodyPr/>
          <a:lstStyle/>
          <a:p>
            <a:pPr>
              <a:spcBef>
                <a:spcPts val="0"/>
              </a:spcBef>
              <a:buFont typeface="Arial" panose="020B0604020202020204" pitchFamily="34" charset="0"/>
              <a:buChar char="•"/>
            </a:pPr>
            <a:r>
              <a:rPr lang="en-US" sz="1600" dirty="0"/>
              <a:t>ETSI ERM </a:t>
            </a:r>
            <a:r>
              <a:rPr lang="en-US" sz="1600" dirty="0">
                <a:hlinkClick r:id="rId3"/>
              </a:rPr>
              <a:t>&lt;TG37&gt;</a:t>
            </a:r>
            <a:r>
              <a:rPr lang="en-US" sz="1600" dirty="0"/>
              <a:t> and TC ITS:</a:t>
            </a:r>
          </a:p>
          <a:p>
            <a:pPr lvl="1">
              <a:spcBef>
                <a:spcPts val="0"/>
              </a:spcBef>
              <a:buFont typeface="Arial" panose="020B0604020202020204" pitchFamily="34" charset="0"/>
              <a:buChar char="•"/>
            </a:pPr>
            <a:r>
              <a:rPr lang="en-US" sz="1400" dirty="0"/>
              <a:t>work on </a:t>
            </a:r>
            <a:r>
              <a:rPr lang="en-US" sz="1400" dirty="0" err="1"/>
              <a:t>harmonised</a:t>
            </a:r>
            <a:r>
              <a:rPr lang="en-US" sz="1400" dirty="0"/>
              <a:t> standard  EN 302 571 </a:t>
            </a:r>
          </a:p>
          <a:p>
            <a:pPr lvl="2">
              <a:spcBef>
                <a:spcPts val="0"/>
              </a:spcBef>
              <a:buFont typeface="Arial" panose="020B0604020202020204" pitchFamily="34" charset="0"/>
              <a:buChar char="•"/>
            </a:pPr>
            <a:r>
              <a:rPr lang="en-US" sz="1400" dirty="0"/>
              <a:t>main issues: </a:t>
            </a:r>
            <a:r>
              <a:rPr lang="en-US" sz="1400" dirty="0" err="1"/>
              <a:t>harmonisation</a:t>
            </a:r>
            <a:r>
              <a:rPr lang="en-US" sz="1400" dirty="0"/>
              <a:t> between IEEE and 3GPP technology</a:t>
            </a:r>
          </a:p>
          <a:p>
            <a:pPr lvl="1">
              <a:spcBef>
                <a:spcPts val="0"/>
              </a:spcBef>
              <a:buFont typeface="Arial" panose="020B0604020202020204" pitchFamily="34" charset="0"/>
              <a:buChar char="•"/>
            </a:pPr>
            <a:r>
              <a:rPr lang="en-US" sz="1400" dirty="0"/>
              <a:t>work on coexistence standards to ensure coexistence between IEEE and 3GPP technologies in the band 5855MHz - 5925MHz</a:t>
            </a:r>
          </a:p>
          <a:p>
            <a:pPr lvl="2">
              <a:spcBef>
                <a:spcPts val="0"/>
              </a:spcBef>
              <a:buFont typeface="Arial" panose="020B0604020202020204" pitchFamily="34" charset="0"/>
              <a:buChar char="•"/>
            </a:pPr>
            <a:r>
              <a:rPr lang="en-US" sz="1400" dirty="0"/>
              <a:t>TR 103 766: TR on co-channel co-existence between ITS-G5 and LTE-V2X</a:t>
            </a:r>
          </a:p>
          <a:p>
            <a:pPr lvl="2">
              <a:spcBef>
                <a:spcPts val="0"/>
              </a:spcBef>
              <a:buFont typeface="Arial" panose="020B0604020202020204" pitchFamily="34" charset="0"/>
              <a:buChar char="•"/>
            </a:pPr>
            <a:r>
              <a:rPr lang="en-US" sz="1400" dirty="0"/>
              <a:t>TR 103 667: TR on feasibility &amp; performance of solutions for shared use of 5.9 GHz spectrum by ITS-G5 &amp; LTE-V2X</a:t>
            </a:r>
          </a:p>
          <a:p>
            <a:pPr lvl="2">
              <a:spcBef>
                <a:spcPts val="0"/>
              </a:spcBef>
              <a:buFont typeface="Arial" panose="020B0604020202020204" pitchFamily="34" charset="0"/>
              <a:buChar char="•"/>
            </a:pPr>
            <a:r>
              <a:rPr lang="en-US" sz="1400" dirty="0"/>
              <a:t>Status: Early Draft in ERM TG37</a:t>
            </a:r>
          </a:p>
          <a:p>
            <a:pPr>
              <a:spcBef>
                <a:spcPts val="0"/>
              </a:spcBef>
            </a:pPr>
            <a:r>
              <a:rPr lang="en-US" sz="1600" dirty="0"/>
              <a:t> </a:t>
            </a:r>
          </a:p>
          <a:p>
            <a:pPr>
              <a:spcBef>
                <a:spcPts val="0"/>
              </a:spcBef>
              <a:buFont typeface="Arial" panose="020B0604020202020204" pitchFamily="34" charset="0"/>
              <a:buChar char="•"/>
            </a:pPr>
            <a:r>
              <a:rPr lang="en-US" sz="1600" dirty="0"/>
              <a:t>Receiver requirements in </a:t>
            </a:r>
            <a:r>
              <a:rPr lang="en-US" sz="1600" dirty="0" err="1"/>
              <a:t>harmonised</a:t>
            </a:r>
            <a:r>
              <a:rPr lang="en-US" sz="1600" dirty="0"/>
              <a:t> standard 302 571</a:t>
            </a:r>
            <a:endParaRPr lang="en-US" sz="1400" dirty="0"/>
          </a:p>
          <a:p>
            <a:pPr lvl="1">
              <a:spcBef>
                <a:spcPts val="0"/>
              </a:spcBef>
              <a:buFont typeface="Arial" panose="020B0604020202020204" pitchFamily="34" charset="0"/>
              <a:buChar char="•"/>
            </a:pPr>
            <a:r>
              <a:rPr lang="en-US" sz="1400" dirty="0"/>
              <a:t>T</a:t>
            </a:r>
            <a:r>
              <a:rPr lang="en-US" sz="1600" dirty="0"/>
              <a:t>R 103 688; 	status: early draft</a:t>
            </a:r>
          </a:p>
          <a:p>
            <a:pPr>
              <a:spcBef>
                <a:spcPts val="0"/>
              </a:spcBef>
            </a:pPr>
            <a:endParaRPr lang="en-US" sz="1600" dirty="0"/>
          </a:p>
          <a:p>
            <a:pPr>
              <a:spcBef>
                <a:spcPts val="0"/>
              </a:spcBef>
              <a:buFont typeface="Arial" panose="020B0604020202020204" pitchFamily="34" charset="0"/>
              <a:buChar char="•"/>
            </a:pPr>
            <a:r>
              <a:rPr lang="en-US" sz="1600" dirty="0"/>
              <a:t>Access layer standards for IEEE technology and 3GPP technology in the band 5855MHz to 5925MHz</a:t>
            </a:r>
          </a:p>
          <a:p>
            <a:pPr lvl="1">
              <a:spcBef>
                <a:spcPts val="0"/>
              </a:spcBef>
              <a:buFont typeface="Arial" panose="020B0604020202020204" pitchFamily="34" charset="0"/>
              <a:buChar char="•"/>
            </a:pPr>
            <a:r>
              <a:rPr lang="en-US" sz="1400" dirty="0"/>
              <a:t>EN 302 663: ITS-G5 Access layer ITS 5 GHz</a:t>
            </a:r>
          </a:p>
          <a:p>
            <a:pPr lvl="2">
              <a:spcBef>
                <a:spcPts val="0"/>
              </a:spcBef>
              <a:buFont typeface="Arial" panose="020B0604020202020204" pitchFamily="34" charset="0"/>
              <a:buChar char="•"/>
            </a:pPr>
            <a:r>
              <a:rPr lang="en-US" sz="1400" dirty="0"/>
              <a:t>Include enhanced receiver parameters as defined in IEEE802.11-2016and multipath fading channel requirements</a:t>
            </a:r>
          </a:p>
          <a:p>
            <a:pPr lvl="2">
              <a:spcBef>
                <a:spcPts val="0"/>
              </a:spcBef>
              <a:buFont typeface="Arial" panose="020B0604020202020204" pitchFamily="34" charset="0"/>
              <a:buChar char="•"/>
            </a:pPr>
            <a:r>
              <a:rPr lang="en-US" sz="1400" dirty="0"/>
              <a:t>Status: in final voting until 23 Dec 2019</a:t>
            </a:r>
          </a:p>
          <a:p>
            <a:pPr lvl="1">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r>
              <a:rPr lang="en-US" sz="1400" dirty="0"/>
              <a:t>EN 302 303: LTE-V2X Access layer ITS 5 GHz</a:t>
            </a:r>
          </a:p>
          <a:p>
            <a:pPr lvl="2">
              <a:spcBef>
                <a:spcPts val="0"/>
              </a:spcBef>
              <a:buFont typeface="Arial" panose="020B0604020202020204" pitchFamily="34" charset="0"/>
              <a:buChar char="•"/>
            </a:pPr>
            <a:r>
              <a:rPr lang="en-US" sz="1400" dirty="0"/>
              <a:t>Status: in final voting until 23 Dec 2019</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Nov 19</a:t>
            </a:r>
            <a:endParaRPr lang="en-GB" dirty="0"/>
          </a:p>
        </p:txBody>
      </p:sp>
    </p:spTree>
    <p:extLst>
      <p:ext uri="{BB962C8B-B14F-4D97-AF65-F5344CB8AC3E}">
        <p14:creationId xmlns:p14="http://schemas.microsoft.com/office/powerpoint/2010/main" val="6807521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7623" y="688664"/>
            <a:ext cx="7770813" cy="106528"/>
          </a:xfrm>
        </p:spPr>
        <p:txBody>
          <a:bodyPr/>
          <a:lstStyle/>
          <a:p>
            <a:r>
              <a:rPr lang="en-US" sz="2400" dirty="0"/>
              <a:t>EU items to share </a:t>
            </a:r>
            <a:r>
              <a:rPr lang="en-US" sz="1400" dirty="0"/>
              <a:t>-4</a:t>
            </a:r>
            <a:endParaRPr lang="en-US" sz="1200" dirty="0"/>
          </a:p>
        </p:txBody>
      </p:sp>
      <p:sp>
        <p:nvSpPr>
          <p:cNvPr id="3" name="Content Placeholder 2"/>
          <p:cNvSpPr>
            <a:spLocks noGrp="1"/>
          </p:cNvSpPr>
          <p:nvPr>
            <p:ph idx="1"/>
          </p:nvPr>
        </p:nvSpPr>
        <p:spPr>
          <a:xfrm>
            <a:off x="710936" y="862591"/>
            <a:ext cx="8353245" cy="5316684"/>
          </a:xfrm>
        </p:spPr>
        <p:txBody>
          <a:bodyPr/>
          <a:lstStyle/>
          <a:p>
            <a:pPr>
              <a:buFont typeface="Arial" panose="020B0604020202020204" pitchFamily="34" charset="0"/>
              <a:buChar char="•"/>
            </a:pPr>
            <a:r>
              <a:rPr lang="en-US" sz="1600" dirty="0">
                <a:solidFill>
                  <a:schemeClr val="tx1"/>
                </a:solidFill>
              </a:rPr>
              <a:t>CEPT–ECC  </a:t>
            </a:r>
            <a:r>
              <a:rPr lang="en-US" sz="1600" b="0" dirty="0">
                <a:solidFill>
                  <a:schemeClr val="tx1"/>
                </a:solidFill>
                <a:hlinkClick r:id="rId3"/>
              </a:rPr>
              <a:t>&lt;SE24&gt;</a:t>
            </a:r>
            <a:r>
              <a:rPr lang="en-US" sz="1600" b="0" dirty="0">
                <a:solidFill>
                  <a:schemeClr val="tx1"/>
                </a:solidFill>
              </a:rPr>
              <a:t> </a:t>
            </a:r>
            <a:r>
              <a:rPr lang="en-US" sz="1600" dirty="0">
                <a:solidFill>
                  <a:schemeClr val="tx1"/>
                </a:solidFill>
              </a:rPr>
              <a:t>next meeting  #99, 13-17 Jan 20 Copenhagen</a:t>
            </a:r>
          </a:p>
          <a:p>
            <a:pPr lvl="1">
              <a:buFont typeface="Arial" panose="020B0604020202020204" pitchFamily="34" charset="0"/>
              <a:buChar char="•"/>
            </a:pPr>
            <a:r>
              <a:rPr lang="en-US" sz="1400" dirty="0"/>
              <a:t>SE24 WI63 on updated UWB regulation;  fixed outdoor usage; simplified vehicular usage; increased indoor power; Schedule: 31. May 2021</a:t>
            </a:r>
          </a:p>
          <a:p>
            <a:pPr lvl="1">
              <a:buFont typeface="Arial" panose="020B0604020202020204" pitchFamily="34" charset="0"/>
              <a:buChar char="•"/>
            </a:pPr>
            <a:r>
              <a:rPr lang="en-US" sz="1400" dirty="0"/>
              <a:t>SRDMG: comments resolution from PC on ITS regulation ECC Dec 08/01 in the band 5855MHz to 5925MHz; Public Consultation until 15. November 2019</a:t>
            </a:r>
          </a:p>
          <a:p>
            <a:pPr lvl="2">
              <a:buFont typeface="Arial" panose="020B0604020202020204" pitchFamily="34" charset="0"/>
              <a:buChar char="•"/>
            </a:pPr>
            <a:r>
              <a:rPr lang="en-US" sz="1200" dirty="0"/>
              <a:t>Main issues here: sharing with Urban Rail in the band 5915MHz to 5925MHz and coexistence between IEEE and 3GPP technology.</a:t>
            </a:r>
            <a:endParaRPr lang="en-US" sz="12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#9,  09-11 Dec 19, ECO Copenhagen</a:t>
            </a:r>
          </a:p>
          <a:p>
            <a:pPr lvl="8">
              <a:spcBef>
                <a:spcPts val="0"/>
              </a:spcBef>
              <a:buFont typeface="Arial" panose="020B0604020202020204" pitchFamily="34" charset="0"/>
              <a:buChar char="•"/>
            </a:pPr>
            <a:r>
              <a:rPr lang="en-US" sz="1400" dirty="0"/>
              <a:t>#10, 20-22 Jan 20,  tbd, Czech Republic</a:t>
            </a:r>
            <a:endParaRPr lang="en-US" sz="1000" dirty="0"/>
          </a:p>
          <a:p>
            <a:pPr lvl="1">
              <a:spcBef>
                <a:spcPts val="0"/>
              </a:spcBef>
              <a:buFont typeface="Arial" panose="020B0604020202020204" pitchFamily="34" charset="0"/>
              <a:buChar char="•"/>
            </a:pPr>
            <a:r>
              <a:rPr lang="en-US" sz="1600" dirty="0"/>
              <a:t>Re-opened until FM57 complete. </a:t>
            </a:r>
          </a:p>
          <a:p>
            <a:pPr lvl="1">
              <a:spcBef>
                <a:spcPts val="0"/>
              </a:spcBef>
              <a:buFont typeface="Arial" panose="020B0604020202020204" pitchFamily="34" charset="0"/>
              <a:buChar char="•"/>
            </a:pPr>
            <a:r>
              <a:rPr lang="en-US" sz="1600" dirty="0"/>
              <a:t>Complementary Studies identified at WGFM94 (LS to WGSE) dealing with the short-term protection of fixed service point-to-point applications from WAS/RLAN indoor-only deployments as well as potential WAS/RLAN portable outdoor devices with lower power levels</a:t>
            </a: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#9, 22-24 Jan 20,  tbd, Czech Republic</a:t>
            </a:r>
            <a:r>
              <a:rPr lang="en-US" sz="1800" dirty="0">
                <a:solidFill>
                  <a:schemeClr val="tx1"/>
                </a:solidFill>
              </a:rPr>
              <a:t> </a:t>
            </a:r>
          </a:p>
          <a:p>
            <a:pPr lvl="1">
              <a:buFont typeface="Arial" panose="020B0604020202020204" pitchFamily="34" charset="0"/>
              <a:buChar char="•"/>
            </a:pPr>
            <a:r>
              <a:rPr lang="en-US" sz="1400" dirty="0"/>
              <a:t>FM57 resolved all the comments from the public consultation on the draft CEPT Report 73 (“Report A” on feasibility of coexistence scenarios for WAS/RLAN in the band 5925-6425 MHz), sent to ECC for approval for publication.</a:t>
            </a:r>
          </a:p>
          <a:p>
            <a:pPr lvl="1">
              <a:buFont typeface="Arial" panose="020B0604020202020204" pitchFamily="34" charset="0"/>
              <a:buChar char="•"/>
            </a:pPr>
            <a:r>
              <a:rPr lang="en-US" sz="1400" dirty="0"/>
              <a:t>FM57 started the development of the draft ECC Decision on WAS/RLAN in the band 5925-6425 </a:t>
            </a:r>
            <a:r>
              <a:rPr lang="en-US" sz="1400" dirty="0" err="1"/>
              <a:t>MHz.</a:t>
            </a:r>
            <a:endParaRPr lang="en-US" sz="1400" dirty="0"/>
          </a:p>
          <a:p>
            <a:pPr lvl="1">
              <a:buFont typeface="Arial" panose="020B0604020202020204" pitchFamily="34" charset="0"/>
              <a:buChar char="•"/>
            </a:pPr>
            <a:r>
              <a:rPr lang="en-US" sz="1400" dirty="0"/>
              <a:t>Initial draft of the CEPT Report B based largely upon draft ECC Decision</a:t>
            </a:r>
          </a:p>
          <a:p>
            <a:pPr lvl="1">
              <a:buFont typeface="Arial" panose="020B0604020202020204" pitchFamily="34" charset="0"/>
              <a:buChar char="•"/>
            </a:pPr>
            <a:r>
              <a:rPr lang="en-US" sz="1400" dirty="0"/>
              <a:t>Started draft ECC Report to assess the feasibility of WAS/RLAN use on a national basis in the band 5725-5850 MHz, ensuring protection of road-tolling/smart tachograph and radars. </a:t>
            </a: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Nov 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273051"/>
          </a:xfrm>
        </p:spPr>
        <p:txBody>
          <a:bodyPr/>
          <a:lstStyle/>
          <a:p>
            <a:r>
              <a:rPr lang="en-US" sz="2400" dirty="0"/>
              <a:t>ITU-R items to share</a:t>
            </a:r>
          </a:p>
        </p:txBody>
      </p:sp>
      <p:sp>
        <p:nvSpPr>
          <p:cNvPr id="3" name="Content Placeholder 2"/>
          <p:cNvSpPr>
            <a:spLocks noGrp="1"/>
          </p:cNvSpPr>
          <p:nvPr>
            <p:ph idx="1"/>
          </p:nvPr>
        </p:nvSpPr>
        <p:spPr>
          <a:xfrm>
            <a:off x="698889" y="755779"/>
            <a:ext cx="8445111" cy="5346442"/>
          </a:xfrm>
        </p:spPr>
        <p:txBody>
          <a:bodyPr/>
          <a:lstStyle/>
          <a:p>
            <a:pPr>
              <a:buFont typeface="Arial" panose="020B0604020202020204" pitchFamily="34" charset="0"/>
              <a:buChar char="•"/>
            </a:pPr>
            <a:r>
              <a:rPr lang="en-US" sz="1800" dirty="0"/>
              <a:t>WRC-19 is in progress</a:t>
            </a:r>
          </a:p>
          <a:p>
            <a:pPr lvl="1">
              <a:buFont typeface="Arial" panose="020B0604020202020204" pitchFamily="34" charset="0"/>
              <a:buChar char="•"/>
            </a:pPr>
            <a:r>
              <a:rPr lang="en-US" sz="1400" dirty="0">
                <a:hlinkClick r:id="rId2"/>
              </a:rPr>
              <a:t>https://www.itu.int/md/R16-WRC19-191028-TD/en</a:t>
            </a:r>
            <a:endParaRPr lang="en-US" sz="1400" dirty="0"/>
          </a:p>
          <a:p>
            <a:pPr lvl="1">
              <a:buFont typeface="Arial" panose="020B0604020202020204" pitchFamily="34" charset="0"/>
              <a:buChar char="•"/>
            </a:pPr>
            <a:r>
              <a:rPr lang="en-US" sz="1400" dirty="0">
                <a:hlinkClick r:id="rId3"/>
              </a:rPr>
              <a:t>https://extranet.itu.int/CookieAuth.dll?GetLogon?curl=Z2FsitesZ2Fwrc-raZ2FWRC-19&amp;reason=0&amp;formdir=10</a:t>
            </a:r>
            <a:endParaRPr lang="en-US" sz="1400" dirty="0"/>
          </a:p>
          <a:p>
            <a:pPr lvl="2">
              <a:buFont typeface="Arial" panose="020B0604020202020204" pitchFamily="34" charset="0"/>
              <a:buChar char="•"/>
            </a:pPr>
            <a:r>
              <a:rPr lang="en-US" sz="1200" dirty="0"/>
              <a:t>To see the COM (committees), need a ties account. </a:t>
            </a:r>
          </a:p>
          <a:p>
            <a:pPr>
              <a:spcBef>
                <a:spcPts val="0"/>
              </a:spcBef>
              <a:buFont typeface="Arial" panose="020B0604020202020204" pitchFamily="34" charset="0"/>
              <a:buChar char="•"/>
            </a:pPr>
            <a:r>
              <a:rPr lang="en-US" sz="1800" dirty="0"/>
              <a:t>AI 1.16 is to deal with all the 5GHz bands.   Need to watch for the outcome</a:t>
            </a:r>
          </a:p>
          <a:p>
            <a:pPr lvl="1">
              <a:spcBef>
                <a:spcPts val="0"/>
              </a:spcBef>
              <a:buFont typeface="Arial" panose="020B0604020202020204" pitchFamily="34" charset="0"/>
              <a:buChar char="•"/>
            </a:pPr>
            <a:r>
              <a:rPr lang="en-US" sz="1400" dirty="0"/>
              <a:t>5150-5250 lots of discussion, was shared before with many others. </a:t>
            </a:r>
          </a:p>
          <a:p>
            <a:pPr lvl="1">
              <a:spcBef>
                <a:spcPts val="0"/>
              </a:spcBef>
              <a:buFont typeface="Arial" panose="020B0604020202020204" pitchFamily="34" charset="0"/>
              <a:buChar char="•"/>
            </a:pPr>
            <a:r>
              <a:rPr lang="en-US" sz="1400" dirty="0"/>
              <a:t>5250 – 5350 also, resolutions 229 (2006)  from before. </a:t>
            </a:r>
          </a:p>
          <a:p>
            <a:pPr>
              <a:spcBef>
                <a:spcPts val="0"/>
              </a:spcBef>
              <a:buFont typeface="Arial" panose="020B0604020202020204" pitchFamily="34" charset="0"/>
              <a:buChar char="•"/>
            </a:pPr>
            <a:r>
              <a:rPr lang="en-US" sz="1800" dirty="0"/>
              <a:t>6GHz has 2 conflicting positions and working through this.  </a:t>
            </a:r>
            <a:r>
              <a:rPr lang="en-US" sz="1800" dirty="0" err="1"/>
              <a:t>Africa&amp;ASMG</a:t>
            </a:r>
            <a:endParaRPr lang="en-US" sz="1800" dirty="0"/>
          </a:p>
          <a:p>
            <a:pPr>
              <a:spcBef>
                <a:spcPts val="0"/>
              </a:spcBef>
              <a:buFont typeface="Arial" panose="020B0604020202020204" pitchFamily="34" charset="0"/>
              <a:buChar char="•"/>
            </a:pPr>
            <a:r>
              <a:rPr lang="en-US" sz="1800" dirty="0"/>
              <a:t>Need to list out the 6ish AIs, we have an interest in to review on 21/22nov and on. </a:t>
            </a:r>
          </a:p>
          <a:p>
            <a:pPr lvl="1">
              <a:spcBef>
                <a:spcPts val="0"/>
              </a:spcBef>
              <a:buFont typeface="Arial" panose="020B0604020202020204" pitchFamily="34" charset="0"/>
              <a:buChar char="•"/>
            </a:pPr>
            <a:r>
              <a:rPr lang="en-US" sz="1400" dirty="0">
                <a:hlinkClick r:id="rId4"/>
              </a:rPr>
              <a:t>https://mentor.ieee.org/802.18/dcn/17/18-17-0073-07-0000-ieee-802-viewpoints-on-wrc-19-agenda-items.pptx</a:t>
            </a:r>
            <a:r>
              <a:rPr lang="en-US" sz="1400" dirty="0"/>
              <a:t> </a:t>
            </a:r>
          </a:p>
          <a:p>
            <a:pPr lvl="1">
              <a:spcBef>
                <a:spcPts val="0"/>
              </a:spcBef>
              <a:buFont typeface="Arial" panose="020B0604020202020204" pitchFamily="34" charset="0"/>
              <a:buChar char="•"/>
            </a:pPr>
            <a:r>
              <a:rPr lang="en-US" sz="1400" dirty="0"/>
              <a:t>1.12, 1.13, 1.15, 1.16, 9.1.5, 10 </a:t>
            </a:r>
          </a:p>
          <a:p>
            <a:pPr>
              <a:spcBef>
                <a:spcPts val="0"/>
              </a:spcBef>
              <a:buFont typeface="Arial" panose="020B0604020202020204" pitchFamily="34" charset="0"/>
              <a:buChar char="•"/>
            </a:pPr>
            <a:r>
              <a:rPr lang="en-US" sz="1400" dirty="0"/>
              <a:t>Calendar:</a:t>
            </a:r>
            <a:endParaRPr lang="en-US" sz="1400" dirty="0">
              <a:hlinkClick r:id="rId5"/>
            </a:endParaRPr>
          </a:p>
          <a:p>
            <a:pPr lvl="1">
              <a:spcBef>
                <a:spcPts val="0"/>
              </a:spcBef>
              <a:buFont typeface="Arial" panose="020B0604020202020204" pitchFamily="34" charset="0"/>
              <a:buChar char="•"/>
            </a:pPr>
            <a:r>
              <a:rPr lang="en-US" sz="1400" dirty="0">
                <a:hlinkClick r:id="rId5"/>
              </a:rPr>
              <a:t>https://www.itu.int/en/events/Pages/Calendar-Events.aspx?sector=ITU-R</a:t>
            </a:r>
            <a:endParaRPr lang="en-US" sz="1400" dirty="0"/>
          </a:p>
          <a:p>
            <a:pPr>
              <a:spcBef>
                <a:spcPts val="0"/>
              </a:spcBef>
              <a:buFont typeface="Arial" panose="020B0604020202020204" pitchFamily="34" charset="0"/>
              <a:buChar char="•"/>
            </a:pPr>
            <a:r>
              <a:rPr lang="en-US" sz="1100" dirty="0">
                <a:hlinkClick r:id="rId6"/>
              </a:rPr>
              <a:t>Study Group 1 (SG 1) Spectrum management</a:t>
            </a:r>
            <a:endParaRPr lang="en-US" sz="1100" dirty="0">
              <a:solidFill>
                <a:schemeClr val="tx1"/>
              </a:solidFill>
            </a:endParaRPr>
          </a:p>
          <a:p>
            <a:pPr lvl="1">
              <a:spcBef>
                <a:spcPts val="0"/>
              </a:spcBef>
              <a:buFont typeface="Arial" panose="020B0604020202020204" pitchFamily="34" charset="0"/>
              <a:buChar char="•"/>
            </a:pPr>
            <a:r>
              <a:rPr lang="en-US" sz="1000" u="sng" dirty="0">
                <a:hlinkClick r:id="rId7"/>
              </a:rPr>
              <a:t>Working Party 1A (WP 1A) - Spectrum engineering techniques</a:t>
            </a:r>
            <a:r>
              <a:rPr lang="en-US" sz="1000" u="sng" dirty="0"/>
              <a:t> </a:t>
            </a:r>
          </a:p>
          <a:p>
            <a:pPr lvl="1">
              <a:spcBef>
                <a:spcPts val="0"/>
              </a:spcBef>
              <a:buFont typeface="Arial" panose="020B0604020202020204" pitchFamily="34" charset="0"/>
              <a:buChar char="•"/>
            </a:pPr>
            <a:r>
              <a:rPr lang="en-US" sz="1000" dirty="0">
                <a:hlinkClick r:id="rId8"/>
              </a:rPr>
              <a:t>Working Party 1C (WP 1C) - Spectrum monitoring</a:t>
            </a:r>
            <a:r>
              <a:rPr lang="en-US" sz="1000" dirty="0"/>
              <a:t>​​</a:t>
            </a:r>
          </a:p>
          <a:p>
            <a:pPr lvl="4">
              <a:spcBef>
                <a:spcPts val="0"/>
              </a:spcBef>
              <a:buFont typeface="Arial" panose="020B0604020202020204" pitchFamily="34" charset="0"/>
              <a:buChar char="•"/>
            </a:pPr>
            <a:endParaRPr lang="en-US" sz="500" dirty="0"/>
          </a:p>
          <a:p>
            <a:pPr>
              <a:spcBef>
                <a:spcPts val="0"/>
              </a:spcBef>
              <a:buFont typeface="Arial" panose="020B0604020202020204" pitchFamily="34" charset="0"/>
              <a:buChar char="•"/>
            </a:pPr>
            <a:r>
              <a:rPr lang="en-US" sz="1100" dirty="0">
                <a:hlinkClick r:id="rId9"/>
              </a:rPr>
              <a:t>Study Group 5 (SG 5) Terrestrial services</a:t>
            </a:r>
            <a:endParaRPr lang="en-US" sz="1100" dirty="0"/>
          </a:p>
          <a:p>
            <a:pPr lvl="1">
              <a:spcBef>
                <a:spcPts val="0"/>
              </a:spcBef>
              <a:buFont typeface="Arial" panose="020B0604020202020204" pitchFamily="34" charset="0"/>
              <a:buChar char="•"/>
            </a:pPr>
            <a:r>
              <a:rPr lang="en-US" sz="1000" dirty="0">
                <a:hlinkClick r:id="rId10"/>
              </a:rPr>
              <a:t>Working Party 5A (WP 5A) - Land mobile service above 30 MHz* (excluding IMT); wireless access in the fixed service; amateur and amateur-satellite services</a:t>
            </a:r>
            <a:r>
              <a:rPr lang="en-US" sz="1000" dirty="0"/>
              <a:t>  (Chair on mailing list)</a:t>
            </a:r>
            <a:endParaRPr lang="en-US" sz="1000" dirty="0">
              <a:hlinkClick r:id="rId11"/>
            </a:endParaRPr>
          </a:p>
          <a:p>
            <a:pPr lvl="1">
              <a:spcBef>
                <a:spcPts val="0"/>
              </a:spcBef>
              <a:buFont typeface="Arial" panose="020B0604020202020204" pitchFamily="34" charset="0"/>
              <a:buChar char="•"/>
            </a:pPr>
            <a:r>
              <a:rPr lang="en-US" sz="1000" dirty="0">
                <a:hlinkClick r:id="rId11"/>
              </a:rPr>
              <a:t>Working Party 5D (WP 5D) - IMT Systems</a:t>
            </a:r>
            <a:r>
              <a:rPr lang="en-US" sz="1000" dirty="0"/>
              <a:t> (Chair on mailing list)​​</a:t>
            </a:r>
          </a:p>
          <a:p>
            <a:pPr lvl="2">
              <a:spcBef>
                <a:spcPts val="0"/>
              </a:spcBef>
              <a:buFont typeface="Arial" panose="020B0604020202020204" pitchFamily="34" charset="0"/>
              <a:buChar char="•"/>
            </a:pPr>
            <a:r>
              <a:rPr lang="en-US" sz="800" dirty="0">
                <a:hlinkClick r:id="rId12"/>
              </a:rPr>
              <a:t>Monday 2019-12-09 - Friday 2019-12-13</a:t>
            </a:r>
            <a:endParaRPr lang="en-US" sz="800" dirty="0"/>
          </a:p>
          <a:p>
            <a:pPr marL="400050">
              <a:spcBef>
                <a:spcPts val="0"/>
              </a:spcBef>
              <a:buFont typeface="Arial" panose="020B0604020202020204" pitchFamily="34" charset="0"/>
              <a:buChar char="•"/>
            </a:pPr>
            <a:r>
              <a:rPr lang="en-US" sz="1100" dirty="0"/>
              <a:t>WRC-19:   </a:t>
            </a:r>
          </a:p>
          <a:p>
            <a:pPr marL="800100" lvl="1">
              <a:spcBef>
                <a:spcPts val="0"/>
              </a:spcBef>
              <a:buFont typeface="Arial" panose="020B0604020202020204" pitchFamily="34" charset="0"/>
              <a:buChar char="•"/>
            </a:pPr>
            <a:r>
              <a:rPr lang="en-US" sz="1050" u="sng" dirty="0">
                <a:hlinkClick r:id="rId13"/>
              </a:rPr>
              <a:t>https://www.itu.int/en/ITU-R/conferences/wrc/2019/Pages/default.aspx</a:t>
            </a:r>
            <a:r>
              <a:rPr lang="en-US" sz="1050" u="sng" dirty="0"/>
              <a:t>;  agenda and more: </a:t>
            </a:r>
            <a:r>
              <a:rPr lang="en-US" sz="1050" dirty="0"/>
              <a:t> </a:t>
            </a:r>
            <a:r>
              <a:rPr lang="en-US" sz="1050" u="sng" dirty="0">
                <a:hlinkClick r:id="rId14"/>
              </a:rPr>
              <a:t>https://www.itu.int/oth/R1402000001</a:t>
            </a:r>
            <a:endParaRPr lang="en-US" sz="1050" u="sng" dirty="0"/>
          </a:p>
          <a:p>
            <a:pPr marL="400050">
              <a:spcBef>
                <a:spcPts val="0"/>
              </a:spcBef>
              <a:buFont typeface="Arial" panose="020B0604020202020204" pitchFamily="34" charset="0"/>
              <a:buChar char="•"/>
            </a:pPr>
            <a:r>
              <a:rPr lang="en-US" sz="1100" dirty="0"/>
              <a:t>WRC-23 preliminary agenda items are already out since WRC-15 and will then be finalized at WRC-19.</a:t>
            </a:r>
          </a:p>
          <a:p>
            <a:pPr marL="800100" lvl="1">
              <a:spcBef>
                <a:spcPts val="0"/>
              </a:spcBef>
              <a:buFont typeface="Arial" panose="020B0604020202020204" pitchFamily="34" charset="0"/>
              <a:buChar char="•"/>
            </a:pPr>
            <a:r>
              <a:rPr lang="en-US" sz="1050" u="sng" dirty="0">
                <a:hlinkClick r:id="rId15"/>
              </a:rPr>
              <a:t>https://www.itu.int/en/ITU-R/study-groups/rcpm/Pages/wrc-23-preliminary-studies.aspx</a:t>
            </a:r>
            <a:r>
              <a:rPr lang="en-US" sz="1050" dirty="0"/>
              <a:t> </a:t>
            </a:r>
            <a:r>
              <a:rPr lang="en-US" sz="1800" dirty="0"/>
              <a:t> </a:t>
            </a:r>
          </a:p>
          <a:p>
            <a:pPr>
              <a:spcBef>
                <a:spcPts val="0"/>
              </a:spcBef>
              <a:buFont typeface="Arial" panose="020B0604020202020204" pitchFamily="34" charset="0"/>
              <a:buChar char="•"/>
            </a:pPr>
            <a:endParaRPr lang="en-US" sz="14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12-14 Nov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052613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- 1 of 1</a:t>
            </a:r>
            <a:endParaRPr lang="en-US" sz="2400" dirty="0"/>
          </a:p>
        </p:txBody>
      </p:sp>
      <p:sp>
        <p:nvSpPr>
          <p:cNvPr id="3" name="Content Placeholder 2"/>
          <p:cNvSpPr>
            <a:spLocks noGrp="1"/>
          </p:cNvSpPr>
          <p:nvPr>
            <p:ph idx="1"/>
          </p:nvPr>
        </p:nvSpPr>
        <p:spPr>
          <a:xfrm>
            <a:off x="698888" y="1066800"/>
            <a:ext cx="8292711" cy="5346442"/>
          </a:xfrm>
        </p:spPr>
        <p:txBody>
          <a:bodyPr/>
          <a:lstStyle/>
          <a:p>
            <a:pPr marL="0" indent="0">
              <a:spcBef>
                <a:spcPts val="0"/>
              </a:spcBef>
            </a:pPr>
            <a:r>
              <a:rPr lang="en-US" sz="1800" dirty="0"/>
              <a:t> </a:t>
            </a:r>
            <a:r>
              <a:rPr lang="en-US" sz="1400" dirty="0"/>
              <a:t>  </a:t>
            </a:r>
          </a:p>
          <a:p>
            <a:pPr>
              <a:buFont typeface="Arial" panose="020B0604020202020204" pitchFamily="34" charset="0"/>
              <a:buChar char="•"/>
            </a:pPr>
            <a:r>
              <a:rPr lang="en-US" sz="1800" dirty="0"/>
              <a:t>Items discussed in teleconferences since Sept:</a:t>
            </a:r>
          </a:p>
          <a:p>
            <a:pPr lvl="1">
              <a:spcBef>
                <a:spcPts val="0"/>
              </a:spcBef>
              <a:buFont typeface="Arial" panose="020B0604020202020204" pitchFamily="34" charset="0"/>
              <a:buChar char="•"/>
            </a:pPr>
            <a:r>
              <a:rPr lang="en-US" altLang="en-US" sz="1600" dirty="0"/>
              <a:t>NIST consultation on security of home IoT devices.</a:t>
            </a:r>
          </a:p>
          <a:p>
            <a:pPr lvl="2">
              <a:spcBef>
                <a:spcPts val="0"/>
              </a:spcBef>
              <a:buFont typeface="Arial" panose="020B0604020202020204" pitchFamily="34" charset="0"/>
              <a:buChar char="•"/>
            </a:pPr>
            <a:r>
              <a:rPr lang="en-US" altLang="en-US" sz="1400" dirty="0"/>
              <a:t>IEEE USA gathered IEEE comments,  we did not send any. </a:t>
            </a:r>
          </a:p>
          <a:p>
            <a:pPr lvl="1">
              <a:spcBef>
                <a:spcPts val="0"/>
              </a:spcBef>
              <a:buFont typeface="Arial" panose="020B0604020202020204" pitchFamily="34" charset="0"/>
              <a:buChar char="•"/>
            </a:pPr>
            <a:r>
              <a:rPr lang="en-US" altLang="en-US" sz="1600" dirty="0"/>
              <a:t>Singapore consultation comments posted. </a:t>
            </a:r>
          </a:p>
          <a:p>
            <a:pPr lvl="2">
              <a:spcBef>
                <a:spcPts val="0"/>
              </a:spcBef>
              <a:buFont typeface="Arial" panose="020B0604020202020204" pitchFamily="34" charset="0"/>
              <a:buChar char="•"/>
            </a:pPr>
            <a:r>
              <a:rPr lang="en-US" altLang="en-US" sz="1400" dirty="0"/>
              <a:t>With 868 MHz going away can they add 915-920MHz.</a:t>
            </a:r>
          </a:p>
          <a:p>
            <a:pPr lvl="1">
              <a:spcBef>
                <a:spcPts val="0"/>
              </a:spcBef>
              <a:buFont typeface="Arial" panose="020B0604020202020204" pitchFamily="34" charset="0"/>
              <a:buChar char="•"/>
            </a:pPr>
            <a:r>
              <a:rPr lang="en-US" altLang="en-US" sz="1600" dirty="0"/>
              <a:t>UWB ex </a:t>
            </a:r>
            <a:r>
              <a:rPr lang="en-US" altLang="en-US" sz="1600" dirty="0" err="1"/>
              <a:t>parte</a:t>
            </a:r>
            <a:r>
              <a:rPr lang="en-US" altLang="en-US" sz="1600" dirty="0"/>
              <a:t> on comments, on Bosch petition for rule making</a:t>
            </a:r>
          </a:p>
          <a:p>
            <a:pPr lvl="2">
              <a:spcBef>
                <a:spcPts val="0"/>
              </a:spcBef>
              <a:buFont typeface="Arial" panose="020B0604020202020204" pitchFamily="34" charset="0"/>
              <a:buChar char="•"/>
            </a:pPr>
            <a:r>
              <a:rPr lang="en-US" altLang="en-US" sz="1400" dirty="0"/>
              <a:t> GPS folks concerned with UWB interference, we would not. </a:t>
            </a:r>
          </a:p>
          <a:p>
            <a:pPr lvl="1">
              <a:spcBef>
                <a:spcPts val="0"/>
              </a:spcBef>
              <a:buFont typeface="Arial" panose="020B0604020202020204" pitchFamily="34" charset="0"/>
              <a:buChar char="•"/>
            </a:pPr>
            <a:r>
              <a:rPr lang="en-US" altLang="en-US" sz="1600" dirty="0"/>
              <a:t>UWB Piper waiver request (we passed) </a:t>
            </a:r>
          </a:p>
          <a:p>
            <a:pPr lvl="2">
              <a:spcBef>
                <a:spcPts val="0"/>
              </a:spcBef>
              <a:buFont typeface="Arial" panose="020B0604020202020204" pitchFamily="34" charset="0"/>
              <a:buChar char="•"/>
            </a:pPr>
            <a:r>
              <a:rPr lang="en-US" altLang="en-US" sz="1400" dirty="0"/>
              <a:t>For RR track side system </a:t>
            </a:r>
          </a:p>
          <a:p>
            <a:pPr lvl="1">
              <a:spcBef>
                <a:spcPts val="0"/>
              </a:spcBef>
              <a:buFont typeface="Arial" panose="020B0604020202020204" pitchFamily="34" charset="0"/>
              <a:buChar char="•"/>
            </a:pPr>
            <a:r>
              <a:rPr lang="en-US" altLang="en-US" sz="1600" dirty="0"/>
              <a:t>Vietnam Digital Consultation</a:t>
            </a:r>
          </a:p>
          <a:p>
            <a:pPr lvl="2">
              <a:spcBef>
                <a:spcPts val="0"/>
              </a:spcBef>
              <a:buFont typeface="Arial" panose="020B0604020202020204" pitchFamily="34" charset="0"/>
              <a:buChar char="•"/>
            </a:pPr>
            <a:r>
              <a:rPr lang="en-US" sz="1400" dirty="0"/>
              <a:t>compulsory standards on digital signatures/authentication services on mobile devices</a:t>
            </a:r>
            <a:endParaRPr lang="en-US" altLang="en-US" sz="1400" dirty="0">
              <a:solidFill>
                <a:schemeClr val="tx1"/>
              </a:solidFill>
            </a:endParaRPr>
          </a:p>
          <a:p>
            <a:pPr lvl="1">
              <a:spcBef>
                <a:spcPts val="0"/>
              </a:spcBef>
              <a:buFont typeface="Arial" panose="020B0604020202020204" pitchFamily="34" charset="0"/>
              <a:buChar char="•"/>
            </a:pPr>
            <a:r>
              <a:rPr lang="en-US" altLang="en-US" sz="1600" dirty="0"/>
              <a:t>ISED and Vietnam general updates</a:t>
            </a:r>
          </a:p>
          <a:p>
            <a:pPr lvl="2">
              <a:spcBef>
                <a:spcPts val="0"/>
              </a:spcBef>
              <a:buFont typeface="Arial" panose="020B0604020202020204" pitchFamily="34" charset="0"/>
              <a:buChar char="•"/>
            </a:pPr>
            <a:r>
              <a:rPr lang="en-US" altLang="en-US" sz="1400" dirty="0"/>
              <a:t>Some related to equipment certifications. (see agenda 18-19/0131r01)</a:t>
            </a:r>
          </a:p>
          <a:p>
            <a:pPr lvl="1">
              <a:spcBef>
                <a:spcPts val="0"/>
              </a:spcBef>
              <a:buFont typeface="Arial" panose="020B0604020202020204" pitchFamily="34" charset="0"/>
              <a:buChar char="•"/>
            </a:pPr>
            <a:r>
              <a:rPr lang="en-US" sz="1600" dirty="0"/>
              <a:t>Indonesia: Updates for Short Range Devices</a:t>
            </a:r>
          </a:p>
          <a:p>
            <a:pPr lvl="2">
              <a:spcBef>
                <a:spcPts val="0"/>
              </a:spcBef>
              <a:buFont typeface="Arial" panose="020B0604020202020204" pitchFamily="34" charset="0"/>
              <a:buChar char="•"/>
            </a:pPr>
            <a:r>
              <a:rPr lang="en-US" sz="1200" dirty="0"/>
              <a:t> </a:t>
            </a:r>
            <a:r>
              <a:rPr lang="en-US" sz="1400" dirty="0" err="1"/>
              <a:t>BlueTooth</a:t>
            </a:r>
            <a:r>
              <a:rPr lang="en-US" sz="1400" dirty="0"/>
              <a:t>, WPAN (15.4), RFID, NFC, ITS, WLAN under other, etc. </a:t>
            </a:r>
            <a:endParaRPr lang="en-US" sz="1200" dirty="0"/>
          </a:p>
          <a:p>
            <a:pPr lvl="1">
              <a:spcBef>
                <a:spcPts val="0"/>
              </a:spcBef>
              <a:buFont typeface="Arial" panose="020B0604020202020204" pitchFamily="34" charset="0"/>
              <a:buChar char="•"/>
            </a:pPr>
            <a:r>
              <a:rPr lang="en-US" altLang="en-US" sz="1600" dirty="0">
                <a:solidFill>
                  <a:srgbClr val="222222"/>
                </a:solidFill>
                <a:cs typeface="Arial" panose="020B0604020202020204" pitchFamily="34" charset="0"/>
              </a:rPr>
              <a:t>Vietnam MIC regulation on license-exempt frequency bands.</a:t>
            </a:r>
          </a:p>
          <a:p>
            <a:pPr lvl="2">
              <a:spcBef>
                <a:spcPts val="0"/>
              </a:spcBef>
              <a:buFont typeface="Arial" panose="020B0604020202020204" pitchFamily="34" charset="0"/>
              <a:buChar char="•"/>
            </a:pPr>
            <a:r>
              <a:rPr lang="en-US" altLang="en-US" sz="1400" dirty="0"/>
              <a:t> Updates to 2.4 and 5GHz band, RFIS at 918MHz, regulations updates to 246 GHz, etc. </a:t>
            </a:r>
          </a:p>
          <a:p>
            <a:pPr lvl="1">
              <a:spcBef>
                <a:spcPts val="0"/>
              </a:spcBef>
              <a:buFont typeface="Arial" panose="020B0604020202020204" pitchFamily="34" charset="0"/>
              <a:buChar char="•"/>
            </a:pPr>
            <a:r>
              <a:rPr lang="en-US" altLang="en-US" sz="1600" dirty="0">
                <a:solidFill>
                  <a:srgbClr val="222222"/>
                </a:solidFill>
                <a:cs typeface="Arial" panose="020B0604020202020204" pitchFamily="34" charset="0"/>
              </a:rPr>
              <a:t>Japan MIC has published a list of changes in technical conditions for systems at 60 GHz</a:t>
            </a:r>
          </a:p>
          <a:p>
            <a:pPr lvl="2">
              <a:spcBef>
                <a:spcPts val="0"/>
              </a:spcBef>
              <a:buFont typeface="Arial" panose="020B0604020202020204" pitchFamily="34" charset="0"/>
              <a:buChar char="•"/>
            </a:pPr>
            <a:r>
              <a:rPr lang="en-US" altLang="ja-JP" sz="1400" dirty="0"/>
              <a:t>Though no change for low power data communications systems (see 18-19/0133)</a:t>
            </a:r>
            <a:endParaRPr lang="en-US" sz="1400" dirty="0"/>
          </a:p>
          <a:p>
            <a:pPr>
              <a:spcBef>
                <a:spcPts val="0"/>
              </a:spcBef>
              <a:buFont typeface="Arial" panose="020B0604020202020204" pitchFamily="34" charset="0"/>
              <a:buChar char="•"/>
            </a:pPr>
            <a:endParaRPr lang="en-US" sz="14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12-14 Nov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002415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400" dirty="0"/>
              <a:t>Actions / AOB / Recess</a:t>
            </a:r>
            <a:endParaRPr lang="en-US" sz="2400" dirty="0"/>
          </a:p>
        </p:txBody>
      </p:sp>
      <p:sp>
        <p:nvSpPr>
          <p:cNvPr id="3" name="Content Placeholder 2"/>
          <p:cNvSpPr>
            <a:spLocks noGrp="1"/>
          </p:cNvSpPr>
          <p:nvPr>
            <p:ph idx="1"/>
          </p:nvPr>
        </p:nvSpPr>
        <p:spPr>
          <a:xfrm>
            <a:off x="689169" y="1265047"/>
            <a:ext cx="8150031" cy="5210365"/>
          </a:xfrm>
        </p:spPr>
        <p:txBody>
          <a:bodyPr/>
          <a:lstStyle/>
          <a:p>
            <a:pPr>
              <a:buFont typeface="Arial" panose="020B0604020202020204" pitchFamily="34" charset="0"/>
              <a:buChar char="•"/>
            </a:pPr>
            <a:r>
              <a:rPr lang="en-US" altLang="en-US" sz="2000" dirty="0"/>
              <a:t>Actions required: </a:t>
            </a:r>
          </a:p>
          <a:p>
            <a:pPr lvl="1">
              <a:buFont typeface="Wingdings" panose="05000000000000000000" pitchFamily="2" charset="2"/>
              <a:buChar char="q"/>
            </a:pPr>
            <a:r>
              <a:rPr lang="en-US" altLang="en-US" sz="1800" dirty="0">
                <a:solidFill>
                  <a:srgbClr val="00B0F0"/>
                </a:solidFill>
              </a:rPr>
              <a:t>Look over ACMA consultation to discuss on Thursday </a:t>
            </a:r>
          </a:p>
          <a:p>
            <a:pPr lvl="1">
              <a:buFont typeface="Arial" panose="020B0604020202020204" pitchFamily="34" charset="0"/>
              <a:buChar char="•"/>
            </a:pPr>
            <a:r>
              <a:rPr lang="en-US" sz="1600" dirty="0">
                <a:hlinkClick r:id="rId2"/>
              </a:rPr>
              <a:t>https://mentor.ieee.org/802.18/dcn/19/18-19-0146-00-0000-acma-ifc-36-2019-compliance-priorities-20-21.docx</a:t>
            </a:r>
            <a:r>
              <a:rPr lang="en-US" sz="1600" dirty="0"/>
              <a:t> </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AOB before recess to Thursday AM1.</a:t>
            </a:r>
          </a:p>
          <a:p>
            <a:pPr lvl="1">
              <a:buFont typeface="Arial" panose="020B0604020202020204" pitchFamily="34" charset="0"/>
              <a:buChar char="•"/>
            </a:pPr>
            <a:r>
              <a:rPr lang="en-US" altLang="en-US" sz="1800" dirty="0">
                <a:solidFill>
                  <a:schemeClr val="tx1"/>
                </a:solidFill>
              </a:rPr>
              <a:t>There is a discussion coming up with the IEEE-EU spectrum position statement compared to the IEEE-SA spectrum position statement, add to  Thursday discussion.</a:t>
            </a:r>
            <a:endParaRPr lang="en-US" altLang="en-US" sz="1800" dirty="0">
              <a:solidFill>
                <a:schemeClr val="bg1">
                  <a:lumMod val="65000"/>
                </a:schemeClr>
              </a:solidFill>
            </a:endParaRPr>
          </a:p>
          <a:p>
            <a:pPr lvl="1">
              <a:buFont typeface="Arial" panose="020B0604020202020204" pitchFamily="34" charset="0"/>
              <a:buChar char="•"/>
            </a:pPr>
            <a:r>
              <a:rPr lang="en-US" altLang="en-US" sz="1800" dirty="0">
                <a:solidFill>
                  <a:schemeClr val="tx1"/>
                </a:solidFill>
              </a:rPr>
              <a:t>Is it okay to move Thursday’s start to 8:30?   No objections.</a:t>
            </a:r>
          </a:p>
          <a:p>
            <a:pPr lvl="2">
              <a:buFont typeface="Arial" panose="020B0604020202020204" pitchFamily="34" charset="0"/>
              <a:buChar char="•"/>
            </a:pPr>
            <a:r>
              <a:rPr lang="en-US" altLang="en-US" sz="1600" dirty="0">
                <a:solidFill>
                  <a:schemeClr val="tx1"/>
                </a:solidFill>
              </a:rPr>
              <a:t>Ongoing?  Yes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sz="2000" dirty="0">
                <a:solidFill>
                  <a:schemeClr val="tx1"/>
                </a:solidFill>
              </a:rPr>
              <a:t>Recessed until Thursday AM1(8:30 local ), at 11:30 local</a:t>
            </a:r>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12-14 Nov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4883423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Thursday Agenda</a:t>
            </a:r>
            <a:endParaRPr lang="en-US" sz="2400" dirty="0"/>
          </a:p>
        </p:txBody>
      </p:sp>
      <p:sp>
        <p:nvSpPr>
          <p:cNvPr id="3" name="Content Placeholder 2"/>
          <p:cNvSpPr>
            <a:spLocks noGrp="1"/>
          </p:cNvSpPr>
          <p:nvPr>
            <p:ph idx="1"/>
          </p:nvPr>
        </p:nvSpPr>
        <p:spPr>
          <a:xfrm>
            <a:off x="685800" y="1066799"/>
            <a:ext cx="8458200" cy="5408613"/>
          </a:xfrm>
        </p:spPr>
        <p:txBody>
          <a:bodyPr/>
          <a:lstStyle/>
          <a:p>
            <a:pPr>
              <a:buFont typeface="Arial" panose="020B0604020202020204" pitchFamily="34" charset="0"/>
              <a:buChar char="•"/>
            </a:pPr>
            <a:r>
              <a:rPr lang="en-US" altLang="en-US" sz="1800" dirty="0"/>
              <a:t>Reminder we are still under all IEEE policies as shown on Tuesday.</a:t>
            </a:r>
          </a:p>
          <a:p>
            <a:pPr lvl="1">
              <a:buFont typeface="Arial" panose="020B0604020202020204" pitchFamily="34" charset="0"/>
              <a:buChar char="•"/>
            </a:pPr>
            <a:r>
              <a:rPr lang="en-US" altLang="en-US" sz="1800" dirty="0"/>
              <a:t>Attendance server is open.</a:t>
            </a:r>
          </a:p>
          <a:p>
            <a:pPr lvl="1">
              <a:buFont typeface="Arial" panose="020B0604020202020204" pitchFamily="34" charset="0"/>
              <a:buChar char="•"/>
            </a:pPr>
            <a:r>
              <a:rPr lang="en-US" altLang="en-US" sz="1600" b="1" dirty="0"/>
              <a:t>Remember to state your name, affiliation, employer and/or clients first time you speak.</a:t>
            </a:r>
          </a:p>
          <a:p>
            <a:pPr lvl="1">
              <a:buFont typeface="Arial" panose="020B0604020202020204" pitchFamily="34" charset="0"/>
              <a:buChar char="•"/>
            </a:pPr>
            <a:r>
              <a:rPr lang="en-US" altLang="en-US" sz="1600" dirty="0"/>
              <a:t>Note: For new copyright notice, 802.18 does not need to present, however for due diligence will attach to agendas to provide beforehand moving forward.</a:t>
            </a:r>
            <a:r>
              <a:rPr lang="en-US" altLang="en-US" sz="1600" b="1" dirty="0"/>
              <a:t> </a:t>
            </a:r>
          </a:p>
          <a:p>
            <a:pPr lvl="1">
              <a:buFont typeface="Arial" panose="020B0604020202020204" pitchFamily="34" charset="0"/>
              <a:buChar char="•"/>
            </a:pPr>
            <a:r>
              <a:rPr lang="en-US" altLang="en-US" sz="1800" dirty="0"/>
              <a:t>Someone to take a few notes:  ________</a:t>
            </a:r>
            <a:endParaRPr lang="en-US" altLang="en-US" sz="1800" dirty="0">
              <a:solidFill>
                <a:schemeClr val="bg1">
                  <a:lumMod val="65000"/>
                </a:schemeClr>
              </a:solidFill>
            </a:endParaRPr>
          </a:p>
          <a:p>
            <a:pPr lvl="1">
              <a:buFont typeface="Arial" panose="020B0604020202020204" pitchFamily="34" charset="0"/>
              <a:buChar char="•"/>
            </a:pPr>
            <a:r>
              <a:rPr lang="en-US" altLang="en-US" sz="1800" dirty="0">
                <a:solidFill>
                  <a:schemeClr val="tx1"/>
                </a:solidFill>
              </a:rPr>
              <a:t>Reminder 802.18 reciprocal credit from other WGs has been turned off. </a:t>
            </a:r>
          </a:p>
          <a:p>
            <a:pPr>
              <a:buFont typeface="Arial" panose="020B0604020202020204" pitchFamily="34" charset="0"/>
              <a:buChar char="•"/>
            </a:pPr>
            <a:r>
              <a:rPr lang="en-US" altLang="en-US" sz="1800" dirty="0"/>
              <a:t>Items from Tuesday or new</a:t>
            </a:r>
          </a:p>
          <a:p>
            <a:pPr lvl="1">
              <a:spcBef>
                <a:spcPts val="0"/>
              </a:spcBef>
              <a:buFont typeface="Arial" panose="020B0604020202020204" pitchFamily="34" charset="0"/>
              <a:buChar char="•"/>
            </a:pPr>
            <a:r>
              <a:rPr lang="en-US" sz="1800" dirty="0">
                <a:solidFill>
                  <a:schemeClr val="tx1"/>
                </a:solidFill>
              </a:rPr>
              <a:t>General Discussion:  </a:t>
            </a:r>
          </a:p>
          <a:p>
            <a:pPr lvl="2">
              <a:spcBef>
                <a:spcPts val="0"/>
              </a:spcBef>
              <a:buFont typeface="Arial" panose="020B0604020202020204" pitchFamily="34" charset="0"/>
              <a:buChar char="•"/>
            </a:pPr>
            <a:r>
              <a:rPr lang="en-US" sz="1600" dirty="0">
                <a:solidFill>
                  <a:schemeClr val="tx1"/>
                </a:solidFill>
              </a:rPr>
              <a:t>ACMA consultation</a:t>
            </a:r>
          </a:p>
          <a:p>
            <a:pPr lvl="2">
              <a:spcBef>
                <a:spcPts val="0"/>
              </a:spcBef>
              <a:buFont typeface="Arial" panose="020B0604020202020204" pitchFamily="34" charset="0"/>
              <a:buChar char="•"/>
            </a:pPr>
            <a:r>
              <a:rPr lang="en-US" sz="1600" dirty="0">
                <a:solidFill>
                  <a:schemeClr val="tx1"/>
                </a:solidFill>
              </a:rPr>
              <a:t>APAC update</a:t>
            </a:r>
          </a:p>
          <a:p>
            <a:pPr lvl="2">
              <a:spcBef>
                <a:spcPts val="0"/>
              </a:spcBef>
              <a:buFont typeface="Arial" panose="020B0604020202020204" pitchFamily="34" charset="0"/>
              <a:buChar char="•"/>
            </a:pPr>
            <a:r>
              <a:rPr lang="en-US" altLang="en-US" sz="1600" dirty="0">
                <a:solidFill>
                  <a:schemeClr val="tx1"/>
                </a:solidFill>
              </a:rPr>
              <a:t>FCC Items</a:t>
            </a:r>
          </a:p>
          <a:p>
            <a:pPr lvl="2">
              <a:spcBef>
                <a:spcPts val="0"/>
              </a:spcBef>
              <a:buFont typeface="Arial" panose="020B0604020202020204" pitchFamily="34" charset="0"/>
              <a:buChar char="•"/>
            </a:pPr>
            <a:r>
              <a:rPr lang="en-US" altLang="en-US" sz="1600" dirty="0">
                <a:solidFill>
                  <a:schemeClr val="tx1"/>
                </a:solidFill>
              </a:rPr>
              <a:t>IEEE –EU spectrum position </a:t>
            </a:r>
          </a:p>
          <a:p>
            <a:pPr lvl="2">
              <a:spcBef>
                <a:spcPts val="0"/>
              </a:spcBef>
              <a:buFont typeface="Arial" panose="020B0604020202020204" pitchFamily="34" charset="0"/>
              <a:buChar char="•"/>
            </a:pPr>
            <a:r>
              <a:rPr lang="en-US" altLang="en-US" sz="1600" dirty="0">
                <a:solidFill>
                  <a:schemeClr val="tx1"/>
                </a:solidFill>
              </a:rPr>
              <a:t>WRC-19 AI status</a:t>
            </a:r>
            <a:endParaRPr lang="en-US" altLang="en-US" dirty="0">
              <a:solidFill>
                <a:schemeClr val="tx1"/>
              </a:solidFill>
            </a:endParaRPr>
          </a:p>
          <a:p>
            <a:pPr>
              <a:spcBef>
                <a:spcPts val="0"/>
              </a:spcBef>
              <a:buFont typeface="Arial" panose="020B0604020202020204" pitchFamily="34" charset="0"/>
              <a:buChar char="•"/>
            </a:pPr>
            <a:r>
              <a:rPr lang="en-US" altLang="en-US" sz="1800" dirty="0"/>
              <a:t>Teleconferences moving forward</a:t>
            </a:r>
          </a:p>
          <a:p>
            <a:pPr>
              <a:spcBef>
                <a:spcPts val="0"/>
              </a:spcBef>
              <a:buFont typeface="Arial" panose="020B0604020202020204" pitchFamily="34" charset="0"/>
              <a:buChar char="•"/>
            </a:pPr>
            <a:r>
              <a:rPr lang="en-US" altLang="en-US" sz="1800" dirty="0"/>
              <a:t>Actions Required</a:t>
            </a:r>
          </a:p>
          <a:p>
            <a:pPr>
              <a:spcBef>
                <a:spcPts val="0"/>
              </a:spcBef>
              <a:buFont typeface="Arial" panose="020B0604020202020204" pitchFamily="34" charset="0"/>
              <a:buChar char="•"/>
            </a:pPr>
            <a:r>
              <a:rPr lang="en-US" altLang="en-US" sz="1800" dirty="0"/>
              <a:t>AOB</a:t>
            </a:r>
          </a:p>
          <a:p>
            <a:pPr>
              <a:spcBef>
                <a:spcPts val="0"/>
              </a:spcBef>
              <a:buFont typeface="Arial" panose="020B0604020202020204" pitchFamily="34" charset="0"/>
              <a:buChar char="•"/>
            </a:pPr>
            <a:r>
              <a:rPr lang="en-US" altLang="en-US" sz="1800" dirty="0"/>
              <a:t>Adjourn</a:t>
            </a: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12-14 Nov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9EFC8ECD-F741-48F0-9A9E-7A5E2842A343}"/>
              </a:ext>
            </a:extLst>
          </p:cNvPr>
          <p:cNvGraphicFramePr>
            <a:graphicFrameLocks noChangeAspect="1"/>
          </p:cNvGraphicFramePr>
          <p:nvPr>
            <p:extLst>
              <p:ext uri="{D42A27DB-BD31-4B8C-83A1-F6EECF244321}">
                <p14:modId xmlns:p14="http://schemas.microsoft.com/office/powerpoint/2010/main" val="303295"/>
              </p:ext>
            </p:extLst>
          </p:nvPr>
        </p:nvGraphicFramePr>
        <p:xfrm>
          <a:off x="6629400" y="2590800"/>
          <a:ext cx="914400" cy="771525"/>
        </p:xfrm>
        <a:graphic>
          <a:graphicData uri="http://schemas.openxmlformats.org/presentationml/2006/ole">
            <mc:AlternateContent xmlns:mc="http://schemas.openxmlformats.org/markup-compatibility/2006">
              <mc:Choice xmlns:v="urn:schemas-microsoft-com:vml" Requires="v">
                <p:oleObj spid="_x0000_s8209" name="Packager Shell Object" showAsIcon="1" r:id="rId4" imgW="914400" imgH="771480" progId="Package">
                  <p:embed/>
                </p:oleObj>
              </mc:Choice>
              <mc:Fallback>
                <p:oleObj name="Packager Shell Object" showAsIcon="1" r:id="rId4" imgW="914400" imgH="771480" progId="Package">
                  <p:embed/>
                  <p:pic>
                    <p:nvPicPr>
                      <p:cNvPr id="0" name=""/>
                      <p:cNvPicPr/>
                      <p:nvPr/>
                    </p:nvPicPr>
                    <p:blipFill>
                      <a:blip r:embed="rId5"/>
                      <a:stretch>
                        <a:fillRect/>
                      </a:stretch>
                    </p:blipFill>
                    <p:spPr>
                      <a:xfrm>
                        <a:off x="6629400" y="25908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3381201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Voters: </a:t>
            </a:r>
            <a:r>
              <a:rPr lang="en-US" altLang="en-US" sz="1800" dirty="0"/>
              <a:t>47 (7 on LMSC)</a:t>
            </a:r>
            <a:r>
              <a:rPr lang="en-US" altLang="en-US" sz="1800" dirty="0">
                <a:solidFill>
                  <a:schemeClr val="tx1"/>
                </a:solidFill>
              </a:rPr>
              <a:t>;   Aspirant members: 19</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solidFill>
                  <a:schemeClr val="tx1">
                    <a:lumMod val="65000"/>
                    <a:lumOff val="35000"/>
                  </a:schemeClr>
                </a:solidFill>
              </a:rPr>
              <a:t>The 4 administration slides, reminder from your  WG opening plenary  </a:t>
            </a:r>
            <a:r>
              <a:rPr lang="en-US" sz="1600" kern="1600" dirty="0">
                <a:solidFill>
                  <a:schemeClr val="tx1">
                    <a:lumMod val="65000"/>
                    <a:lumOff val="35000"/>
                  </a:schemeClr>
                </a:solidFill>
                <a:sym typeface="Wingdings" panose="05000000000000000000" pitchFamily="2" charset="2"/>
              </a:rPr>
              <a:t> new 02jan18</a:t>
            </a:r>
            <a:endParaRPr lang="en-US" sz="1600" kern="1600" dirty="0">
              <a:solidFill>
                <a:schemeClr val="tx1">
                  <a:lumMod val="65000"/>
                  <a:lumOff val="35000"/>
                </a:schemeClr>
              </a:solidFill>
            </a:endParaRPr>
          </a:p>
          <a:p>
            <a:pPr lvl="1">
              <a:defRPr/>
            </a:pPr>
            <a:r>
              <a:rPr lang="en-US" sz="1600" kern="1600" dirty="0">
                <a:solidFill>
                  <a:schemeClr val="tx1">
                    <a:lumMod val="65000"/>
                    <a:lumOff val="35000"/>
                  </a:schemeClr>
                </a:solidFill>
              </a:rPr>
              <a:t>       (note: call for essential patents is n/a, as the RR-TAG does not do standards) </a:t>
            </a:r>
            <a:endParaRPr lang="en-US" sz="1600" dirty="0">
              <a:solidFill>
                <a:schemeClr val="tx1">
                  <a:lumMod val="65000"/>
                  <a:lumOff val="35000"/>
                </a:schemeClr>
              </a:solidFill>
            </a:endParaRPr>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12-14 Nov 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592" name="Presentation" showAsIcon="1" r:id="rId6" imgW="914400" imgH="771480" progId="PowerPoint.Show.8">
                  <p:embed/>
                </p:oleObj>
              </mc:Choice>
              <mc:Fallback>
                <p:oleObj name="Presentation" showAsIcon="1" r:id="rId6" imgW="914400" imgH="771480" progId="PowerPoint.Show.8">
                  <p:embed/>
                  <p:pic>
                    <p:nvPicPr>
                      <p:cNvPr id="0" name=""/>
                      <p:cNvPicPr/>
                      <p:nvPr/>
                    </p:nvPicPr>
                    <p:blipFill>
                      <a:blip r:embed="rId7"/>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sz="2400" dirty="0"/>
              <a:t>General discussions </a:t>
            </a:r>
          </a:p>
        </p:txBody>
      </p:sp>
      <p:sp>
        <p:nvSpPr>
          <p:cNvPr id="3" name="Content Placeholder 2"/>
          <p:cNvSpPr>
            <a:spLocks noGrp="1"/>
          </p:cNvSpPr>
          <p:nvPr>
            <p:ph idx="1"/>
          </p:nvPr>
        </p:nvSpPr>
        <p:spPr>
          <a:xfrm>
            <a:off x="685800" y="1111249"/>
            <a:ext cx="7620000" cy="4113213"/>
          </a:xfrm>
        </p:spPr>
        <p:txBody>
          <a:bodyPr/>
          <a:lstStyle/>
          <a:p>
            <a:pPr>
              <a:buFont typeface="Arial" panose="020B0604020202020204" pitchFamily="34" charset="0"/>
              <a:buChar char="•"/>
            </a:pPr>
            <a:r>
              <a:rPr lang="en-US" sz="1800" dirty="0"/>
              <a:t>ACMA Consultation</a:t>
            </a:r>
          </a:p>
          <a:p>
            <a:pPr lvl="1">
              <a:buFont typeface="Arial" panose="020B0604020202020204" pitchFamily="34" charset="0"/>
              <a:buChar char="•"/>
            </a:pPr>
            <a:r>
              <a:rPr lang="en-US" sz="1600" dirty="0">
                <a:hlinkClick r:id="rId2"/>
              </a:rPr>
              <a:t>https://mentor.ieee.org/802.18/dcn/19/18-19-0146-00-0000-acma-ifc-36-2019-compliance-priorities-20-21.docx</a:t>
            </a:r>
            <a:r>
              <a:rPr lang="en-US" sz="1600" dirty="0"/>
              <a:t> </a:t>
            </a:r>
          </a:p>
          <a:p>
            <a:pPr lvl="1">
              <a:buFont typeface="Arial" panose="020B0604020202020204" pitchFamily="34" charset="0"/>
              <a:buChar char="•"/>
            </a:pPr>
            <a:r>
              <a:rPr lang="en-US" sz="1600" dirty="0"/>
              <a:t>Note that ACMA's compliance priorities for 2019 to 2020 are as follows:</a:t>
            </a:r>
          </a:p>
          <a:p>
            <a:pPr lvl="1">
              <a:buFont typeface="Arial" panose="020B0604020202020204" pitchFamily="34" charset="0"/>
              <a:buChar char="•"/>
            </a:pPr>
            <a:r>
              <a:rPr lang="en-US" sz="1600" dirty="0"/>
              <a:t>1. Telco consumer safeguards;     2. Small cell base stations for 4G and 5G </a:t>
            </a:r>
          </a:p>
          <a:p>
            <a:pPr lvl="1">
              <a:buFont typeface="Arial" panose="020B0604020202020204" pitchFamily="34" charset="0"/>
              <a:buChar char="•"/>
            </a:pPr>
            <a:r>
              <a:rPr lang="en-US" sz="1600" dirty="0"/>
              <a:t>3. Unsolicited communications    4. News                 5. Gambling </a:t>
            </a:r>
          </a:p>
          <a:p>
            <a:pPr lvl="1">
              <a:buFont typeface="Arial" panose="020B0604020202020204" pitchFamily="34" charset="0"/>
              <a:buChar char="•"/>
            </a:pPr>
            <a:r>
              <a:rPr lang="en-US" sz="1600" dirty="0"/>
              <a:t>6. Interference and </a:t>
            </a:r>
            <a:r>
              <a:rPr lang="en-US" sz="1600" dirty="0" err="1"/>
              <a:t>licencing</a:t>
            </a:r>
            <a:r>
              <a:rPr lang="en-US" sz="1600" dirty="0"/>
              <a:t> compliance</a:t>
            </a:r>
          </a:p>
          <a:p>
            <a:pPr lvl="1">
              <a:buFont typeface="Arial" panose="020B0604020202020204" pitchFamily="34" charset="0"/>
              <a:buChar char="•"/>
            </a:pPr>
            <a:r>
              <a:rPr lang="en-US" sz="1600" dirty="0"/>
              <a:t>As we (ACMA) develop our compliance priorities for the 2020 to 2021 work program, we’d like you to send us your views on our current priority areas. We’d also like to hear about any new issues of public interest or those causing consumer harm.</a:t>
            </a:r>
          </a:p>
          <a:p>
            <a:pPr lvl="1">
              <a:buFont typeface="Arial" panose="020B0604020202020204" pitchFamily="34" charset="0"/>
              <a:buChar char="•"/>
            </a:pPr>
            <a:r>
              <a:rPr lang="en-US" sz="1800" dirty="0"/>
              <a:t>We will review the few questions in the consultation and decide if we want to respond or not.  We  would need to approve it next week to meet the deadline. </a:t>
            </a:r>
          </a:p>
          <a:p>
            <a:pPr>
              <a:buFont typeface="Arial" panose="020B0604020202020204" pitchFamily="34" charset="0"/>
              <a:buChar char="•"/>
            </a:pPr>
            <a:endParaRPr lang="en-US" sz="1800" dirty="0"/>
          </a:p>
          <a:p>
            <a:pPr>
              <a:buFont typeface="Arial" panose="020B0604020202020204" pitchFamily="34" charset="0"/>
              <a:buChar char="•"/>
            </a:pPr>
            <a:r>
              <a:rPr lang="en-US" sz="1800" dirty="0"/>
              <a:t>General APAC update for last couple of months, </a:t>
            </a:r>
            <a:endParaRPr lang="en-US" sz="1600" dirty="0"/>
          </a:p>
          <a:p>
            <a:pPr lvl="1">
              <a:buFont typeface="Arial" panose="020B0604020202020204" pitchFamily="34" charset="0"/>
              <a:buChar char="•"/>
            </a:pPr>
            <a:r>
              <a:rPr lang="en-US" sz="1600" dirty="0">
                <a:hlinkClick r:id="rId3"/>
              </a:rPr>
              <a:t>https://mentor.ieee.org/802.18/dcn/19/18-19-0144-00-0000-apac-update-november-2019.pptx</a:t>
            </a:r>
            <a:endParaRPr lang="en-US" sz="1600" dirty="0"/>
          </a:p>
          <a:p>
            <a:pPr lvl="1">
              <a:buFont typeface="Arial" panose="020B0604020202020204" pitchFamily="34" charset="0"/>
              <a:buChar char="•"/>
            </a:pPr>
            <a:r>
              <a:rPr lang="en-US" sz="1600" dirty="0">
                <a:hlinkClick r:id="rId4"/>
              </a:rPr>
              <a:t> </a:t>
            </a:r>
          </a:p>
          <a:p>
            <a:pPr lvl="1">
              <a:buFont typeface="Arial" panose="020B0604020202020204" pitchFamily="34" charset="0"/>
              <a:buChar char="•"/>
            </a:pPr>
            <a:r>
              <a:rPr lang="en-US" sz="1600" dirty="0">
                <a:hlinkClick r:id="rId4"/>
              </a:rPr>
              <a:t> </a:t>
            </a:r>
          </a:p>
          <a:p>
            <a:pPr lvl="1">
              <a:buFont typeface="Arial" panose="020B0604020202020204" pitchFamily="34" charset="0"/>
              <a:buChar char="•"/>
            </a:pPr>
            <a:endParaRPr lang="en-US" sz="1600" dirty="0">
              <a:hlinkClick r:id="rId4"/>
            </a:endParaRPr>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12-14 Nov 19</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36056939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sz="2400" dirty="0"/>
              <a:t>General discussions, cont. </a:t>
            </a:r>
          </a:p>
        </p:txBody>
      </p:sp>
      <p:sp>
        <p:nvSpPr>
          <p:cNvPr id="3" name="Content Placeholder 2"/>
          <p:cNvSpPr>
            <a:spLocks noGrp="1"/>
          </p:cNvSpPr>
          <p:nvPr>
            <p:ph idx="1"/>
          </p:nvPr>
        </p:nvSpPr>
        <p:spPr>
          <a:xfrm>
            <a:off x="685800" y="990600"/>
            <a:ext cx="8382000" cy="4113213"/>
          </a:xfrm>
        </p:spPr>
        <p:txBody>
          <a:bodyPr/>
          <a:lstStyle/>
          <a:p>
            <a:pPr>
              <a:buFont typeface="Arial" panose="020B0604020202020204" pitchFamily="34" charset="0"/>
              <a:buChar char="•"/>
            </a:pPr>
            <a:r>
              <a:rPr lang="en-US" sz="1800" dirty="0"/>
              <a:t>FCC items</a:t>
            </a:r>
          </a:p>
          <a:p>
            <a:pPr lvl="1">
              <a:buFont typeface="Arial" panose="020B0604020202020204" pitchFamily="34" charset="0"/>
              <a:buChar char="•"/>
            </a:pPr>
            <a:r>
              <a:rPr lang="en-US" altLang="en-US" sz="1600" dirty="0"/>
              <a:t>FCC 6 GHz proceeding(s) 18-295/17-183 have several new filings, and expected R&amp;O at the 30 January Open Commission Meeting. </a:t>
            </a:r>
          </a:p>
          <a:p>
            <a:pPr lvl="2">
              <a:buFont typeface="Arial" panose="020B0604020202020204" pitchFamily="34" charset="0"/>
              <a:buChar char="•"/>
            </a:pPr>
            <a:r>
              <a:rPr lang="en-US" sz="1600" dirty="0">
                <a:hlinkClick r:id="rId2"/>
              </a:rPr>
              <a:t>https://www.fcc.gov/ecfs/search/filings?proceedings_name=18-295&amp;sort=date_disseminated,DESC</a:t>
            </a:r>
            <a:r>
              <a:rPr lang="en-US" sz="1600" dirty="0"/>
              <a:t> </a:t>
            </a:r>
            <a:r>
              <a:rPr lang="en-US" altLang="en-US" sz="1600" dirty="0"/>
              <a:t> </a:t>
            </a:r>
          </a:p>
          <a:p>
            <a:pPr lvl="2">
              <a:buFont typeface="Arial" panose="020B0604020202020204" pitchFamily="34" charset="0"/>
              <a:buChar char="•"/>
            </a:pPr>
            <a:r>
              <a:rPr lang="en-US" sz="1600" dirty="0">
                <a:hlinkClick r:id="rId3"/>
              </a:rPr>
              <a:t>https://www.fcc.gov/ecfs/search/filings?proceedings_name=17-183&amp;sort=date_disseminated,DESC</a:t>
            </a:r>
            <a:endParaRPr lang="en-US" sz="1600" dirty="0"/>
          </a:p>
          <a:p>
            <a:pPr lvl="1">
              <a:buFont typeface="Arial" panose="020B0604020202020204" pitchFamily="34" charset="0"/>
              <a:buChar char="•"/>
            </a:pPr>
            <a:r>
              <a:rPr lang="en-US" altLang="en-US" sz="1800" dirty="0"/>
              <a:t>FCC  Expanding Flexible use of the 3.7 GHz to 4.2 GHz Band , 18-122, also expected at January open call.</a:t>
            </a:r>
          </a:p>
          <a:p>
            <a:pPr lvl="2">
              <a:buFont typeface="Arial" panose="020B0604020202020204" pitchFamily="34" charset="0"/>
              <a:buChar char="•"/>
            </a:pPr>
            <a:r>
              <a:rPr lang="en-US" sz="1600" dirty="0">
                <a:hlinkClick r:id="rId4"/>
              </a:rPr>
              <a:t>https://www.fcc.gov/ecfs/search/filings?proceedings_name=18-122&amp;sort=date_disseminated,DESC</a:t>
            </a:r>
            <a:r>
              <a:rPr lang="en-US" altLang="en-US" sz="16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IEEE-EU spectrum position paper update:  (Will pickup on a teleconference)</a:t>
            </a:r>
            <a:endParaRPr lang="en-US" sz="1800" b="0" dirty="0"/>
          </a:p>
          <a:p>
            <a:pPr lvl="1">
              <a:buFont typeface="Arial" panose="020B0604020202020204" pitchFamily="34" charset="0"/>
              <a:buChar char="•"/>
            </a:pPr>
            <a:r>
              <a:rPr lang="en-US" sz="1600" u="sng" dirty="0">
                <a:hlinkClick r:id="rId5"/>
              </a:rPr>
              <a:t>https://mentor.ieee.org/802.18/dcn/18/18-18-0028-02-0000-draft-ieee-european-public-policy-position-statement-on-spectrum-management.docx</a:t>
            </a:r>
            <a:r>
              <a:rPr lang="en-US" sz="1600" dirty="0"/>
              <a:t> </a:t>
            </a:r>
            <a:endParaRPr lang="en-US" sz="1600" u="sng" dirty="0">
              <a:hlinkClick r:id="rId6"/>
            </a:endParaRPr>
          </a:p>
          <a:p>
            <a:pPr lvl="1">
              <a:buFont typeface="Arial" panose="020B0604020202020204" pitchFamily="34" charset="0"/>
              <a:buChar char="•"/>
            </a:pPr>
            <a:r>
              <a:rPr lang="en-US" altLang="en-US" sz="1600" dirty="0"/>
              <a:t>The IEEE SA position that the RR-TAG help develop, we had requested to use in the EU, in place of theirs:  </a:t>
            </a:r>
          </a:p>
          <a:p>
            <a:pPr lvl="2">
              <a:buFont typeface="Arial" panose="020B0604020202020204" pitchFamily="34" charset="0"/>
              <a:buChar char="•"/>
            </a:pPr>
            <a:r>
              <a:rPr lang="en-US" sz="1400" u="sng" dirty="0">
                <a:hlinkClick r:id="rId6"/>
              </a:rPr>
              <a:t>https://mentor.ieee.org/802.18/dcn/18/18-18-0010-10-0000-sa-use-of-spectrum-draft-position-orig06dec17.docx</a:t>
            </a:r>
            <a:r>
              <a:rPr lang="en-US" sz="1400" dirty="0"/>
              <a:t>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2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12-14 Nov 19</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1520880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sz="2400" dirty="0"/>
              <a:t>General discussions, cont. </a:t>
            </a:r>
          </a:p>
        </p:txBody>
      </p:sp>
      <p:sp>
        <p:nvSpPr>
          <p:cNvPr id="3" name="Content Placeholder 2"/>
          <p:cNvSpPr>
            <a:spLocks noGrp="1"/>
          </p:cNvSpPr>
          <p:nvPr>
            <p:ph idx="1"/>
          </p:nvPr>
        </p:nvSpPr>
        <p:spPr>
          <a:xfrm>
            <a:off x="685006" y="1133927"/>
            <a:ext cx="8154194" cy="5341486"/>
          </a:xfrm>
        </p:spPr>
        <p:txBody>
          <a:bodyPr/>
          <a:lstStyle/>
          <a:p>
            <a:pPr>
              <a:buFont typeface="Arial" panose="020B0604020202020204" pitchFamily="34" charset="0"/>
              <a:buChar char="•"/>
            </a:pPr>
            <a:r>
              <a:rPr lang="en-US" sz="2000" dirty="0"/>
              <a:t>From UTC session this week, current status of some WRC-19 AIs: </a:t>
            </a:r>
          </a:p>
          <a:p>
            <a:pPr>
              <a:buFont typeface="Arial" panose="020B0604020202020204" pitchFamily="34" charset="0"/>
              <a:buChar char="•"/>
            </a:pPr>
            <a:r>
              <a:rPr lang="en-US" sz="1600" dirty="0"/>
              <a:t> </a:t>
            </a:r>
            <a:r>
              <a:rPr lang="en-US" sz="1800" dirty="0"/>
              <a:t>1.12 ITS in the Mobile Service</a:t>
            </a:r>
          </a:p>
          <a:p>
            <a:pPr lvl="1">
              <a:buFont typeface="Arial" panose="020B0604020202020204" pitchFamily="34" charset="0"/>
              <a:buChar char="•"/>
            </a:pPr>
            <a:r>
              <a:rPr lang="en-US" sz="1600" b="0" dirty="0"/>
              <a:t>Proposing alignment with ITU-R M.2121</a:t>
            </a:r>
          </a:p>
          <a:p>
            <a:pPr>
              <a:buFont typeface="Arial" panose="020B0604020202020204" pitchFamily="34" charset="0"/>
              <a:buChar char="•"/>
            </a:pPr>
            <a:r>
              <a:rPr lang="en-US" sz="1800" dirty="0"/>
              <a:t>1.13 IMT-2020 (5G)</a:t>
            </a:r>
          </a:p>
          <a:p>
            <a:pPr lvl="1">
              <a:buFont typeface="Arial" panose="020B0604020202020204" pitchFamily="34" charset="0"/>
              <a:buChar char="•"/>
            </a:pPr>
            <a:r>
              <a:rPr lang="en-US" sz="1600" b="0" dirty="0"/>
              <a:t>No change approved for bands 31.8 –33.4 GHz, 47.0 –47.2 GHz, 71.0 –76.0 GHz and 81.0 –86.0 GHz , other bands still in progress</a:t>
            </a:r>
          </a:p>
          <a:p>
            <a:pPr>
              <a:buFont typeface="Arial" panose="020B0604020202020204" pitchFamily="34" charset="0"/>
              <a:buChar char="•"/>
            </a:pPr>
            <a:r>
              <a:rPr lang="en-US" sz="1800" dirty="0"/>
              <a:t>1.15  275 GHz </a:t>
            </a:r>
          </a:p>
          <a:p>
            <a:pPr lvl="1">
              <a:buFont typeface="Arial" panose="020B0604020202020204" pitchFamily="34" charset="0"/>
              <a:buChar char="•"/>
            </a:pPr>
            <a:r>
              <a:rPr lang="en-US" sz="1600" dirty="0"/>
              <a:t>No results yet</a:t>
            </a:r>
            <a:endParaRPr lang="en-US" sz="1600" b="0" dirty="0"/>
          </a:p>
          <a:p>
            <a:pPr>
              <a:buFont typeface="Arial" panose="020B0604020202020204" pitchFamily="34" charset="0"/>
              <a:buChar char="•"/>
            </a:pPr>
            <a:r>
              <a:rPr lang="en-US" sz="1800" dirty="0"/>
              <a:t>1.16 RLAN (Wi-Fi) at 5 GHz</a:t>
            </a:r>
          </a:p>
          <a:p>
            <a:pPr lvl="1">
              <a:buFont typeface="Arial" panose="020B0604020202020204" pitchFamily="34" charset="0"/>
              <a:buChar char="•"/>
            </a:pPr>
            <a:r>
              <a:rPr lang="en-US" sz="1600" b="0" dirty="0"/>
              <a:t>No change approved for bands 5250 –5350 MHz, 5350 –5470 MHz, 5850 –5925 GHz, other bands still in progress</a:t>
            </a:r>
          </a:p>
          <a:p>
            <a:pPr lvl="1">
              <a:buFont typeface="Arial" panose="020B0604020202020204" pitchFamily="34" charset="0"/>
              <a:buChar char="•"/>
            </a:pPr>
            <a:r>
              <a:rPr lang="en-US" sz="1600" b="0" dirty="0"/>
              <a:t>Outdoor usage proposed for band 5150 –5250 MHz</a:t>
            </a:r>
          </a:p>
          <a:p>
            <a:pPr>
              <a:buFont typeface="Arial" panose="020B0604020202020204" pitchFamily="34" charset="0"/>
              <a:buChar char="•"/>
            </a:pPr>
            <a:r>
              <a:rPr lang="en-US" sz="1800" dirty="0"/>
              <a:t>9.1.5 Radar Foot Notes (FNs) </a:t>
            </a:r>
          </a:p>
          <a:p>
            <a:pPr lvl="1">
              <a:buFont typeface="Arial" panose="020B0604020202020204" pitchFamily="34" charset="0"/>
              <a:buChar char="•"/>
            </a:pPr>
            <a:r>
              <a:rPr lang="en-US" sz="1600" b="0" dirty="0"/>
              <a:t>Compromise to amend the footnotes in discussion</a:t>
            </a:r>
          </a:p>
          <a:p>
            <a:pPr>
              <a:buFont typeface="Arial" panose="020B0604020202020204" pitchFamily="34" charset="0"/>
              <a:buChar char="•"/>
            </a:pPr>
            <a:r>
              <a:rPr lang="en-US" sz="1800" dirty="0"/>
              <a:t>9.1.8 Machine-type communication (MTC)</a:t>
            </a:r>
          </a:p>
          <a:p>
            <a:pPr lvl="1">
              <a:buFont typeface="Arial" panose="020B0604020202020204" pitchFamily="34" charset="0"/>
              <a:buChar char="•"/>
            </a:pPr>
            <a:r>
              <a:rPr lang="en-US" sz="1600" b="0" dirty="0"/>
              <a:t>No Change –Approved in Plenary </a:t>
            </a:r>
          </a:p>
          <a:p>
            <a:pPr algn="r">
              <a:buFont typeface="Arial" panose="020B0604020202020204" pitchFamily="34" charset="0"/>
              <a:buChar char="•"/>
            </a:pPr>
            <a:r>
              <a:rPr lang="en-US" sz="1400" b="0" dirty="0"/>
              <a:t>From:12-Nov-19 Mentor DCN: EC-19-0195-00-INTL 39 </a:t>
            </a:r>
            <a:r>
              <a:rPr lang="en-US" sz="14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12-14 Nov 19</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29955664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685800" y="1372393"/>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Chair designee is directed to conduct, as necessary, teleconferences on Thursdays at 15:00 ET through 07 May 2020</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  </a:t>
            </a:r>
            <a:r>
              <a:rPr lang="en-US" dirty="0">
                <a:solidFill>
                  <a:schemeClr val="tx1"/>
                </a:solidFill>
              </a:rPr>
              <a:t>	Stuart K. 	</a:t>
            </a:r>
          </a:p>
          <a:p>
            <a:pPr lvl="1">
              <a:buFont typeface="Arial" panose="020B0604020202020204" pitchFamily="34" charset="0"/>
              <a:buChar char="•"/>
            </a:pPr>
            <a:r>
              <a:rPr lang="en-US" dirty="0">
                <a:solidFill>
                  <a:schemeClr val="tx1"/>
                </a:solidFill>
              </a:rPr>
              <a:t>Seconded by: 	Mike L. </a:t>
            </a:r>
          </a:p>
          <a:p>
            <a:pPr lvl="1">
              <a:buFont typeface="Arial" panose="020B0604020202020204" pitchFamily="34" charset="0"/>
              <a:buChar char="•"/>
            </a:pPr>
            <a:r>
              <a:rPr lang="en-US" dirty="0">
                <a:solidFill>
                  <a:schemeClr val="tx1"/>
                </a:solidFill>
              </a:rPr>
              <a:t>Discussion?  None</a:t>
            </a:r>
          </a:p>
          <a:p>
            <a:pPr lvl="1">
              <a:buFont typeface="Arial" panose="020B0604020202020204" pitchFamily="34" charset="0"/>
              <a:buChar char="•"/>
            </a:pPr>
            <a:r>
              <a:rPr lang="en-US" dirty="0">
                <a:solidFill>
                  <a:schemeClr val="tx1"/>
                </a:solidFill>
              </a:rPr>
              <a:t>Passed by Unanimous Consent</a:t>
            </a:r>
          </a:p>
          <a:p>
            <a:pPr lvl="1">
              <a:buFont typeface="Arial" panose="020B0604020202020204" pitchFamily="34" charset="0"/>
              <a:buChar char="•"/>
            </a:pPr>
            <a:endParaRPr lang="en-US" dirty="0">
              <a:solidFill>
                <a:schemeClr val="tx1"/>
              </a:solidFill>
            </a:endParaRPr>
          </a:p>
          <a:p>
            <a:pPr lvl="1">
              <a:buFont typeface="Arial" panose="020B0604020202020204" pitchFamily="34" charset="0"/>
              <a:buChar char="•"/>
            </a:pPr>
            <a:r>
              <a:rPr lang="en-US" dirty="0">
                <a:solidFill>
                  <a:schemeClr val="tx1"/>
                </a:solidFill>
              </a:rPr>
              <a:t>Chair will be sure call is open 10mins early </a:t>
            </a:r>
          </a:p>
          <a:p>
            <a:pPr lvl="1">
              <a:buFont typeface="Arial" panose="020B0604020202020204" pitchFamily="34" charset="0"/>
              <a:buChar char="•"/>
            </a:pPr>
            <a:endParaRPr lang="en-US" dirty="0">
              <a:solidFill>
                <a:schemeClr val="bg1">
                  <a:lumMod val="65000"/>
                </a:schemeClr>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12-14 Nov 19</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7909527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310596"/>
          </a:xfrm>
        </p:spPr>
        <p:txBody>
          <a:bodyPr/>
          <a:lstStyle/>
          <a:p>
            <a:pPr marL="0" indent="0"/>
            <a:r>
              <a:rPr lang="en-US" sz="1600" dirty="0"/>
              <a:t>   </a:t>
            </a:r>
          </a:p>
          <a:p>
            <a:pPr>
              <a:buFont typeface="Wingdings" panose="05000000000000000000" pitchFamily="2" charset="2"/>
              <a:buChar char="q"/>
            </a:pPr>
            <a:r>
              <a:rPr lang="en-US" altLang="en-US" sz="1600" dirty="0">
                <a:solidFill>
                  <a:srgbClr val="00B0F0"/>
                </a:solidFill>
              </a:rPr>
              <a:t>After 1</a:t>
            </a:r>
            <a:r>
              <a:rPr lang="en-US" altLang="en-US" sz="1600" baseline="30000" dirty="0">
                <a:solidFill>
                  <a:srgbClr val="00B0F0"/>
                </a:solidFill>
              </a:rPr>
              <a:t>st</a:t>
            </a:r>
            <a:r>
              <a:rPr lang="en-US" altLang="en-US" sz="1600" dirty="0">
                <a:solidFill>
                  <a:srgbClr val="00B0F0"/>
                </a:solidFill>
              </a:rPr>
              <a:t> of the year,  THz submission document back to 802.15, with update on lead in paragraph. </a:t>
            </a:r>
          </a:p>
          <a:p>
            <a:pPr>
              <a:buFont typeface="Wingdings" panose="05000000000000000000" pitchFamily="2" charset="2"/>
              <a:buChar char="q"/>
            </a:pPr>
            <a:r>
              <a:rPr lang="en-US" altLang="en-US" sz="1600" dirty="0">
                <a:solidFill>
                  <a:srgbClr val="00B0F0"/>
                </a:solidFill>
              </a:rPr>
              <a:t>Chair setup WRC-19 IEEE 802 viewpoints outcomes from WRC-19. </a:t>
            </a:r>
          </a:p>
          <a:p>
            <a:pPr>
              <a:buFont typeface="Wingdings" panose="05000000000000000000" pitchFamily="2" charset="2"/>
              <a:buChar char="q"/>
            </a:pPr>
            <a:r>
              <a:rPr lang="en-US" altLang="en-US" sz="1600" dirty="0">
                <a:solidFill>
                  <a:srgbClr val="00B0F0"/>
                </a:solidFill>
              </a:rPr>
              <a:t>Chair setup start of IEEE 802 viewpoints for WRC-23 agenda items. </a:t>
            </a:r>
          </a:p>
          <a:p>
            <a:pPr>
              <a:buFont typeface="Wingdings" panose="05000000000000000000" pitchFamily="2" charset="2"/>
              <a:buChar char="q"/>
            </a:pPr>
            <a:r>
              <a:rPr lang="en-US" altLang="en-US" sz="1600" dirty="0">
                <a:solidFill>
                  <a:srgbClr val="00B0F0"/>
                </a:solidFill>
              </a:rPr>
              <a:t>Chair to setup the ACMA comments to vote on in the 21 Nov teleconference</a:t>
            </a:r>
          </a:p>
          <a:p>
            <a:pPr marL="0" indent="0"/>
            <a:r>
              <a:rPr lang="en-US" sz="1600" dirty="0">
                <a:solidFill>
                  <a:schemeClr val="bg1">
                    <a:lumMod val="75000"/>
                  </a:schemeClr>
                </a:solidFill>
              </a:rPr>
              <a:t> </a:t>
            </a:r>
          </a:p>
          <a:p>
            <a:pPr marL="0" indent="0"/>
            <a:r>
              <a:rPr lang="en-US" sz="1600" dirty="0"/>
              <a:t> </a:t>
            </a:r>
          </a:p>
          <a:p>
            <a:pPr>
              <a:buFont typeface="Arial" panose="020B0604020202020204" pitchFamily="34" charset="0"/>
              <a:buChar char="•"/>
            </a:pPr>
            <a:r>
              <a:rPr lang="en-US" sz="1600" b="0" dirty="0">
                <a:solidFill>
                  <a:srgbClr val="002060"/>
                </a:solidFill>
              </a:rPr>
              <a:t>Ongoing:  </a:t>
            </a:r>
          </a:p>
          <a:p>
            <a:pPr lvl="1">
              <a:buFont typeface="Arial" panose="020B0604020202020204" pitchFamily="34" charset="0"/>
              <a:buChar char="•"/>
            </a:pPr>
            <a:r>
              <a:rPr lang="en-US" sz="1400" dirty="0">
                <a:solidFill>
                  <a:srgbClr val="002060"/>
                </a:solidFill>
              </a:rPr>
              <a:t>WPT use of license-exempt bands and UWB in cell phones </a:t>
            </a:r>
          </a:p>
          <a:p>
            <a:pPr lvl="1">
              <a:buFont typeface="Arial" panose="020B0604020202020204" pitchFamily="34" charset="0"/>
              <a:buChar char="•"/>
            </a:pPr>
            <a:r>
              <a:rPr lang="en-US" sz="1400" dirty="0">
                <a:solidFill>
                  <a:srgbClr val="002060"/>
                </a:solidFill>
              </a:rPr>
              <a:t>Digital </a:t>
            </a:r>
            <a:r>
              <a:rPr lang="en-US" sz="1400" b="0" dirty="0">
                <a:solidFill>
                  <a:srgbClr val="002060"/>
                </a:solidFill>
              </a:rPr>
              <a:t>Divide, how can we help? </a:t>
            </a:r>
          </a:p>
          <a:p>
            <a:pPr>
              <a:buFont typeface="Arial" panose="020B0604020202020204" pitchFamily="34" charset="0"/>
              <a:buChar char="•"/>
            </a:pPr>
            <a:r>
              <a:rPr lang="en-US" sz="1600" dirty="0"/>
              <a:t>General 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  (October’s 2019, twice a year)</a:t>
            </a:r>
          </a:p>
          <a:p>
            <a:pPr marL="457200" lvl="1" indent="0"/>
            <a:r>
              <a:rPr lang="en-US" sz="1400" dirty="0">
                <a:hlinkClick r:id="rId3"/>
              </a:rPr>
              <a:t>https://www.imf.org/external/pubs/ft/weo/2019/02/weodata/index.aspx</a:t>
            </a:r>
            <a:endParaRPr lang="en-US" sz="14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12-14 Nov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altLang="en-US" sz="1600" dirty="0">
                <a:solidFill>
                  <a:schemeClr val="tx1"/>
                </a:solidFill>
              </a:rPr>
              <a:t>Nothing brought up.  </a:t>
            </a:r>
          </a:p>
          <a:p>
            <a:pPr>
              <a:buFont typeface="Arial" panose="020B0604020202020204" pitchFamily="34" charset="0"/>
              <a:buChar char="•"/>
            </a:pPr>
            <a:r>
              <a:rPr lang="en-US" sz="1600" dirty="0"/>
              <a:t>Straw Polls</a:t>
            </a:r>
          </a:p>
          <a:p>
            <a:pPr>
              <a:buFont typeface="Arial" panose="020B0604020202020204" pitchFamily="34" charset="0"/>
              <a:buChar char="•"/>
            </a:pPr>
            <a:r>
              <a:rPr lang="en-US" sz="1600" dirty="0"/>
              <a:t>How many people would like to come back to this venue? </a:t>
            </a:r>
          </a:p>
          <a:p>
            <a:pPr lvl="2"/>
            <a:r>
              <a:rPr lang="en-US" sz="1600" dirty="0"/>
              <a:t>Yes - 11</a:t>
            </a:r>
          </a:p>
          <a:p>
            <a:pPr lvl="2"/>
            <a:r>
              <a:rPr lang="en-US" sz="1600" dirty="0"/>
              <a:t>No - 6</a:t>
            </a:r>
          </a:p>
          <a:p>
            <a:pPr lvl="1"/>
            <a:r>
              <a:rPr lang="en-US" sz="1600" dirty="0"/>
              <a:t>Liked the Social –  4 					</a:t>
            </a:r>
          </a:p>
          <a:p>
            <a:pPr lvl="1"/>
            <a:r>
              <a:rPr lang="en-US" sz="1600" dirty="0"/>
              <a:t>Disliked the Social –  0	 			</a:t>
            </a:r>
          </a:p>
          <a:p>
            <a:pPr lvl="1"/>
            <a:r>
              <a:rPr lang="en-US" sz="1600" dirty="0"/>
              <a:t>Did not go to Social – 10	 </a:t>
            </a:r>
          </a:p>
          <a:p>
            <a:pPr marL="285750" indent="-285750">
              <a:buFont typeface="Arial" panose="020B0604020202020204" pitchFamily="34" charset="0"/>
              <a:buChar char="•"/>
            </a:pPr>
            <a:endParaRPr lang="en-US" sz="1600" b="0" dirty="0"/>
          </a:p>
          <a:p>
            <a:pPr marL="285750" indent="-285750">
              <a:buFont typeface="Arial" panose="020B0604020202020204" pitchFamily="34" charset="0"/>
              <a:buChar char="•"/>
            </a:pPr>
            <a:r>
              <a:rPr lang="en-US" sz="1600" b="0" dirty="0"/>
              <a:t>Would like more networking as  p/o of the social and less “entertainment”.</a:t>
            </a:r>
          </a:p>
          <a:p>
            <a:pPr marL="285750" indent="-285750">
              <a:buFont typeface="Arial" panose="020B0604020202020204" pitchFamily="34" charset="0"/>
              <a:buChar char="•"/>
            </a:pPr>
            <a:r>
              <a:rPr lang="en-US" sz="1600" b="0" dirty="0">
                <a:solidFill>
                  <a:schemeClr val="tx1"/>
                </a:solidFill>
              </a:rPr>
              <a:t>Yes - 15</a:t>
            </a:r>
          </a:p>
          <a:p>
            <a:pPr marL="285750" indent="-285750">
              <a:buFont typeface="Arial" panose="020B0604020202020204" pitchFamily="34" charset="0"/>
              <a:buChar char="•"/>
            </a:pPr>
            <a:r>
              <a:rPr lang="en-US" sz="1600" b="0" dirty="0">
                <a:solidFill>
                  <a:schemeClr val="tx1"/>
                </a:solidFill>
              </a:rPr>
              <a:t>No – 4</a:t>
            </a:r>
          </a:p>
          <a:p>
            <a:pPr marL="285750" indent="-285750">
              <a:buFont typeface="Arial" panose="020B0604020202020204" pitchFamily="34" charset="0"/>
              <a:buChar char="•"/>
            </a:pPr>
            <a:endParaRPr lang="en-US" sz="1600" b="0" dirty="0">
              <a:solidFill>
                <a:schemeClr val="tx1"/>
              </a:solidFill>
            </a:endParaRPr>
          </a:p>
          <a:p>
            <a:pPr marL="285750" indent="-285750">
              <a:buFont typeface="Arial" panose="020B0604020202020204" pitchFamily="34" charset="0"/>
              <a:buChar char="•"/>
            </a:pPr>
            <a:r>
              <a:rPr lang="en-US" sz="1600" b="0" dirty="0">
                <a:solidFill>
                  <a:schemeClr val="tx1"/>
                </a:solidFill>
              </a:rPr>
              <a:t>Should social $s be p/o of the attendance fee, as part of the meeting.</a:t>
            </a:r>
          </a:p>
          <a:p>
            <a:pPr marL="285750" indent="-285750">
              <a:buFont typeface="Arial" panose="020B0604020202020204" pitchFamily="34" charset="0"/>
              <a:buChar char="•"/>
            </a:pPr>
            <a:r>
              <a:rPr lang="en-US" sz="1600" b="0" dirty="0">
                <a:solidFill>
                  <a:schemeClr val="tx1"/>
                </a:solidFill>
              </a:rPr>
              <a:t>Yes  - 15</a:t>
            </a:r>
          </a:p>
          <a:p>
            <a:pPr marL="285750" indent="-285750">
              <a:buFont typeface="Arial" panose="020B0604020202020204" pitchFamily="34" charset="0"/>
              <a:buChar char="•"/>
            </a:pPr>
            <a:r>
              <a:rPr lang="en-US" sz="1600" b="0" dirty="0">
                <a:solidFill>
                  <a:schemeClr val="tx1"/>
                </a:solidFill>
              </a:rPr>
              <a:t>No -  6</a:t>
            </a:r>
          </a:p>
          <a:p>
            <a:pPr marL="0" indent="0"/>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12-14 Nov 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1" y="721183"/>
            <a:ext cx="7856538"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21 Nov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https://mentor.ieee.org/802.18/dcn/16/18-16-0038-13-0000-teleconference-call-in-info.pptx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09:37 local</a:t>
            </a:r>
          </a:p>
          <a:p>
            <a:pPr marL="1828800" lvl="4" indent="0"/>
            <a:endParaRPr lang="en-US" sz="1000" dirty="0">
              <a:solidFill>
                <a:schemeClr val="tx1"/>
              </a:solidFill>
            </a:endParaRPr>
          </a:p>
          <a:p>
            <a:pPr>
              <a:buFont typeface="Arial" panose="020B0604020202020204" pitchFamily="34" charset="0"/>
              <a:buChar char="•"/>
            </a:pPr>
            <a:endParaRPr lang="en-US" sz="1800" b="0" dirty="0"/>
          </a:p>
          <a:p>
            <a:pPr>
              <a:buFont typeface="Arial" panose="020B0604020202020204" pitchFamily="34" charset="0"/>
              <a:buChar char="•"/>
            </a:pPr>
            <a:r>
              <a:rPr lang="en-US" sz="1800" b="0" dirty="0"/>
              <a:t>The next face to face meeting of the 802.18 RR-TAG will be at the IEEE 802, 12–17 Jan. 2020 Wireless Interim in the  Hotel Irvine, Irvine, California, USA</a:t>
            </a:r>
          </a:p>
          <a:p>
            <a:pPr lvl="1">
              <a:buFont typeface="Arial" panose="020B0604020202020204" pitchFamily="34" charset="0"/>
              <a:buChar char="•"/>
            </a:pPr>
            <a:r>
              <a:rPr lang="en-US" sz="1600" dirty="0"/>
              <a:t>Normal time slots, Tuesday AM2 and Thursday AM1 (8:30 start) </a:t>
            </a:r>
            <a:endParaRPr lang="en-US" sz="12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Safe Travels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Nov 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12-14 Nov 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27</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12-14 Nov 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Nov 19</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12-14 Nov 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marL="285750" indent="-285750">
              <a:lnSpc>
                <a:spcPct val="80000"/>
              </a:lnSpc>
              <a:buFont typeface="Wingdings" panose="05000000000000000000" pitchFamily="2" charset="2"/>
              <a:buChar char="v"/>
              <a:defRPr/>
            </a:pPr>
            <a:r>
              <a:rPr lang="en-US" altLang="en-US" sz="1800" b="1" dirty="0">
                <a:solidFill>
                  <a:schemeClr val="accent5">
                    <a:lumMod val="75000"/>
                  </a:schemeClr>
                </a:solidFill>
                <a:latin typeface="Calibri" panose="020F0502020204030204" pitchFamily="34" charset="0"/>
                <a:cs typeface="Calibri" panose="020F0502020204030204" pitchFamily="34" charset="0"/>
              </a:rPr>
              <a:t>Note: new slide coming on copyright material. </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submission </a:t>
            </a:r>
            <a:endParaRPr lang="en-US" sz="1200" dirty="0"/>
          </a:p>
        </p:txBody>
      </p:sp>
      <p:sp>
        <p:nvSpPr>
          <p:cNvPr id="3" name="Content Placeholder 2"/>
          <p:cNvSpPr>
            <a:spLocks noGrp="1"/>
          </p:cNvSpPr>
          <p:nvPr>
            <p:ph idx="1"/>
          </p:nvPr>
        </p:nvSpPr>
        <p:spPr>
          <a:xfrm>
            <a:off x="609600" y="1064623"/>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2000" dirty="0"/>
              <a:t>ITU-R SM.2352 on THz communications needs updates.   </a:t>
            </a:r>
          </a:p>
          <a:p>
            <a:pPr lvl="1">
              <a:lnSpc>
                <a:spcPct val="150000"/>
              </a:lnSpc>
              <a:spcBef>
                <a:spcPts val="0"/>
              </a:spcBef>
              <a:buFont typeface="Arial" panose="020B0604020202020204" pitchFamily="34" charset="0"/>
              <a:buChar char="•"/>
            </a:pPr>
            <a:r>
              <a:rPr lang="en-US" sz="1800" dirty="0"/>
              <a:t>As reported Tuesday,  ITU-R WP1A  meeting in June did not manage to prepare an (expected) liaison statement.  In any case, we did review a draft submission to ITU-R from IEEE 802.15.3d.</a:t>
            </a:r>
          </a:p>
          <a:p>
            <a:pPr lvl="1">
              <a:spcBef>
                <a:spcPts val="0"/>
              </a:spcBef>
              <a:buFont typeface="Arial" panose="020B0604020202020204" pitchFamily="34" charset="0"/>
              <a:buChar char="•"/>
            </a:pPr>
            <a:endParaRPr lang="en-US" sz="1800" dirty="0">
              <a:solidFill>
                <a:schemeClr val="tx1"/>
              </a:solidFill>
            </a:endParaRPr>
          </a:p>
          <a:p>
            <a:pPr lvl="1">
              <a:spcBef>
                <a:spcPts val="0"/>
              </a:spcBef>
              <a:buFont typeface="Arial" panose="020B0604020202020204" pitchFamily="34" charset="0"/>
              <a:buChar char="•"/>
            </a:pPr>
            <a:r>
              <a:rPr lang="en-US" sz="1800" dirty="0">
                <a:solidFill>
                  <a:schemeClr val="tx1"/>
                </a:solidFill>
              </a:rPr>
              <a:t>Approval in 802.15 mid-week to move document to 802.18 for approval and process to file with ITU-R early 2020. </a:t>
            </a:r>
          </a:p>
          <a:p>
            <a:pPr lvl="2">
              <a:spcBef>
                <a:spcPts val="0"/>
              </a:spcBef>
              <a:buFont typeface="Arial" panose="020B0604020202020204" pitchFamily="34" charset="0"/>
              <a:buChar char="•"/>
            </a:pPr>
            <a:r>
              <a:rPr lang="en-US" sz="2000" dirty="0">
                <a:hlinkClick r:id="rId3"/>
              </a:rPr>
              <a:t>https://mentor.ieee.org/802.15/dcn/19/15-19-0276-03-0thz-ieee-802-15-tag-thz-input-to-the-revision-of-itu-r-sm-2352.docx</a:t>
            </a:r>
            <a:r>
              <a:rPr lang="en-US" sz="2000" dirty="0"/>
              <a:t> </a:t>
            </a:r>
          </a:p>
          <a:p>
            <a:pPr lvl="1">
              <a:spcBef>
                <a:spcPts val="0"/>
              </a:spcBef>
              <a:buFont typeface="Arial" panose="020B0604020202020204" pitchFamily="34" charset="0"/>
              <a:buChar char="•"/>
            </a:pPr>
            <a:endParaRPr lang="en-US" sz="1500" dirty="0">
              <a:solidFill>
                <a:schemeClr val="tx1"/>
              </a:solidFill>
            </a:endParaRPr>
          </a:p>
          <a:p>
            <a:pPr lvl="1">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Nov 19</a:t>
            </a:r>
            <a:endParaRPr lang="en-GB" dirty="0"/>
          </a:p>
        </p:txBody>
      </p:sp>
    </p:spTree>
    <p:extLst>
      <p:ext uri="{BB962C8B-B14F-4D97-AF65-F5344CB8AC3E}">
        <p14:creationId xmlns:p14="http://schemas.microsoft.com/office/powerpoint/2010/main" val="17495164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Nov 19</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 EU V2X – Delegated Act, regulation latest was published 13.3.2019.</a:t>
            </a:r>
          </a:p>
          <a:p>
            <a:pPr marL="685800" lvl="1">
              <a:buFont typeface="Arial" panose="020B0604020202020204" pitchFamily="34" charset="0"/>
              <a:buChar char="•"/>
            </a:pPr>
            <a:r>
              <a:rPr lang="en-US" sz="1600" dirty="0">
                <a:solidFill>
                  <a:schemeClr val="tx1"/>
                </a:solidFill>
              </a:rPr>
              <a:t>5GAA has been lobbying the EU parliament hard to not accept this and  which has now caused a full vote next week. </a:t>
            </a:r>
            <a:endParaRPr lang="en-US" sz="1600" dirty="0">
              <a:solidFill>
                <a:schemeClr val="bg1">
                  <a:lumMod val="85000"/>
                </a:schemeClr>
              </a:solidFill>
            </a:endParaRPr>
          </a:p>
          <a:p>
            <a:pPr marL="685800" lvl="1">
              <a:buFont typeface="Arial" panose="020B0604020202020204" pitchFamily="34" charset="0"/>
              <a:buChar char="•"/>
            </a:pPr>
            <a:r>
              <a:rPr lang="en-US" sz="1600" dirty="0">
                <a:solidFill>
                  <a:schemeClr val="tx1"/>
                </a:solidFill>
              </a:rPr>
              <a:t>If </a:t>
            </a:r>
            <a:r>
              <a:rPr lang="en-US" sz="1600" b="1" dirty="0">
                <a:solidFill>
                  <a:schemeClr val="tx1"/>
                </a:solidFill>
              </a:rPr>
              <a:t>anyone</a:t>
            </a:r>
            <a:r>
              <a:rPr lang="en-US" sz="1600" dirty="0">
                <a:solidFill>
                  <a:schemeClr val="tx1"/>
                </a:solidFill>
              </a:rPr>
              <a:t> can let the EU parliament know your concerns and opinion and to support the regulation in the short time till next Wednesday, please do. </a:t>
            </a:r>
          </a:p>
          <a:p>
            <a:pPr marL="685800" lvl="1">
              <a:buFont typeface="Arial" panose="020B0604020202020204" pitchFamily="34" charset="0"/>
              <a:buChar char="•"/>
            </a:pPr>
            <a:r>
              <a:rPr lang="en-US" sz="1600" dirty="0">
                <a:solidFill>
                  <a:schemeClr val="tx1"/>
                </a:solidFill>
              </a:rPr>
              <a:t>Key is to go with the evolution with DSRC and not to fragment the spectrum. </a:t>
            </a:r>
          </a:p>
          <a:p>
            <a:pPr marL="685800" lvl="1">
              <a:buFont typeface="Arial" panose="020B0604020202020204" pitchFamily="34" charset="0"/>
              <a:buChar char="•"/>
            </a:pPr>
            <a:r>
              <a:rPr lang="en-US" sz="1600" dirty="0">
                <a:solidFill>
                  <a:schemeClr val="tx1"/>
                </a:solidFill>
              </a:rPr>
              <a:t>The Delegated Act can be found at: </a:t>
            </a:r>
          </a:p>
          <a:p>
            <a:pPr marL="685800" lvl="1">
              <a:buFont typeface="Arial" panose="020B0604020202020204" pitchFamily="34" charset="0"/>
              <a:buChar char="•"/>
            </a:pPr>
            <a:r>
              <a:rPr lang="en-US" sz="1600" dirty="0"/>
              <a:t>Posted here: </a:t>
            </a:r>
            <a:r>
              <a:rPr lang="en-US" sz="1600" u="sng" dirty="0">
                <a:hlinkClick r:id="rId2"/>
              </a:rPr>
              <a:t>https://ec.europa.eu/transport/themes/its/news/2019-03-13-c-its_en</a:t>
            </a:r>
            <a:endParaRPr lang="en-US" sz="1600" u="sng" dirty="0"/>
          </a:p>
          <a:p>
            <a:pPr marL="685800" lvl="1">
              <a:buFont typeface="Arial" panose="020B0604020202020204" pitchFamily="34" charset="0"/>
              <a:buChar char="•"/>
            </a:pPr>
            <a:r>
              <a:rPr lang="en-US" sz="1600" dirty="0">
                <a:solidFill>
                  <a:schemeClr val="tx1"/>
                </a:solidFill>
              </a:rPr>
              <a:t>And revised on Mentor from draft posted here in January: </a:t>
            </a:r>
          </a:p>
          <a:p>
            <a:pPr marL="685800" lvl="1">
              <a:buFont typeface="Arial" panose="020B0604020202020204" pitchFamily="34" charset="0"/>
              <a:buChar char="•"/>
            </a:pPr>
            <a:r>
              <a:rPr lang="en-US" sz="1600" u="sng" dirty="0">
                <a:hlinkClick r:id="rId3"/>
              </a:rPr>
              <a:t>https://mentor.ieee.org/802.18/dcn/19/18-19-0007-01-0000-european-commission-v2x-draft-law.pdf</a:t>
            </a:r>
            <a:r>
              <a:rPr lang="en-US" sz="1600" u="sng" dirty="0"/>
              <a:t> </a:t>
            </a:r>
          </a:p>
          <a:p>
            <a:pPr>
              <a:spcBef>
                <a:spcPts val="0"/>
              </a:spcBef>
              <a:buFont typeface="Arial" panose="020B0604020202020204" pitchFamily="34" charset="0"/>
              <a:buChar char="•"/>
            </a:pPr>
            <a:r>
              <a:rPr lang="en-US" sz="1600" b="0" dirty="0"/>
              <a:t>BTW – it’s title: </a:t>
            </a:r>
            <a:endParaRPr lang="en-US" b="0" dirty="0"/>
          </a:p>
          <a:p>
            <a:pPr algn="ctr">
              <a:spcBef>
                <a:spcPts val="0"/>
              </a:spcBef>
            </a:pPr>
            <a:r>
              <a:rPr lang="en-US" b="0" dirty="0"/>
              <a:t> </a:t>
            </a:r>
            <a:r>
              <a:rPr lang="en-US" sz="1600" b="0" dirty="0"/>
              <a:t>COMMISSION DELEGATED REGULATION (EU) …/... </a:t>
            </a:r>
          </a:p>
          <a:p>
            <a:pPr algn="ctr">
              <a:spcBef>
                <a:spcPts val="0"/>
              </a:spcBef>
            </a:pPr>
            <a:r>
              <a:rPr lang="en-US" sz="1600" b="0" dirty="0"/>
              <a:t>of 13.3.2019 </a:t>
            </a:r>
          </a:p>
          <a:p>
            <a:pPr algn="ctr">
              <a:spcBef>
                <a:spcPts val="0"/>
              </a:spcBef>
            </a:pPr>
            <a:r>
              <a:rPr lang="en-US" sz="1600" b="0" dirty="0"/>
              <a:t>supplementing Directive 2010/40/EU of the European Parliament and of the Council with regard to the deployment and operational use of cooperative intelligent transport systems </a:t>
            </a:r>
            <a:endParaRPr lang="en-US" sz="1600"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4" name="Date Placeholder 3">
            <a:extLst>
              <a:ext uri="{FF2B5EF4-FFF2-40B4-BE49-F238E27FC236}">
                <a16:creationId xmlns:a16="http://schemas.microsoft.com/office/drawing/2014/main" id="{1FF0D7E8-48E9-479B-BFC7-1D9E5E06BBE0}"/>
              </a:ext>
            </a:extLst>
          </p:cNvPr>
          <p:cNvSpPr>
            <a:spLocks noGrp="1"/>
          </p:cNvSpPr>
          <p:nvPr>
            <p:ph type="dt" idx="15"/>
          </p:nvPr>
        </p:nvSpPr>
        <p:spPr/>
        <p:txBody>
          <a:bodyPr/>
          <a:lstStyle/>
          <a:p>
            <a:r>
              <a:rPr lang="en-US"/>
              <a:t>12-14 Nov 19</a:t>
            </a:r>
            <a:endParaRPr lang="en-GB" dirty="0"/>
          </a:p>
        </p:txBody>
      </p:sp>
    </p:spTree>
    <p:extLst>
      <p:ext uri="{BB962C8B-B14F-4D97-AF65-F5344CB8AC3E}">
        <p14:creationId xmlns:p14="http://schemas.microsoft.com/office/powerpoint/2010/main" val="1716629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4000" y="6384925"/>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Nov 19</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Nov 19</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Nov 19</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Plenary</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12-14 Nov 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398920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tx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a few notes:  Peter E.</a:t>
            </a:r>
            <a:endParaRPr lang="en-US" altLang="en-US" sz="1400" dirty="0">
              <a:solidFill>
                <a:schemeClr val="bg1">
                  <a:lumMod val="75000"/>
                </a:schemeClr>
              </a:solidFill>
            </a:endParaRP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t>ITU-R Items</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Agenda for Thursday</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Teleconferences moving forward</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Anything new from this week</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dirty="0"/>
              <a:t>ITU-R items</a:t>
            </a:r>
          </a:p>
          <a:p>
            <a:pPr lvl="1">
              <a:spcBef>
                <a:spcPts val="0"/>
              </a:spcBef>
              <a:buFont typeface="Arial" panose="020B0604020202020204" pitchFamily="34" charset="0"/>
              <a:buChar char="•"/>
            </a:pPr>
            <a:r>
              <a:rPr lang="en-US" altLang="en-US" sz="1400" b="0" dirty="0"/>
              <a:t>WRC-19 is in progress</a:t>
            </a:r>
          </a:p>
          <a:p>
            <a:pPr lvl="1">
              <a:spcBef>
                <a:spcPts val="0"/>
              </a:spcBef>
              <a:buFont typeface="Arial" panose="020B0604020202020204" pitchFamily="34" charset="0"/>
              <a:buChar char="•"/>
            </a:pPr>
            <a:endParaRPr lang="en-US" altLang="en-US" sz="140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dirty="0"/>
              <a:t>Actions since September</a:t>
            </a:r>
          </a:p>
          <a:p>
            <a:pPr>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r>
              <a:rPr lang="en-US" altLang="en-US" sz="1400" b="0" kern="0" dirty="0"/>
              <a:t>Thursday </a:t>
            </a:r>
          </a:p>
          <a:p>
            <a:pPr lvl="1">
              <a:spcBef>
                <a:spcPts val="0"/>
              </a:spcBef>
              <a:buFont typeface="Arial" panose="020B0604020202020204" pitchFamily="34" charset="0"/>
              <a:buChar char="•"/>
            </a:pPr>
            <a:r>
              <a:rPr lang="en-US" altLang="en-US" sz="1400" kern="0" dirty="0"/>
              <a:t>General discussion: </a:t>
            </a:r>
          </a:p>
          <a:p>
            <a:pPr lvl="2">
              <a:spcBef>
                <a:spcPts val="0"/>
              </a:spcBef>
              <a:buFont typeface="Arial" panose="020B0604020202020204" pitchFamily="34" charset="0"/>
              <a:buChar char="•"/>
            </a:pPr>
            <a:r>
              <a:rPr lang="en-US" altLang="en-US" sz="1400" kern="0" dirty="0"/>
              <a:t>ACMA consultation</a:t>
            </a:r>
          </a:p>
          <a:p>
            <a:pPr lvl="2">
              <a:spcBef>
                <a:spcPts val="0"/>
              </a:spcBef>
              <a:buFont typeface="Arial" panose="020B0604020202020204" pitchFamily="34" charset="0"/>
              <a:buChar char="•"/>
            </a:pPr>
            <a:r>
              <a:rPr lang="en-US" altLang="en-US" sz="1400" kern="0" dirty="0"/>
              <a:t>APAC update </a:t>
            </a:r>
          </a:p>
          <a:p>
            <a:pPr lvl="2">
              <a:spcBef>
                <a:spcPts val="0"/>
              </a:spcBef>
              <a:buFont typeface="Arial" panose="020B0604020202020204" pitchFamily="34" charset="0"/>
              <a:buChar char="•"/>
            </a:pPr>
            <a:r>
              <a:rPr lang="en-US" altLang="en-US" sz="1400" kern="0" dirty="0"/>
              <a:t>FCC Items</a:t>
            </a:r>
            <a:endParaRPr lang="en-US" altLang="en-US" sz="1200" kern="0" dirty="0"/>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600" u="sng" dirty="0"/>
              <a:t>Motion:</a:t>
            </a:r>
            <a:r>
              <a:rPr lang="en-US" altLang="en-US" sz="16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dirty="0">
                <a:solidFill>
                  <a:schemeClr val="tx1"/>
                </a:solidFill>
              </a:rPr>
              <a:t>Moved by:  	Stuart</a:t>
            </a:r>
          </a:p>
          <a:p>
            <a:pPr>
              <a:spcBef>
                <a:spcPts val="400"/>
              </a:spcBef>
            </a:pPr>
            <a:r>
              <a:rPr lang="en-US" altLang="en-US" sz="1600" b="1" dirty="0">
                <a:solidFill>
                  <a:schemeClr val="tx1"/>
                </a:solidFill>
              </a:rPr>
              <a:t>		Seconded by:	Vijay</a:t>
            </a:r>
            <a:endParaRPr lang="en-US" altLang="en-US" sz="1600" dirty="0">
              <a:solidFill>
                <a:schemeClr val="tx1"/>
              </a:solidFill>
            </a:endParaRPr>
          </a:p>
          <a:p>
            <a:pPr lvl="1">
              <a:spcBef>
                <a:spcPts val="400"/>
              </a:spcBef>
            </a:pPr>
            <a:r>
              <a:rPr lang="en-US" altLang="en-US" sz="1600" b="1" dirty="0">
                <a:solidFill>
                  <a:schemeClr val="tx1"/>
                </a:solidFill>
              </a:rPr>
              <a:t>Discussion?  	None</a:t>
            </a:r>
          </a:p>
          <a:p>
            <a:pPr lvl="1">
              <a:spcBef>
                <a:spcPts val="400"/>
              </a:spcBef>
            </a:pPr>
            <a:r>
              <a:rPr lang="en-US" altLang="en-US" sz="1600" b="1" dirty="0">
                <a:solidFill>
                  <a:schemeClr val="tx1"/>
                </a:solidFill>
              </a:rPr>
              <a:t>Vote:  Unanimous consent</a:t>
            </a:r>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600" u="sng" dirty="0"/>
              <a:t>Motion:</a:t>
            </a:r>
            <a:r>
              <a:rPr lang="en-US" altLang="en-US" sz="1600" dirty="0"/>
              <a:t> To approve the minutes from the IEEE 802.18 Wireless Interim 17-19 Sept 2019 in document: </a:t>
            </a:r>
            <a:r>
              <a:rPr lang="en-US" altLang="en-US" sz="1600" dirty="0">
                <a:hlinkClick r:id="rId2"/>
              </a:rPr>
              <a:t>https://mentor.ieee.org/802.18/dcn/19/18-19-0127-00-0000-minutes17-19sep19-rr-tag-wireless-interim-in-han.docx</a:t>
            </a:r>
            <a:r>
              <a:rPr lang="en-US" altLang="en-US" sz="1600" dirty="0"/>
              <a:t> </a:t>
            </a:r>
            <a:r>
              <a:rPr lang="en-US" sz="1600" b="1" dirty="0"/>
              <a:t>Posted</a:t>
            </a:r>
            <a:r>
              <a:rPr lang="en-US" sz="1400" b="1" dirty="0"/>
              <a:t>: </a:t>
            </a:r>
            <a:r>
              <a:rPr lang="en-US" sz="1600" b="0" dirty="0"/>
              <a:t>27-Sep-2019 08:50:47 ET</a:t>
            </a:r>
            <a:endParaRPr lang="en-US" sz="1400" b="0" dirty="0"/>
          </a:p>
          <a:p>
            <a:pPr marL="0" indent="0">
              <a:spcBef>
                <a:spcPts val="400"/>
              </a:spcBef>
            </a:pPr>
            <a:r>
              <a:rPr lang="en-US" altLang="en-US" sz="1600" b="0" dirty="0">
                <a:solidFill>
                  <a:schemeClr val="tx1"/>
                </a:solidFill>
              </a:rPr>
              <a:t>	</a:t>
            </a:r>
            <a:r>
              <a:rPr lang="en-US" altLang="en-US" sz="1600" dirty="0">
                <a:solidFill>
                  <a:schemeClr val="tx1"/>
                </a:solidFill>
              </a:rPr>
              <a:t>Moved by:  	Ben </a:t>
            </a:r>
          </a:p>
          <a:p>
            <a:pPr marL="0" indent="0">
              <a:spcBef>
                <a:spcPts val="400"/>
              </a:spcBef>
            </a:pPr>
            <a:r>
              <a:rPr lang="en-US" altLang="en-US" sz="1600" dirty="0">
                <a:solidFill>
                  <a:schemeClr val="tx1"/>
                </a:solidFill>
              </a:rPr>
              <a:t>	Seconded by:	Steve P</a:t>
            </a:r>
          </a:p>
          <a:p>
            <a:pPr>
              <a:spcBef>
                <a:spcPts val="400"/>
              </a:spcBef>
            </a:pPr>
            <a:r>
              <a:rPr lang="en-US" altLang="en-US" sz="1600" b="1" dirty="0">
                <a:solidFill>
                  <a:schemeClr val="tx1"/>
                </a:solidFill>
              </a:rPr>
              <a:t>		Discussion?  	None</a:t>
            </a:r>
          </a:p>
          <a:p>
            <a:pPr>
              <a:spcBef>
                <a:spcPts val="400"/>
              </a:spcBef>
            </a:pPr>
            <a:r>
              <a:rPr lang="en-US" altLang="en-US" sz="1600" dirty="0">
                <a:solidFill>
                  <a:schemeClr val="tx1"/>
                </a:solidFill>
              </a:rPr>
              <a:t>		</a:t>
            </a:r>
            <a:r>
              <a:rPr lang="en-US" altLang="en-US" sz="1600" b="1" dirty="0">
                <a:solidFill>
                  <a:schemeClr val="tx1"/>
                </a:solidFill>
              </a:rPr>
              <a:t>Vote:  </a:t>
            </a:r>
            <a:r>
              <a:rPr lang="en-US" altLang="en-US" sz="1600" dirty="0">
                <a:solidFill>
                  <a:schemeClr val="tx1"/>
                </a:solidFill>
              </a:rPr>
              <a:t>Unanimous consent</a:t>
            </a:r>
          </a:p>
          <a:p>
            <a:pPr lvl="3">
              <a:buFont typeface="Arial" panose="020B0604020202020204" pitchFamily="34" charset="0"/>
              <a:buChar char="•"/>
            </a:pPr>
            <a:endParaRPr lang="en-US" altLang="en-US" sz="1000" u="sng" dirty="0"/>
          </a:p>
          <a:p>
            <a:pPr lvl="1">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12-14 Nov 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dirty="0">
                <a:solidFill>
                  <a:schemeClr val="tx1"/>
                </a:solidFill>
              </a:rPr>
              <a:t>Is anyone able to help as the 802.18 Vice-Chair?  No one spoke up.</a:t>
            </a:r>
          </a:p>
          <a:p>
            <a:pPr lvl="1">
              <a:buFont typeface="Arial" panose="020B0604020202020204" pitchFamily="34" charset="0"/>
              <a:buChar char="•"/>
            </a:pPr>
            <a:r>
              <a:rPr lang="en-US" altLang="en-US" sz="1400" dirty="0">
                <a:solidFill>
                  <a:schemeClr val="tx1"/>
                </a:solidFill>
              </a:rPr>
              <a:t>Needs to be a member of the IEEE and also the SA, needs a declaration of term commitment and affiliation letters to the EC. </a:t>
            </a:r>
            <a:r>
              <a:rPr lang="en-US" altLang="en-US" sz="1000" dirty="0">
                <a:solidFill>
                  <a:schemeClr val="bg1"/>
                </a:solidFill>
              </a:rPr>
              <a:t>O</a:t>
            </a:r>
          </a:p>
          <a:p>
            <a:pPr>
              <a:buFont typeface="Arial" panose="020B0604020202020204" pitchFamily="34" charset="0"/>
              <a:buChar char="•"/>
            </a:pPr>
            <a:r>
              <a:rPr lang="en-US" altLang="en-US" sz="1600" dirty="0">
                <a:solidFill>
                  <a:schemeClr val="tx1"/>
                </a:solidFill>
              </a:rPr>
              <a:t>Is anyone able to help as the 802.18 Secretary?  No one spoke up. </a:t>
            </a:r>
          </a:p>
          <a:p>
            <a:pPr lvl="1">
              <a:buFont typeface="Arial" panose="020B0604020202020204" pitchFamily="34" charset="0"/>
              <a:buChar char="•"/>
            </a:pPr>
            <a:r>
              <a:rPr lang="en-US" altLang="en-US" sz="1400" dirty="0">
                <a:solidFill>
                  <a:schemeClr val="tx1"/>
                </a:solidFill>
              </a:rPr>
              <a:t>Secretary must be IEEE SA member, though letters are not needed. </a:t>
            </a:r>
          </a:p>
          <a:p>
            <a:pPr>
              <a:buFont typeface="Arial" panose="020B0604020202020204" pitchFamily="34" charset="0"/>
              <a:buChar char="•"/>
            </a:pPr>
            <a:endParaRPr lang="en-US" sz="1600" dirty="0"/>
          </a:p>
          <a:p>
            <a:pPr>
              <a:buFont typeface="Arial" panose="020B0604020202020204" pitchFamily="34" charset="0"/>
              <a:buChar char="•"/>
            </a:pPr>
            <a:r>
              <a:rPr lang="en-US" sz="1600" dirty="0"/>
              <a:t>LMSC P&amp;P sections 3.1 and 4.0: 802 EC election/appointments</a:t>
            </a:r>
          </a:p>
          <a:p>
            <a:pPr lvl="1">
              <a:buFont typeface="Arial" panose="020B0604020202020204" pitchFamily="34" charset="0"/>
              <a:buChar char="•"/>
            </a:pPr>
            <a:r>
              <a:rPr lang="en-US" sz="1400" dirty="0"/>
              <a:t>all 802 executive committee members are elected or appointed and confirmed at the first Plenary session of each even numbered year. Election/appointments shall occur at the March 2020 Plenary session. </a:t>
            </a:r>
          </a:p>
          <a:p>
            <a:pPr>
              <a:buFont typeface="Arial" panose="020B0604020202020204" pitchFamily="34" charset="0"/>
              <a:buChar char="•"/>
            </a:pPr>
            <a:r>
              <a:rPr lang="en-US" sz="1600" dirty="0"/>
              <a:t>If anyone wishes to be considered for the 802.18 Chair, Vice Chair  or the appointed positions</a:t>
            </a:r>
          </a:p>
          <a:p>
            <a:pPr lvl="1">
              <a:buFont typeface="Arial" panose="020B0604020202020204" pitchFamily="34" charset="0"/>
              <a:buChar char="•"/>
            </a:pPr>
            <a:r>
              <a:rPr lang="en-US" sz="1400" dirty="0"/>
              <a:t>Please contact Chair as soon as possible.</a:t>
            </a:r>
          </a:p>
          <a:p>
            <a:pPr>
              <a:buFont typeface="Arial" panose="020B0604020202020204" pitchFamily="34" charset="0"/>
              <a:buChar char="•"/>
            </a:pPr>
            <a:r>
              <a:rPr lang="en-US" sz="1600" dirty="0"/>
              <a:t>All potential EC members, Chair and Vice Chairs</a:t>
            </a:r>
          </a:p>
          <a:p>
            <a:pPr lvl="1">
              <a:buFont typeface="Arial" panose="020B0604020202020204" pitchFamily="34" charset="0"/>
              <a:buChar char="•"/>
            </a:pPr>
            <a:r>
              <a:rPr lang="en-US" sz="1400" dirty="0"/>
              <a:t>Please remember to submit your letter of endorsement and disclosure of affiliation to the IEEE 802 Recording Secretary, John </a:t>
            </a:r>
            <a:r>
              <a:rPr lang="en-US" sz="1400" dirty="0" err="1"/>
              <a:t>D’Ambrosia</a:t>
            </a:r>
            <a:r>
              <a:rPr lang="en-US" sz="1400" dirty="0"/>
              <a:t>, as soon as possible, but not later than the March 2020 opening EC meeting. </a:t>
            </a:r>
          </a:p>
          <a:p>
            <a:pPr>
              <a:buFont typeface="Arial" panose="020B0604020202020204" pitchFamily="34" charset="0"/>
              <a:buChar char="•"/>
            </a:pPr>
            <a:r>
              <a:rPr lang="en-US" sz="1600" dirty="0"/>
              <a:t>For Chair, Vice Chair and Secretary, you need to be a member of the IEEE SA</a:t>
            </a:r>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endParaRPr lang="en-US" altLang="en-US" sz="1600" u="sng"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12-14 Nov 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6346911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38010</TotalTime>
  <Words>5660</Words>
  <Application>Microsoft Office PowerPoint</Application>
  <PresentationFormat>On-screen Show (4:3)</PresentationFormat>
  <Paragraphs>609</Paragraphs>
  <Slides>32</Slides>
  <Notes>10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3</vt:i4>
      </vt:variant>
      <vt:variant>
        <vt:lpstr>Slide Titles</vt:lpstr>
      </vt:variant>
      <vt:variant>
        <vt:i4>32</vt:i4>
      </vt:variant>
    </vt:vector>
  </HeadingPairs>
  <TitlesOfParts>
    <vt:vector size="42" baseType="lpstr">
      <vt:lpstr>Arial</vt:lpstr>
      <vt:lpstr>Calibri</vt:lpstr>
      <vt:lpstr>Helvetica</vt:lpstr>
      <vt:lpstr>Monotype Sorts</vt:lpstr>
      <vt:lpstr>Times New Roman</vt:lpstr>
      <vt:lpstr>Wingdings</vt:lpstr>
      <vt:lpstr>Office Theme</vt:lpstr>
      <vt:lpstr>Document</vt:lpstr>
      <vt:lpstr>Presentation</vt:lpstr>
      <vt:lpstr>Packager Shell Object</vt:lpstr>
      <vt:lpstr>IEEE 802.18 RR-TAG Plenary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 for Plenary</vt:lpstr>
      <vt:lpstr>Administrative – Motions and more</vt:lpstr>
      <vt:lpstr>Administrative – Motions and more</vt:lpstr>
      <vt:lpstr>Responsibilities of WG Vice Chair</vt:lpstr>
      <vt:lpstr>Responsibilities of WG Secretary</vt:lpstr>
      <vt:lpstr>EU items to share -1</vt:lpstr>
      <vt:lpstr>EU items to share -2</vt:lpstr>
      <vt:lpstr>EU items to share -2</vt:lpstr>
      <vt:lpstr>EU items to share -4</vt:lpstr>
      <vt:lpstr>ITU-R items to share</vt:lpstr>
      <vt:lpstr>General Discussion Items - 1 of 1</vt:lpstr>
      <vt:lpstr>Actions / AOB / Recess</vt:lpstr>
      <vt:lpstr>Thursday Agenda</vt:lpstr>
      <vt:lpstr>General discussions </vt:lpstr>
      <vt:lpstr>General discussions, cont. </vt:lpstr>
      <vt:lpstr>General discussions, cont. </vt:lpstr>
      <vt:lpstr>Teleconferences</vt:lpstr>
      <vt:lpstr>Actions Required</vt:lpstr>
      <vt:lpstr>Any Other Business</vt:lpstr>
      <vt:lpstr>Adjourn</vt:lpstr>
      <vt:lpstr>PowerPoint Presentation</vt:lpstr>
      <vt:lpstr>Responsibilities of Working Group Officers</vt:lpstr>
      <vt:lpstr>ITU-R SM.2352 on THz</vt:lpstr>
      <vt:lpstr>ITU-R THz SM.2352 submission </vt:lpstr>
      <vt:lpstr>ITU-R THz SM.2352 motion</vt:lpstr>
      <vt:lpstr>Any Other Business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1751</cp:revision>
  <cp:lastPrinted>1601-01-01T00:00:00Z</cp:lastPrinted>
  <dcterms:created xsi:type="dcterms:W3CDTF">2016-03-03T14:54:45Z</dcterms:created>
  <dcterms:modified xsi:type="dcterms:W3CDTF">2019-11-16T10:48:49Z</dcterms:modified>
</cp:coreProperties>
</file>