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41" r:id="rId3"/>
    <p:sldId id="329" r:id="rId4"/>
    <p:sldId id="604" r:id="rId5"/>
    <p:sldId id="606" r:id="rId6"/>
    <p:sldId id="605" r:id="rId7"/>
    <p:sldId id="516" r:id="rId8"/>
    <p:sldId id="596" r:id="rId9"/>
    <p:sldId id="607" r:id="rId10"/>
    <p:sldId id="462" r:id="rId11"/>
    <p:sldId id="549" r:id="rId12"/>
    <p:sldId id="517" r:id="rId13"/>
    <p:sldId id="608" r:id="rId14"/>
    <p:sldId id="609" r:id="rId15"/>
    <p:sldId id="486" r:id="rId16"/>
    <p:sldId id="589" r:id="rId17"/>
    <p:sldId id="595" r:id="rId18"/>
    <p:sldId id="547" r:id="rId19"/>
    <p:sldId id="535" r:id="rId20"/>
    <p:sldId id="594" r:id="rId21"/>
    <p:sldId id="610" r:id="rId22"/>
    <p:sldId id="611" r:id="rId23"/>
    <p:sldId id="602" r:id="rId24"/>
    <p:sldId id="524" r:id="rId25"/>
    <p:sldId id="498" r:id="rId26"/>
    <p:sldId id="402" r:id="rId27"/>
    <p:sldId id="403" r:id="rId28"/>
    <p:sldId id="425" r:id="rId29"/>
    <p:sldId id="592" r:id="rId30"/>
    <p:sldId id="597" r:id="rId31"/>
    <p:sldId id="599" r:id="rId32"/>
    <p:sldId id="574" r:id="rId3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3" autoAdjust="0"/>
    <p:restoredTop sz="95652" autoAdjust="0"/>
  </p:normalViewPr>
  <p:slideViewPr>
    <p:cSldViewPr>
      <p:cViewPr varScale="1">
        <p:scale>
          <a:sx n="96" d="100"/>
          <a:sy n="96" d="100"/>
        </p:scale>
        <p:origin x="102" y="3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12-Nov-19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6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87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82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08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13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55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63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13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12-14 Nov 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802.18-19/0142r01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oj/direct-acces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ortal.etsi.org/tb.aspx?tbid=287&amp;SubTB=287" TargetMode="External"/><Relationship Id="rId4" Type="http://schemas.openxmlformats.org/officeDocument/2006/relationships/hyperlink" Target="https://ec.europa.eu/growth/single-market/european-standards/harmonised-standard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tb.aspx?tbid=442&amp;SubTB=44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ortal.etsi.org/tb.aspx?tbid=286&amp;SubTB=286" TargetMode="External"/><Relationship Id="rId4" Type="http://schemas.openxmlformats.org/officeDocument/2006/relationships/hyperlink" Target="https://portal.etsi.org/tb.aspx?tbid=729&amp;SubTB=729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tb.aspx?tbid=620&amp;SubTB=620#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ecc/groups/ecc/wg-se/se-24/client/introductio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ept.org/ecc/groups/ecc/wg-fm/fm-57/client/introduction/" TargetMode="External"/><Relationship Id="rId4" Type="http://schemas.openxmlformats.org/officeDocument/2006/relationships/hyperlink" Target="https://cept.org/ecc/groups/ecc/wg-se/se-45/client/introduction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go/ITU-R/wp1c" TargetMode="External"/><Relationship Id="rId13" Type="http://schemas.openxmlformats.org/officeDocument/2006/relationships/hyperlink" Target="https://www.itu.int/en/ITU-R/conferences/wrc/2019/Pages/default.aspx" TargetMode="External"/><Relationship Id="rId3" Type="http://schemas.openxmlformats.org/officeDocument/2006/relationships/hyperlink" Target="https://extranet.itu.int/CookieAuth.dll?GetLogon?curl=Z2FsitesZ2Fwrc-raZ2FWRC-19&amp;reason=0&amp;formdir=10" TargetMode="External"/><Relationship Id="rId7" Type="http://schemas.openxmlformats.org/officeDocument/2006/relationships/hyperlink" Target="https://www.itu.int/go/ITU-R/wp1a" TargetMode="External"/><Relationship Id="rId12" Type="http://schemas.openxmlformats.org/officeDocument/2006/relationships/hyperlink" Target="https://www.itu.int/events/eventdetails.asp?eventid=17206" TargetMode="External"/><Relationship Id="rId2" Type="http://schemas.openxmlformats.org/officeDocument/2006/relationships/hyperlink" Target="https://www.itu.int/md/R16-WRC19-191028-TD/e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tu.int/go/ITU-R/sg1" TargetMode="External"/><Relationship Id="rId11" Type="http://schemas.openxmlformats.org/officeDocument/2006/relationships/hyperlink" Target="https://www.itu.int/go/ITU-R/wp5d" TargetMode="External"/><Relationship Id="rId5" Type="http://schemas.openxmlformats.org/officeDocument/2006/relationships/hyperlink" Target="https://www.itu.int/en/events/Pages/Calendar-Events.aspx?sector=ITU-R" TargetMode="External"/><Relationship Id="rId15" Type="http://schemas.openxmlformats.org/officeDocument/2006/relationships/hyperlink" Target="https://www.itu.int/en/ITU-R/study-groups/rcpm/Pages/wrc-23-preliminary-studies.aspx" TargetMode="External"/><Relationship Id="rId10" Type="http://schemas.openxmlformats.org/officeDocument/2006/relationships/hyperlink" Target="https://www.itu.int/go/ITU-R/wp5a" TargetMode="External"/><Relationship Id="rId4" Type="http://schemas.openxmlformats.org/officeDocument/2006/relationships/hyperlink" Target="https://mentor.ieee.org/802.18/dcn/17/18-17-0073-07-0000-ieee-802-viewpoints-on-wrc-19-agenda-items.pptx" TargetMode="External"/><Relationship Id="rId9" Type="http://schemas.openxmlformats.org/officeDocument/2006/relationships/hyperlink" Target="https://www.itu.int/go/ITU-R/sg5" TargetMode="External"/><Relationship Id="rId14" Type="http://schemas.openxmlformats.org/officeDocument/2006/relationships/hyperlink" Target="https://www.itu.int/oth/R140200000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44-00-0000-apac-update-november-2019.pptx" TargetMode="External"/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89-00-0000-latest-positions-of-apt-on-selected-wrc-19-agenda-items-after-apg19-4.ppt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ecfs/search/filings?proceedings_name=17-183&amp;sort=date_disseminated,DESC" TargetMode="External"/><Relationship Id="rId2" Type="http://schemas.openxmlformats.org/officeDocument/2006/relationships/hyperlink" Target="https://www.fcc.gov/ecfs/search/filings?proceedings_name=18-295&amp;sort=date_disseminated,DESC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8/18-18-0010-10-0000-sa-use-of-spectrum-draft-position-orig06dec17.docx" TargetMode="External"/><Relationship Id="rId4" Type="http://schemas.openxmlformats.org/officeDocument/2006/relationships/hyperlink" Target="https://mentor.ieee.org/802.18/dcn/18/18-18-0028-02-0000-draft-ieee-european-public-policy-position-statement-on-spectrum-management.doc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pubs/ft/weo/2019/02/weodata/index.aspx" TargetMode="External"/><Relationship Id="rId2" Type="http://schemas.openxmlformats.org/officeDocument/2006/relationships/hyperlink" Target="https://www.cisco.com/c/en/us/solutions/collateral/service-provider/visual-networking-index-vni/white-paper-c11-738429.pdf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-12-0000-teleconference-call-in-info.pptx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9/15-19-0276-01-0thz-ieee-802-15-tag-thz-input-to-the-revision-of-itu-r-sm-2352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9/15-19-0276-03-0thz-ieee-802-15-tag-thz-input-to-the-revision-of-itu-r-sm-2352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07-01-0000-european-commission-v2x-draft-law.pdf" TargetMode="External"/><Relationship Id="rId2" Type="http://schemas.openxmlformats.org/officeDocument/2006/relationships/hyperlink" Target="https://urldefense.proofpoint.com/v2/url?u=https-3A__ec.europa.eu_transport_themes_its_news_2019-2D03-2D13-2Dc-2Dits-5Fen&amp;d=DwMFAg&amp;c=pqcuzKEN_84c78MOSc5_fw&amp;r=z8R-nWJ8GIxwjOjNKhEFByb-tZ6XE3GZXWSggNdVo-w&amp;m=xwsJSIpdkXphp9yJ6sqp09if5MQ270E-QdGhVHkUoT0&amp;s=Hggugr9gepDP0oZRG_q47454KnvpFEZCsmrpdkapQJg&amp;e=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eee.org/about/corporate/governanc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27-00-0000-minutes17-19sep19-rr-tag-wireless-interim-in-han.doc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Plenary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– 14 November 2019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638614"/>
              </p:ext>
            </p:extLst>
          </p:nvPr>
        </p:nvGraphicFramePr>
        <p:xfrm>
          <a:off x="544513" y="3603625"/>
          <a:ext cx="782478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6" name="Document" r:id="rId4" imgW="8249760" imgH="2657520" progId="Word.Document.8">
                  <p:embed/>
                </p:oleObj>
              </mc:Choice>
              <mc:Fallback>
                <p:oleObj name="Document" r:id="rId4" imgW="8249760" imgH="2657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603625"/>
                        <a:ext cx="7824787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61" y="993421"/>
            <a:ext cx="8296126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3.4.2 Vice Chair(s)</a:t>
            </a:r>
          </a:p>
          <a:p>
            <a:pPr marL="0" indent="0">
              <a:spcBef>
                <a:spcPts val="0"/>
              </a:spcBef>
            </a:pPr>
            <a:r>
              <a:rPr lang="en-US" sz="1600" dirty="0"/>
              <a:t>	</a:t>
            </a:r>
            <a:r>
              <a:rPr lang="en-US" sz="1400" dirty="0"/>
              <a:t>The responsibilities of the Vice Chair(s) shall include:</a:t>
            </a:r>
          </a:p>
          <a:p>
            <a:pPr lvl="1">
              <a:spcBef>
                <a:spcPts val="0"/>
              </a:spcBef>
            </a:pPr>
            <a:r>
              <a:rPr lang="en-US" sz="1100" dirty="0"/>
              <a:t>a) </a:t>
            </a:r>
            <a:r>
              <a:rPr lang="en-US" sz="1200" b="1" u="sng" dirty="0"/>
              <a:t>Carrying out the Chair's duties if the Chair is temporarily unable to do so</a:t>
            </a:r>
            <a:r>
              <a:rPr lang="en-US" sz="1200" dirty="0"/>
              <a:t> or chooses to recuse himself or herself (i.e., to give a technical opinion) or chooses to delegate specific duties.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b) Being knowledgeable in IEEE standards processes and parliamentary procedures and assisting the Chair in ensuring that the processes and procedures are followed.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c) Being familiar with training materials available through IEEE Standards Development Online.</a:t>
            </a:r>
          </a:p>
          <a:p>
            <a:pPr lvl="2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Needs to be a member of the IEEE SA.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Declaration of term commitment and affiliation letters to the EC.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Should consider to attend </a:t>
            </a:r>
            <a:r>
              <a:rPr lang="en-US" sz="1400" dirty="0" err="1"/>
              <a:t>sunday</a:t>
            </a:r>
            <a:r>
              <a:rPr lang="en-US" sz="1400" dirty="0"/>
              <a:t> wireless chair meeting and rules,  EC open and EC close meetings during a plenary.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Stand in for the Chair or Secretary if one of them is not able to attend a meeting or call or activity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e.g. at the Plenary EC opening and closing meetings if the Chair can not make it.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Learn how, and be able to update the website and attendance / approved voters process.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secretary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secretary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Though busier if some research is needed for a topic, help on comments, etc.  </a:t>
            </a:r>
            <a:endParaRPr lang="en-US" sz="1200" dirty="0"/>
          </a:p>
          <a:p>
            <a:pPr marL="1200150" lvl="2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Maybe once a month or so.  It will vary.  </a:t>
            </a:r>
            <a:endParaRPr lang="en-US" sz="1200" dirty="0"/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Would look at a periodic touch point with the chair depending on activity. 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4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3587FC6-4F7F-434F-834B-7BC1D178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Vice Chair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253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Secretary</a:t>
            </a:r>
            <a:endParaRPr lang="en-US" altLang="en-US" sz="24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005" y="990600"/>
            <a:ext cx="8229602" cy="4821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3.4.3 Secretary</a:t>
            </a:r>
          </a:p>
          <a:p>
            <a:pPr marL="0" indent="0">
              <a:spcBef>
                <a:spcPts val="0"/>
              </a:spcBef>
            </a:pPr>
            <a:r>
              <a:rPr lang="en-US" sz="1600" b="1" dirty="0"/>
              <a:t>	</a:t>
            </a:r>
            <a:r>
              <a:rPr lang="en-US" sz="1400" b="1" dirty="0"/>
              <a:t>The </a:t>
            </a:r>
            <a:r>
              <a:rPr lang="en-US" sz="1400" dirty="0"/>
              <a:t>responsibilities</a:t>
            </a:r>
            <a:r>
              <a:rPr lang="en-US" sz="1400" b="1" dirty="0"/>
              <a:t> of the Secretary include: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a) Scheduling meetings in coordination with the Chair and distributing meeting notices.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b) Distributing meeting agenda (as per 6.0). Notification of the potential for action shall be included on any distributed agendas for meetings.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c) Recording minutes of each meeting according to Clause 6.5 and IEEE guidelines (see http://standards.ieee.org/develop/policies/stdslaw.pdf), and publishing them within 60 calendar days of the end of the meeting.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d) Creating and maintaining the Working Group membership roster and submitting it to the IEEE Standards Association annually.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e) Being responsible for the management and distribution of Working Group documentation.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f) Maintaining lists of unresolved issues, action items, and assignments.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g) Recording attendance of all attendees.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h) Maintaining a current list of the names of the voting members and distributing it to the members upon request.</a:t>
            </a:r>
          </a:p>
          <a:p>
            <a:pPr lvl="1">
              <a:spcBef>
                <a:spcPts val="0"/>
              </a:spcBef>
            </a:pPr>
            <a:r>
              <a:rPr lang="en-US" sz="1200" b="0" dirty="0" err="1"/>
              <a:t>i</a:t>
            </a:r>
            <a:r>
              <a:rPr lang="en-US" sz="1200" b="0" dirty="0"/>
              <a:t>) Forwarding all changes to the roster of voting members to the Chair.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j) Being familiar with training materials available through IEEE Standards Development Online.</a:t>
            </a:r>
            <a:r>
              <a:rPr lang="en-US" sz="1200" dirty="0"/>
              <a:t> </a:t>
            </a:r>
          </a:p>
          <a:p>
            <a:pPr lv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Vice Char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vice chair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Though busier if after a meeting to do minutes.  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Would look at a periodic touch point with the chair depending on activity. 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057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-1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153400" cy="5408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General EU info: </a:t>
            </a:r>
            <a:r>
              <a:rPr lang="en-US" altLang="en-US" sz="1800" dirty="0"/>
              <a:t> </a:t>
            </a:r>
            <a:r>
              <a:rPr lang="en-US" altLang="en-US" sz="1800" b="0" dirty="0">
                <a:hlinkClick r:id="rId3"/>
              </a:rPr>
              <a:t>&lt;</a:t>
            </a:r>
            <a:r>
              <a:rPr lang="en-US" altLang="en-US" sz="1800" b="0" dirty="0" err="1">
                <a:hlinkClick r:id="rId3"/>
              </a:rPr>
              <a:t>ojeu</a:t>
            </a:r>
            <a:r>
              <a:rPr lang="en-US" altLang="en-US" sz="1800" b="0" dirty="0">
                <a:hlinkClick r:id="rId3"/>
              </a:rPr>
              <a:t>&gt;</a:t>
            </a:r>
            <a:r>
              <a:rPr lang="en-US" altLang="en-US" sz="1800" b="0" dirty="0"/>
              <a:t>   </a:t>
            </a:r>
            <a:r>
              <a:rPr lang="en-US" altLang="en-US" sz="1800" b="0" dirty="0">
                <a:hlinkClick r:id="rId4"/>
              </a:rPr>
              <a:t>&lt;</a:t>
            </a:r>
            <a:r>
              <a:rPr lang="en-US" altLang="en-US" sz="1800" b="0" dirty="0" err="1">
                <a:hlinkClick r:id="rId4"/>
              </a:rPr>
              <a:t>HStds</a:t>
            </a:r>
            <a:r>
              <a:rPr lang="en-US" altLang="en-US" sz="1800" b="0" dirty="0">
                <a:hlinkClick r:id="rId4"/>
              </a:rPr>
              <a:t>&gt;</a:t>
            </a:r>
            <a:r>
              <a:rPr lang="en-US" altLang="en-US" sz="1800" b="0" dirty="0"/>
              <a:t> </a:t>
            </a:r>
            <a:endParaRPr lang="en-US" sz="1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ETSI – </a:t>
            </a:r>
            <a:r>
              <a:rPr lang="en-US" altLang="en-US" sz="1800" b="0" dirty="0">
                <a:hlinkClick r:id="rId5"/>
              </a:rPr>
              <a:t>&lt;BRAN&gt;</a:t>
            </a:r>
            <a:r>
              <a:rPr lang="en-US" altLang="en-US" sz="1800" b="0" dirty="0"/>
              <a:t>  </a:t>
            </a:r>
            <a:r>
              <a:rPr lang="en-US" sz="1600" dirty="0">
                <a:solidFill>
                  <a:schemeClr val="tx1"/>
                </a:solidFill>
              </a:rPr>
              <a:t>next meetings #104, 02-06Dec19-</a:t>
            </a:r>
            <a:r>
              <a:rPr lang="en-US" sz="1600" dirty="0"/>
              <a:t>Sophia Antipolis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Chair Vote: Guido </a:t>
            </a:r>
            <a:r>
              <a:rPr lang="en-US" sz="1800" dirty="0" err="1"/>
              <a:t>Hiertz</a:t>
            </a:r>
            <a:r>
              <a:rPr lang="en-US" sz="1800" dirty="0"/>
              <a:t> 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GoTo</a:t>
            </a:r>
            <a:r>
              <a:rPr lang="en-US" sz="1800" dirty="0"/>
              <a:t> Meetings since: Spectrum mask (puncturing), 5.8GHz, Test Signal for Preamble Detect test. Some agreements but in general all topics will be further discussed at the next Face to Face meeting and additional </a:t>
            </a:r>
            <a:r>
              <a:rPr lang="en-US" sz="1800" dirty="0" err="1"/>
              <a:t>GoTomeetings</a:t>
            </a:r>
            <a:r>
              <a:rPr lang="en-US" sz="1800" dirty="0"/>
              <a:t> have been scheduled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6GHz Standard work started EN 303 687 v0.0.1 on ETSI drafting tool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A call was made for contributions for Channel access mechanisms, Channelization/</a:t>
            </a:r>
            <a:r>
              <a:rPr lang="en-US" i="1" dirty="0" err="1"/>
              <a:t>Guardbands</a:t>
            </a:r>
            <a:r>
              <a:rPr lang="en-US" i="1" dirty="0"/>
              <a:t>, Receiver blocking levels.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EN 302 567 sent to HAS Consultant (E&amp;Y) for second time as first time had a negative review. Aim is to send to ENAP in December meeting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Web meeting on 21Nov will be on the EN 301 893 revision (5.8GHz)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Then a web meeting on 27Nov will be on the spectrum mask, punctured channels.  Will review contributions and more.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62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-2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153400" cy="54086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ETSI - ERM - </a:t>
            </a:r>
            <a:r>
              <a:rPr lang="en-US" altLang="en-US" sz="1800" b="0" dirty="0">
                <a:hlinkClick r:id="rId3"/>
              </a:rPr>
              <a:t>&lt;TG-11&gt;</a:t>
            </a:r>
            <a:r>
              <a:rPr lang="en-US" altLang="en-US" sz="1800" b="0" dirty="0"/>
              <a:t>  </a:t>
            </a:r>
            <a:r>
              <a:rPr lang="en-US" sz="1800" dirty="0">
                <a:solidFill>
                  <a:schemeClr val="tx1"/>
                </a:solidFill>
              </a:rPr>
              <a:t>meeting # ____ (07Nov, online, 2.4 GHz SRDoc)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One </a:t>
            </a:r>
            <a:r>
              <a:rPr lang="en-US" sz="1800" dirty="0" err="1"/>
              <a:t>Goto</a:t>
            </a:r>
            <a:r>
              <a:rPr lang="en-US" sz="1800" dirty="0"/>
              <a:t> meeting 7th Nov (last week) and continued discussions on 2.4GHz SRDoc TR 103 665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One </a:t>
            </a:r>
            <a:r>
              <a:rPr lang="en-US" sz="1800" dirty="0" err="1"/>
              <a:t>Goto</a:t>
            </a:r>
            <a:r>
              <a:rPr lang="en-US" sz="1800" dirty="0"/>
              <a:t> meeting scheduled for 19th Dec to further discuss 2.4GHz SRDoc TR 103 665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ETSI – ERM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  <a:hlinkClick r:id="rId4"/>
              </a:rPr>
              <a:t>&lt;TG-UWB&gt;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next meeting #51, 27-28Nov,   </a:t>
            </a:r>
            <a:r>
              <a:rPr lang="en-US" sz="1800" dirty="0"/>
              <a:t>BREMEN, DE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Ongoing work on Tx and Rx measurements Stds.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Also working how to get through no process to release harmonized stds. 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ETSI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u="sng" dirty="0">
                <a:hlinkClick r:id="rId5"/>
              </a:rPr>
              <a:t>&lt;ERM&gt;</a:t>
            </a:r>
            <a:r>
              <a:rPr lang="en-US" sz="1800" b="0" dirty="0"/>
              <a:t> </a:t>
            </a:r>
            <a:r>
              <a:rPr lang="en-US" sz="1800" dirty="0">
                <a:solidFill>
                  <a:schemeClr val="tx1"/>
                </a:solidFill>
              </a:rPr>
              <a:t>next meeting #70,  17-20mar20, </a:t>
            </a:r>
            <a:r>
              <a:rPr lang="en-US" sz="1800" dirty="0"/>
              <a:t>Sophia Antipolis</a:t>
            </a:r>
            <a:endParaRPr lang="en-US" sz="1800" b="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Vote 17th Oct : Final draft of EG 203 336  Rejected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25/26 Nov ERM-EG 203 336  comments resolution meeting to address further comments.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511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-2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153400" cy="54086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ETSI ERM </a:t>
            </a:r>
            <a:r>
              <a:rPr lang="en-US" sz="1600" dirty="0">
                <a:hlinkClick r:id="rId3"/>
              </a:rPr>
              <a:t>&lt;TG37&gt;</a:t>
            </a:r>
            <a:r>
              <a:rPr lang="en-US" sz="1600" dirty="0"/>
              <a:t> and TC ITS: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work on </a:t>
            </a:r>
            <a:r>
              <a:rPr lang="en-US" sz="1400" dirty="0" err="1"/>
              <a:t>harmonised</a:t>
            </a:r>
            <a:r>
              <a:rPr lang="en-US" sz="1400" dirty="0"/>
              <a:t> standard  EN 302 571 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main issues: </a:t>
            </a:r>
            <a:r>
              <a:rPr lang="en-US" sz="1400" dirty="0" err="1"/>
              <a:t>harmonisation</a:t>
            </a:r>
            <a:r>
              <a:rPr lang="en-US" sz="1400" dirty="0"/>
              <a:t> between IEEE and 3GPP technology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work on coexistence standards to ensure coexistence between IEEE and 3GPP technologies in the band 5855MHz - 5925MHz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TR 103 766: TR on co-channel co-existence between ITS-G5 and LTE-V2X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TR 103 667: TR on feasibility &amp; performance of solutions for shared use of 5.9 GHz spectrum by ITS-G5 &amp; LTE-V2X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Status: Early Draft in ERM TG37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 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Receiver requirements in </a:t>
            </a:r>
            <a:r>
              <a:rPr lang="en-US" sz="1600" dirty="0" err="1"/>
              <a:t>harmonised</a:t>
            </a:r>
            <a:r>
              <a:rPr lang="en-US" sz="1600" dirty="0"/>
              <a:t> standard 302 571</a:t>
            </a:r>
            <a:endParaRPr 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</a:t>
            </a:r>
            <a:r>
              <a:rPr lang="en-US" sz="1600" dirty="0"/>
              <a:t>R 103 688; 	status: early draft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Access layer standards for IEEE technology and 3GPP technology in the band 5855MHz to 5925MHz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EN 302 663: ITS-G5 Access layer ITS 5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Include enhanced receiver parameters as defined in IEEE802.11-2016and multipath fading channel requirements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Status: in final voting until 23 Dec 2019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EN 302 303: LTE-V2X Access layer ITS 5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Status: in final voting until 23 Dec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752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623" y="688664"/>
            <a:ext cx="7770813" cy="106528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-4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936" y="862591"/>
            <a:ext cx="8353245" cy="53166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CEPT–ECC  </a:t>
            </a:r>
            <a:r>
              <a:rPr lang="en-US" sz="1600" b="0" dirty="0">
                <a:solidFill>
                  <a:schemeClr val="tx1"/>
                </a:solidFill>
                <a:hlinkClick r:id="rId3"/>
              </a:rPr>
              <a:t>&lt;SE24&gt;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next meeting  #99, 13-17 Jan 20 Copenhagen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SE24 WI63 on updated UWB regulation;  fixed outdoor usage; simplified vehicular usage; increased indoor power; Schedule: 31. 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SRDMG: comments resolution from PC on ITS regulation ECC Dec 08/01 in the band 5855MHz to 5925MHz; Public Consultation until 15. November 2019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Main issues here: sharing with Urban Rail in the band 5915MHz to 5925MHz and coexistence between IEEE and 3GPP technology.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4"/>
              </a:rPr>
              <a:t>&lt;SE45&gt;</a:t>
            </a:r>
            <a:r>
              <a:rPr lang="en-US" altLang="en-US" sz="1800" b="0" dirty="0"/>
              <a:t> </a:t>
            </a:r>
            <a:r>
              <a:rPr lang="en-US" altLang="en-US" sz="1800" dirty="0"/>
              <a:t>next meeting #9,  09-11 Dec 19, ECO Copenhagen</a:t>
            </a:r>
          </a:p>
          <a:p>
            <a:pPr lvl="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#10, 20-22 Jan 20,  tbd, Czech Republic</a:t>
            </a:r>
            <a:endParaRPr 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Re-opened until FM57 complete.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Complementary Studies identified at WGFM94 (LS to WGSE) dealing with the short-term protection of fixed service point-to-point applications from WAS/RLAN indoor-only deployments as well as potential WAS/RLAN portable outdoor devices with lower power levels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5"/>
              </a:rPr>
              <a:t>&lt;FM57&gt;</a:t>
            </a:r>
            <a:r>
              <a:rPr lang="en-US" altLang="en-US" sz="1800" b="0" dirty="0"/>
              <a:t>  </a:t>
            </a:r>
            <a:r>
              <a:rPr lang="en-US" sz="1800" dirty="0"/>
              <a:t>next meeting #9, 22-24 Jan 20,  tbd, Czech Republic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FM57 resolved all the comments from the public consultation on the draft CEPT Report 73 (“Report A” on feasibility of coexistence scenarios for WAS/RLAN in the band 5925-6425 MHz), sent to ECC for approval for publication.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FM57 started the development of the draft ECC Decision on WAS/RLAN in the band 5925-6425 </a:t>
            </a:r>
            <a:r>
              <a:rPr lang="en-US" sz="1400" dirty="0" err="1"/>
              <a:t>MHz.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Initial draft of the CEPT Report B based largely upon draft ECC Decision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Started draft ECC Report to assess the feasibility of WAS/RLAN use on a national basis in the band 5725-5850 MHz, ensuring protection of road-tolling/smart tachograph and radars. </a:t>
            </a:r>
            <a:endParaRPr lang="en-US" sz="14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52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273051"/>
          </a:xfrm>
        </p:spPr>
        <p:txBody>
          <a:bodyPr/>
          <a:lstStyle/>
          <a:p>
            <a:r>
              <a:rPr lang="en-US" sz="2400" dirty="0"/>
              <a:t>ITU-R items to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755779"/>
            <a:ext cx="8445111" cy="53464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WRC-19 is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https://www.itu.int/md/R16-WRC19-191028-TD/en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3"/>
              </a:rPr>
              <a:t>https://extranet.itu.int/CookieAuth.dll?GetLogon?curl=Z2FsitesZ2Fwrc-raZ2FWRC-19&amp;reason=0&amp;formdir=10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To see the COM (committees), need a ties account.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AI 1.16 is to deal with all the 5GHz bands.   Need to watch for the outcome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5150-5250 lots of discussion, was shared before with many others.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5250 – 5350 also, resolutions 229 (2006)  from before.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6GHz has 2 conflicting positions and working through this.  </a:t>
            </a:r>
            <a:r>
              <a:rPr lang="en-US" sz="1800" dirty="0" err="1"/>
              <a:t>Africa&amp;ASMG</a:t>
            </a: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Need to list out the 6ish AIs, we have an interest in to review on 21/22nov and on.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https://mentor.ieee.org/802.18/dcn/17/18-17-0073-07-0000-ieee-802-viewpoints-on-wrc-19-agenda-items.pptx</a:t>
            </a:r>
            <a:r>
              <a:rPr 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1.12, 1.13, 1.15, 1.16, 9.1.5, 10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Calendar:</a:t>
            </a:r>
            <a:endParaRPr lang="en-US" sz="1400" dirty="0">
              <a:hlinkClick r:id="rId5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https://www.itu.int/en/events/Pages/Calendar-Events.aspx?sector=ITU-R</a:t>
            </a: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hlinkClick r:id="rId6"/>
              </a:rPr>
              <a:t>Study Group 1 (SG 1) Spectrum management</a:t>
            </a:r>
            <a:endParaRPr lang="en-US" sz="11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u="sng" dirty="0">
                <a:hlinkClick r:id="rId7"/>
              </a:rPr>
              <a:t>Working Party 1A (WP 1A) - Spectrum engineering techniques</a:t>
            </a:r>
            <a:r>
              <a:rPr lang="en-US" sz="1000" u="sng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hlinkClick r:id="rId8"/>
              </a:rPr>
              <a:t>Working Party 1C (WP 1C) - Spectrum monitoring</a:t>
            </a:r>
            <a:r>
              <a:rPr lang="en-US" sz="1000" dirty="0"/>
              <a:t>​​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5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hlinkClick r:id="rId9"/>
              </a:rPr>
              <a:t>Study Group 5 (SG 5) Terrestrial services</a:t>
            </a:r>
            <a:endParaRPr lang="en-US" sz="11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hlinkClick r:id="rId10"/>
              </a:rPr>
              <a:t>Working Party 5A (WP 5A) - Land mobile service above 30 MHz* (excluding IMT); wireless access in the fixed service; amateur and amateur-satellite services</a:t>
            </a:r>
            <a:r>
              <a:rPr lang="en-US" sz="1000" dirty="0"/>
              <a:t>  (Chair on mailing list)</a:t>
            </a:r>
            <a:endParaRPr lang="en-US" sz="1000" dirty="0">
              <a:hlinkClick r:id="rId11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hlinkClick r:id="rId11"/>
              </a:rPr>
              <a:t>Working Party 5D (WP 5D) - IMT Systems</a:t>
            </a:r>
            <a:r>
              <a:rPr lang="en-US" sz="1000" dirty="0"/>
              <a:t> (Chair on mailing list)​​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hlinkClick r:id="rId12"/>
              </a:rPr>
              <a:t>Monday 2019-12-09 - Friday 2019-12-13</a:t>
            </a:r>
            <a:endParaRPr lang="en-US" sz="800" dirty="0"/>
          </a:p>
          <a:p>
            <a:pPr marL="400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WRC-19:   </a:t>
            </a:r>
          </a:p>
          <a:p>
            <a:pPr marL="8001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u="sng" dirty="0">
                <a:hlinkClick r:id="rId13"/>
              </a:rPr>
              <a:t>https://www.itu.int/en/ITU-R/conferences/wrc/2019/Pages/default.aspx</a:t>
            </a:r>
            <a:r>
              <a:rPr lang="en-US" sz="1050" u="sng" dirty="0"/>
              <a:t>;  agenda and more: </a:t>
            </a:r>
            <a:r>
              <a:rPr lang="en-US" sz="1050" dirty="0"/>
              <a:t> </a:t>
            </a:r>
            <a:r>
              <a:rPr lang="en-US" sz="1050" u="sng" dirty="0">
                <a:hlinkClick r:id="rId14"/>
              </a:rPr>
              <a:t>https://www.itu.int/oth/R1402000001</a:t>
            </a:r>
            <a:endParaRPr lang="en-US" sz="1050" u="sng" dirty="0"/>
          </a:p>
          <a:p>
            <a:pPr marL="400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WRC-23 preliminary agenda items are already out since WRC-15 and will then be finalized at WRC-19.</a:t>
            </a:r>
          </a:p>
          <a:p>
            <a:pPr marL="8001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u="sng" dirty="0">
                <a:hlinkClick r:id="rId15"/>
              </a:rPr>
              <a:t>https://www.itu.int/en/ITU-R/study-groups/rcpm/Pages/wrc-23-preliminary-studies.aspx</a:t>
            </a:r>
            <a:r>
              <a:rPr lang="en-US" sz="1050" dirty="0"/>
              <a:t> </a:t>
            </a:r>
            <a:r>
              <a:rPr lang="en-US" sz="18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261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200" dirty="0"/>
              <a:t>- 1 of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8" y="1066800"/>
            <a:ext cx="8292711" cy="534644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sz="1800" dirty="0"/>
              <a:t> </a:t>
            </a:r>
            <a:r>
              <a:rPr lang="en-US" sz="140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Items discussed in teleconferences since Sept: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NIST consultation on security of home IoT devices.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IEEE USA gathered IEEE comments,  we did not send any.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Singapore consultation comments posted.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With 868 MHz going away can they add 915-920MHz.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UWB ex </a:t>
            </a:r>
            <a:r>
              <a:rPr lang="en-US" altLang="en-US" sz="1600" dirty="0" err="1"/>
              <a:t>parte</a:t>
            </a:r>
            <a:r>
              <a:rPr lang="en-US" altLang="en-US" sz="1600" dirty="0"/>
              <a:t> on comments, on Bosch petition for rule making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GPS folks concerned with UWB interference, we would not.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UWB Piper waiver request (we passed)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For RR track side system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Vietnam Digital Consultation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compulsory standards on digital signatures/authentication services on mobile devices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ISED and Vietnam general updates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Some related to equipment certifications. (see agenda 18-19/0131r01)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Indonesia: Updates for Short Range Devices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  <a:r>
              <a:rPr lang="en-US" sz="1400" dirty="0" err="1"/>
              <a:t>BlueTooth</a:t>
            </a:r>
            <a:r>
              <a:rPr lang="en-US" sz="1400" dirty="0"/>
              <a:t>, WPAN (15.4), RFID, NFC, ITS, WLAN under other, etc. </a:t>
            </a:r>
            <a:endParaRPr lang="en-US" sz="12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222222"/>
                </a:solidFill>
                <a:cs typeface="Arial" panose="020B0604020202020204" pitchFamily="34" charset="0"/>
              </a:rPr>
              <a:t>Vietnam MIC regulation on license-exempt frequency bands.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Updates to 2.4 and 5GHz band, RFIS at 918MHz, regulations updates to 246 GHz,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222222"/>
                </a:solidFill>
                <a:cs typeface="Arial" panose="020B0604020202020204" pitchFamily="34" charset="0"/>
              </a:rPr>
              <a:t>Japan MIC has published a list of changes in technical conditions for systems at 60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Though no change for low power data communications systems (see 18-19/0133)</a:t>
            </a: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241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8140311" cy="631751"/>
          </a:xfrm>
        </p:spPr>
        <p:txBody>
          <a:bodyPr/>
          <a:lstStyle/>
          <a:p>
            <a:r>
              <a:rPr lang="en-AU" sz="2400" dirty="0"/>
              <a:t>Actions / AOB / Recess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169" y="1265047"/>
            <a:ext cx="8150031" cy="52103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required: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Look over ACMA consultation to discuss on Thursday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AOB before recess to Thursday AM1.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There is a discussion coming up with the IEEE-EU spectrum position statement compared to the IEEE-SA spectrum position statement, add to  Thursday discussion.</a:t>
            </a:r>
            <a:endParaRPr lang="en-US" alt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Is it okay to move Thursday’s start to 8:30?   No objections.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Ongoing?  Yes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We recessed until Thursday AM1(8:30 local ), at 11:30 local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342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Thursday Agenda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799"/>
            <a:ext cx="8458200" cy="5408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Reminder of IEEE policies we are under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Attendance server is open.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Remember to state your name, affiliation, employer and/or clients first time you speak.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Someone to take a few notes:  ________</a:t>
            </a:r>
            <a:endParaRPr lang="en-US" alt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Reminder 802.18 reciprocal credit from other WGs has been turned off.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Items from Tuesday or new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General Discussion: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ACMA consultation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APAC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FCC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IEEE –EU spectrum position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WRC-19 AI status</a:t>
            </a:r>
            <a:endParaRPr lang="en-US" alt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Teleconferences moving forward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Actions Required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AOB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Adjourn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20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Call to Order / 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Officers for the RR-TAG / IEEE 802.18:</a:t>
            </a:r>
          </a:p>
          <a:p>
            <a:pPr lvl="1">
              <a:defRPr/>
            </a:pPr>
            <a:r>
              <a:rPr lang="en-US" sz="1600" dirty="0"/>
              <a:t>Chair is Jay Holcomb (Itron) </a:t>
            </a:r>
          </a:p>
          <a:p>
            <a:pPr lvl="1">
              <a:defRPr/>
            </a:pPr>
            <a:r>
              <a:rPr lang="en-US" sz="1600" dirty="0"/>
              <a:t>Vice-chair, need someone</a:t>
            </a:r>
          </a:p>
          <a:p>
            <a:pPr lvl="1">
              <a:defRPr/>
            </a:pPr>
            <a:r>
              <a:rPr lang="en-US" sz="1600" dirty="0"/>
              <a:t>Secretary, need someone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Voters: </a:t>
            </a:r>
            <a:r>
              <a:rPr lang="en-US" altLang="en-US" sz="1800" dirty="0"/>
              <a:t>47 (7 on LMSC)</a:t>
            </a:r>
            <a:r>
              <a:rPr lang="en-US" altLang="en-US" sz="1800" dirty="0">
                <a:solidFill>
                  <a:schemeClr val="tx1"/>
                </a:solidFill>
              </a:rPr>
              <a:t>;   Aspirant members: 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 quorum is met since this meeting was announced more then 45 days ago.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IEEE 802 Required notices:</a:t>
            </a:r>
          </a:p>
          <a:p>
            <a:pPr lvl="1">
              <a:defRPr/>
            </a:pPr>
            <a:r>
              <a:rPr lang="en-US" sz="1600" kern="1600" dirty="0"/>
              <a:t>Affiliation - </a:t>
            </a:r>
            <a:r>
              <a:rPr lang="en-US" sz="1600" u="sng" kern="1600" dirty="0">
                <a:hlinkClick r:id="rId3"/>
              </a:rPr>
              <a:t>http://standards.ieee.org/faqs/affiliationFAQ.html</a:t>
            </a:r>
            <a:endParaRPr lang="en-US" sz="1600" u="sng" kern="1600" dirty="0"/>
          </a:p>
          <a:p>
            <a:pPr>
              <a:defRPr/>
            </a:pPr>
            <a:r>
              <a:rPr lang="en-US" sz="1600" b="1" i="1" u="sng" kern="1600" dirty="0">
                <a:solidFill>
                  <a:srgbClr val="FF0000"/>
                </a:solidFill>
              </a:rPr>
              <a:t>&gt; Be sure to announce you name, affiliation, employer and clients the first time you speak. </a:t>
            </a:r>
          </a:p>
          <a:p>
            <a:pPr lvl="1">
              <a:defRPr/>
            </a:pPr>
            <a:r>
              <a:rPr lang="en-US" sz="1600" kern="1600" dirty="0"/>
              <a:t>Anti-Trust - </a:t>
            </a:r>
            <a:r>
              <a:rPr lang="en-US" sz="1600" u="sng" kern="1600" dirty="0">
                <a:hlinkClick r:id="rId4"/>
              </a:rPr>
              <a:t>http://standards.ieee.org/resources/antitrust-guidelines.pdf</a:t>
            </a:r>
            <a:endParaRPr lang="en-US" sz="1600" kern="1600" dirty="0"/>
          </a:p>
          <a:p>
            <a:pPr lvl="1">
              <a:defRPr/>
            </a:pPr>
            <a:r>
              <a:rPr lang="en-US" sz="1600" kern="1600" dirty="0"/>
              <a:t>IEEE 802 WG Policies and Procedures - </a:t>
            </a:r>
            <a:r>
              <a:rPr lang="en-US" sz="1600" u="sng" kern="1600" dirty="0">
                <a:hlinkClick r:id="rId5"/>
              </a:rPr>
              <a:t>http://www.ieee802.org/devdocs.shtml</a:t>
            </a:r>
            <a:r>
              <a:rPr lang="en-US" sz="1600" u="sng" kern="1600" dirty="0"/>
              <a:t> </a:t>
            </a:r>
          </a:p>
          <a:p>
            <a:pPr lvl="1">
              <a:defRPr/>
            </a:pPr>
            <a:r>
              <a:rPr lang="en-US" sz="1600" kern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4 administration slides, reminder from your  WG opening plenary  </a:t>
            </a:r>
            <a:r>
              <a:rPr lang="en-US" sz="1600" kern="1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 new 02jan18</a:t>
            </a:r>
            <a:endParaRPr lang="en-US" sz="1600" kern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defRPr/>
            </a:pPr>
            <a:r>
              <a:rPr lang="en-US" sz="1600" kern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(note: call for essential patents is n/a, as the RR-TAG does not do standards) 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defRPr/>
            </a:pPr>
            <a:endParaRPr lang="en-US" sz="1000" dirty="0"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30880004-0293-43BD-AEE7-73ECF85F8F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981848"/>
              </p:ext>
            </p:extLst>
          </p:nvPr>
        </p:nvGraphicFramePr>
        <p:xfrm>
          <a:off x="7215194" y="5703888"/>
          <a:ext cx="2044694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5" name="Presentation" showAsIcon="1" r:id="rId6" imgW="914400" imgH="771480" progId="PowerPoint.Show.8">
                  <p:embed/>
                </p:oleObj>
              </mc:Choice>
              <mc:Fallback>
                <p:oleObj name="Presentation" showAsIcon="1" r:id="rId6" imgW="914400" imgH="771480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15194" y="5703888"/>
                        <a:ext cx="2044694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sz="2400" dirty="0"/>
              <a:t>General discussions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11249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ACMA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 that ACMA's compliance priorities for 2019 to 2020 are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1. Telco consumer safeguards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2. Small cell base stations for 4G and 5G 3. Unsolicited communications 4. News 5. Gambling 6. Interference and </a:t>
            </a:r>
            <a:r>
              <a:rPr lang="en-US" sz="1400" dirty="0" err="1"/>
              <a:t>licencing</a:t>
            </a:r>
            <a:r>
              <a:rPr lang="en-US" sz="1400" dirty="0"/>
              <a:t> compliance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General APAC update for last couple of months,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https://mentor.ieee.org/802.18/dcn/19/18-19-0144-00-0000-apac-update-november-2019.pptx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hlinkClick r:id="rId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3605693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sz="2400" dirty="0"/>
              <a:t>General discussions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11249"/>
            <a:ext cx="77708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FCC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FCC 6 GHz proceeding(s) 18-295/17-183 have several new filings.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https://www.fcc.gov/ecfs/search/filings?proceedings_name=18-295&amp;sort=date_disseminated,DESC</a:t>
            </a:r>
            <a:r>
              <a:rPr lang="en-US" sz="1600" dirty="0"/>
              <a:t> </a:t>
            </a:r>
            <a:r>
              <a:rPr lang="en-US" altLang="en-US" sz="16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https://www.fcc.gov/ecfs/search/filings?proceedings_name=17-183&amp;sort=date_disseminated,DESC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IEEE-EU spectrum position paper update: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4"/>
              </a:rPr>
              <a:t>https://mentor.ieee.org/802.18/dcn/18/18-18-0028-02-0000-draft-ieee-european-public-policy-position-statement-on-spectrum-management.docx</a:t>
            </a:r>
            <a:r>
              <a:rPr lang="en-US" sz="1600" dirty="0"/>
              <a:t> </a:t>
            </a:r>
            <a:endParaRPr lang="en-US" sz="1600" u="sng" dirty="0">
              <a:hlinkClick r:id="rId5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The IEEE SA position that the RR-TAG help develop, we had requested to use in the EU, in place of theirs: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u="sng" dirty="0">
                <a:hlinkClick r:id="rId5"/>
              </a:rPr>
              <a:t>https://mentor.ieee.org/802.18/dcn/18/18-18-0010-10-0000-sa-use-of-spectrum-draft-position-orig06dec17.docx</a:t>
            </a:r>
            <a:r>
              <a:rPr lang="en-US" sz="1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152088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sz="2400" dirty="0"/>
              <a:t>General discussions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06" y="1133927"/>
            <a:ext cx="8154194" cy="53414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From UTC  session this week, current status some WRC-19 </a:t>
            </a:r>
            <a:r>
              <a:rPr lang="en-US" sz="2000" dirty="0" err="1"/>
              <a:t>Ais</a:t>
            </a:r>
            <a:r>
              <a:rPr lang="en-US" sz="200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  <a:r>
              <a:rPr lang="en-US" sz="1800" dirty="0"/>
              <a:t>1.12 ITS in the Mobile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Proposing alignment with ITU-R M.2121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1.13 IMT-2020 (5G)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No change approved for bands 31.8 –33.4 GHz, 47.0 –47.2 GHz, 71.0 –76.0 GHz and 81.0 –86.0 GHz , other bands still in progress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1.15  275 GHz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 results yet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1.16 RLAN (Wi-Fi) at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No change approved for bands 5250 –5350 MHz, 5350 –5470 MHz, 5850 –5925 GHz, other bands still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Outdoor usage proposed for band 5150 –5250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9.1.5 Radar Foot Notes (FNs)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Compromise to amend the footnotes in discussion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9.1.8 Machine-type communication (MTC)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No Change –Approved in Plenary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From:12-Nov-19 Mentor DCN: EC-19-0195-00-INTL 39 </a:t>
            </a:r>
            <a:r>
              <a:rPr lang="en-US" sz="1400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2995566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altLang="en-US" sz="2400" dirty="0"/>
              <a:t>Teleconferences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2393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u="sng" dirty="0"/>
              <a:t>Motion:</a:t>
            </a:r>
            <a:r>
              <a:rPr lang="en-US" sz="2000" dirty="0"/>
              <a:t> The 802.18 Chair or Chair designee is directed to conduct, as necessary, teleconferences on Thursdays at 15:00 ET through 07 May 2020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by:  	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Ben R.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Seconded by: 	Tim 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Discussion?  None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Passed by Unanimous Consent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790952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Actions Required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1164817"/>
            <a:ext cx="8150031" cy="5310596"/>
          </a:xfrm>
        </p:spPr>
        <p:txBody>
          <a:bodyPr/>
          <a:lstStyle/>
          <a:p>
            <a:pPr marL="0" indent="0"/>
            <a:r>
              <a:rPr lang="en-US" sz="1600" dirty="0"/>
              <a:t>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B0F0"/>
                </a:solidFill>
              </a:rPr>
              <a:t>After 1</a:t>
            </a:r>
            <a:r>
              <a:rPr lang="en-US" altLang="en-US" sz="1600" baseline="30000" dirty="0">
                <a:solidFill>
                  <a:srgbClr val="00B0F0"/>
                </a:solidFill>
              </a:rPr>
              <a:t>st</a:t>
            </a:r>
            <a:r>
              <a:rPr lang="en-US" altLang="en-US" sz="1600" dirty="0">
                <a:solidFill>
                  <a:srgbClr val="00B0F0"/>
                </a:solidFill>
              </a:rPr>
              <a:t> of the year,  THz submission document back to 802.15, with update on lead in paragraph.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B0F0"/>
                </a:solidFill>
              </a:rPr>
              <a:t>Chair setup WRC-19 IEEE 802 viewpoints outcomes from WRC-19.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B0F0"/>
                </a:solidFill>
              </a:rPr>
              <a:t>Chair setup start of IEEE 802 viewpoints for WRC-23 agenda items. </a:t>
            </a:r>
          </a:p>
          <a:p>
            <a:pPr marL="0" indent="0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/>
            <a:r>
              <a:rPr lang="en-US" sz="1600" dirty="0"/>
              <a:t> </a:t>
            </a:r>
          </a:p>
          <a:p>
            <a:pPr marL="0" indent="0"/>
            <a:r>
              <a:rPr lang="en-US" sz="1600" dirty="0"/>
              <a:t> </a:t>
            </a:r>
          </a:p>
          <a:p>
            <a:pPr marL="0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Ongoing: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WPT use of license-exempt bands and UWB in cell phones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Digital </a:t>
            </a:r>
            <a:r>
              <a:rPr lang="en-US" sz="1400" b="0" dirty="0">
                <a:solidFill>
                  <a:srgbClr val="002060"/>
                </a:solidFill>
              </a:rPr>
              <a:t>Divide, how can we help?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General Info: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Cisco VNI 2018-2022 networking trends, updated 21Feb19 (annually). </a:t>
            </a:r>
            <a:r>
              <a:rPr lang="en-US" sz="1400" u="sng" dirty="0">
                <a:hlinkClick r:id="rId2"/>
              </a:rPr>
              <a:t>https://www.cisco.com/c/en/us/solutions/collateral/service-provider/visual-networking-index-vni/white-paper-c11-738429.pdf</a:t>
            </a:r>
            <a:r>
              <a:rPr lang="en-US" sz="1400" u="sng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World Economic Outlook</a:t>
            </a:r>
            <a:r>
              <a:rPr lang="en-US" sz="1400" b="1" dirty="0"/>
              <a:t>.  (October’s 2019, twice a year)</a:t>
            </a:r>
          </a:p>
          <a:p>
            <a:pPr marL="457200" lvl="1" indent="0"/>
            <a:r>
              <a:rPr lang="en-US" sz="1400" dirty="0">
                <a:hlinkClick r:id="rId3"/>
              </a:rPr>
              <a:t>https://www.imf.org/external/pubs/ft/weo/2019/02/weodata/index.aspx</a:t>
            </a: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91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Any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74" y="1142999"/>
            <a:ext cx="8296126" cy="5332414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Straw Poll</a:t>
            </a:r>
          </a:p>
          <a:p>
            <a:pPr lvl="1"/>
            <a:r>
              <a:rPr lang="en-US" dirty="0"/>
              <a:t>How many people would like to come back to this venue? </a:t>
            </a:r>
          </a:p>
          <a:p>
            <a:pPr lvl="2"/>
            <a:r>
              <a:rPr lang="en-US" sz="2200" dirty="0"/>
              <a:t>Yes  --  ____</a:t>
            </a:r>
          </a:p>
          <a:p>
            <a:pPr lvl="2"/>
            <a:r>
              <a:rPr lang="en-US" sz="2200" dirty="0"/>
              <a:t>No – 	____</a:t>
            </a:r>
          </a:p>
          <a:p>
            <a:pPr lvl="1"/>
            <a:r>
              <a:rPr lang="en-US" dirty="0"/>
              <a:t>Liked the Social –   </a:t>
            </a:r>
          </a:p>
          <a:p>
            <a:pPr lvl="1"/>
            <a:r>
              <a:rPr lang="en-US" dirty="0"/>
              <a:t>Disliked the Social –  	 </a:t>
            </a:r>
          </a:p>
          <a:p>
            <a:pPr lvl="1"/>
            <a:r>
              <a:rPr lang="en-US" dirty="0"/>
              <a:t>Did not go to Social – 	</a:t>
            </a:r>
            <a:r>
              <a:rPr lang="en-US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81000"/>
            <a:ext cx="2128239" cy="200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422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643327"/>
          </a:xfrm>
        </p:spPr>
        <p:txBody>
          <a:bodyPr/>
          <a:lstStyle/>
          <a:p>
            <a:r>
              <a:rPr lang="en-US" sz="2400" dirty="0"/>
              <a:t>Adjourn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721183"/>
            <a:ext cx="7856538" cy="57542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teleconference: 21 Nov 2019 – </a:t>
            </a:r>
            <a:r>
              <a:rPr lang="en-US" sz="2000" i="1" u="sng" dirty="0"/>
              <a:t>15:00 – &lt;15:55</a:t>
            </a:r>
            <a:r>
              <a:rPr lang="en-US" sz="20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https://mentor.ieee.org/802.18/dcn/16/18-16-0038-13-0000-teleconference-call-in-info.pptx</a:t>
            </a:r>
            <a:r>
              <a:rPr lang="en-US" sz="1800" dirty="0"/>
              <a:t>  </a:t>
            </a:r>
            <a:r>
              <a:rPr lang="en-US" altLang="en-US" sz="1800" b="1" dirty="0"/>
              <a:t>(</a:t>
            </a:r>
            <a:r>
              <a:rPr lang="en-US" altLang="en-US" sz="1800" b="1" i="1" u="sng" dirty="0"/>
              <a:t>or latest)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Note: If the call-in link doesn’t work send the Chair an email right away.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Adjourn: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Agenda complete, any objection to Adjourn.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None heard, </a:t>
            </a:r>
            <a:r>
              <a:rPr lang="en-US" sz="1800" dirty="0"/>
              <a:t>we are Adjourned </a:t>
            </a:r>
            <a:r>
              <a:rPr lang="en-US" sz="1800"/>
              <a:t>at  09:_____________ </a:t>
            </a:r>
            <a:r>
              <a:rPr lang="en-US" sz="1800" dirty="0"/>
              <a:t>local</a:t>
            </a:r>
          </a:p>
          <a:p>
            <a:pPr marL="1828800" lvl="4" indent="0"/>
            <a:endParaRPr lang="en-US" sz="1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 Hotel Irvine, Irvine, California, USA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Normal time slots, Tuesday AM2 and Thursday AM1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Safe Travels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040F61-8B6B-46A5-9291-AFE7C7C4263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04800"/>
            <a:ext cx="2211387" cy="273050"/>
          </a:xfrm>
        </p:spPr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DC230-6131-4473-944F-BA5E2FC60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57342-C420-4550-BB74-F97CC674B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7A38F-B33B-45DC-AA21-4A44AFBE9368}"/>
              </a:ext>
            </a:extLst>
          </p:cNvPr>
          <p:cNvSpPr txBox="1"/>
          <p:nvPr/>
        </p:nvSpPr>
        <p:spPr>
          <a:xfrm>
            <a:off x="3505200" y="5791200"/>
            <a:ext cx="502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Back up and/or previous  slides follow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CC7B9-A222-4989-8366-7772F0079144}"/>
              </a:ext>
            </a:extLst>
          </p:cNvPr>
          <p:cNvSpPr txBox="1"/>
          <p:nvPr/>
        </p:nvSpPr>
        <p:spPr>
          <a:xfrm>
            <a:off x="696912" y="1219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Thank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0DF9C6-427B-477A-8FF7-DF8902EFF17B}"/>
              </a:ext>
            </a:extLst>
          </p:cNvPr>
          <p:cNvSpPr txBox="1">
            <a:spLocks/>
          </p:cNvSpPr>
          <p:nvPr/>
        </p:nvSpPr>
        <p:spPr>
          <a:xfrm>
            <a:off x="696912" y="2971800"/>
            <a:ext cx="8223308" cy="21701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6787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Responsibilities of Working Group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703" y="1066800"/>
            <a:ext cx="8296126" cy="4113213"/>
          </a:xfrm>
        </p:spPr>
        <p:txBody>
          <a:bodyPr/>
          <a:lstStyle/>
          <a:p>
            <a:r>
              <a:rPr lang="en-US" sz="1400" dirty="0"/>
              <a:t>3.0 Officers</a:t>
            </a:r>
          </a:p>
          <a:p>
            <a:r>
              <a:rPr lang="en-US" sz="1400" b="0" dirty="0"/>
              <a:t>There shall be a Chair and a Secretary, and there should be a Vice Chair. The office of Treasurer is suggested if significant funds are involved in the operation of the Working Group and/or its subgroups or if the group has multiple financial reports to supply to the IEEE Standards Association. A person may simultaneously hold the positions of Secretary and Treasurer.</a:t>
            </a:r>
          </a:p>
          <a:p>
            <a:r>
              <a:rPr lang="en-US" sz="1400" b="0" dirty="0"/>
              <a:t>The Chair and Vice Chair(s) shall each be IEEE members of any grade, except Student grade, or IEEE Society affiliates, and also be members of IEEE-SA.</a:t>
            </a:r>
          </a:p>
          <a:p>
            <a:r>
              <a:rPr lang="en-US" sz="1400" dirty="0"/>
              <a:t>3.4 Responsibilities of Working Group Officers</a:t>
            </a:r>
          </a:p>
          <a:p>
            <a:r>
              <a:rPr lang="en-US" sz="1400" b="0" dirty="0"/>
              <a:t>When carrying out the duties of an officer described in IEEE’s policies and procedures, officers of the Working Group:</a:t>
            </a:r>
          </a:p>
          <a:p>
            <a:r>
              <a:rPr lang="en-US" sz="1400" b="0" dirty="0"/>
              <a:t>a) shall not act:</a:t>
            </a:r>
          </a:p>
          <a:p>
            <a:r>
              <a:rPr lang="en-US" sz="1400" b="0" dirty="0"/>
              <a:t>1) in bad faith;</a:t>
            </a:r>
          </a:p>
          <a:p>
            <a:r>
              <a:rPr lang="en-US" sz="1400" b="0" dirty="0"/>
              <a:t>2) to the detriment of IEEE-SA;</a:t>
            </a:r>
          </a:p>
          <a:p>
            <a:r>
              <a:rPr lang="en-US" sz="1400" b="0" dirty="0"/>
              <a:t>3) to further the interest of any party outside IEEE over the interest of IEEE; or</a:t>
            </a:r>
          </a:p>
          <a:p>
            <a:r>
              <a:rPr lang="en-US" sz="1400" b="0" dirty="0"/>
              <a:t>4) in a manner that is inconsistent with the purposes or objectives of IEEE, and;</a:t>
            </a:r>
          </a:p>
          <a:p>
            <a:r>
              <a:rPr lang="en-US" sz="1400" b="0" dirty="0"/>
              <a:t>b) shall use best efforts to ensure that participants of the working group conduct themselves in accordance with applicable policies and procedures including, but not limited to, SASB Bylaws 5.2.1.</a:t>
            </a:r>
          </a:p>
          <a:p>
            <a:r>
              <a:rPr lang="en-US" sz="1400" b="0" dirty="0"/>
              <a:t>The officers of the Working Group shall manage the day-to-day operations of the Working Group. The officers are responsible for implementing the decisions of the Working Group and managing the activities that result from those decisions.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39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523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SM.2352 on THz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From 802.15.3d, ITU-R SM.2352 on THz communications needs  updates. 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ITU-R WP1A  meeting in June did not manage to prepare an (expected) liaison statement.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Though, 802.15.3d does have a draft of a submission to ITU-R on the current SM.2352 that needs updates.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https://mentor.ieee.org/802.15/dcn/19/15-19-0276-01-0thz-ieee-802-15-tag-thz-input-to-the-revision-of-itu-r-sm-2352.docx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Any suggestions before it goes to 802.15 working group?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Just one update, the leading paragraph with the latest boiler plate.  r02 was uploaded.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Note: the plan is to get it completed, though will not formally be worked on by 802.18 until early next year for final ITU-R format and approval. 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Key item for this is 802.15 THz TAG is not meeting again before it is needed in June of 2020, so they want to be done now with the content.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22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/>
              <a:t>12-14 Nov 19</a:t>
            </a:r>
            <a:endParaRPr lang="en-US" dirty="0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5"/>
            <a:ext cx="7873995" cy="890587"/>
          </a:xfrm>
        </p:spPr>
        <p:txBody>
          <a:bodyPr lIns="91440" tIns="45720" rIns="91440" bIns="45720"/>
          <a:lstStyle/>
          <a:p>
            <a:r>
              <a:rPr lang="en-US" sz="2400" dirty="0"/>
              <a:t>Other Guidelines for IEEE WG Meetings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696912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considerations remain the primary focus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be silent if inappropriate topics are discussed … do formally object.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more details, see </a:t>
            </a: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IEEE-SA Standards Board Operations Manual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clause 5.3.10 and </a:t>
            </a:r>
            <a:b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Antitrust and Competition Policy: What You Need to Know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http://standards.ieee.org/develop/policies/antitrust.pdf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Note: new slide coming on copyright material.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THz SM.2352 submission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4623"/>
            <a:ext cx="8353245" cy="5408613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ITU-R SM.2352 on THz communications needs updates.  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As reported Tuesday,  ITU-R WP1A  meeting in June did not manage to prepare an (expected) liaison statement.  In any case, we did review a draft submission to ITU-R from IEEE 802.15.3d.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Approval in 802.15 mid-week to move document to 802.18 for approval and process to file with ITU-R early 2020.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https://mentor.ieee.org/802.15/dcn/19/15-19-0276-03-0thz-ieee-802-15-tag-thz-input-to-the-revision-of-itu-r-sm-2352.docx</a:t>
            </a:r>
            <a:r>
              <a:rPr lang="en-US" sz="20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516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THz SM.2352 motion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Motion:</a:t>
            </a:r>
            <a:r>
              <a:rPr lang="en-US" sz="1800" dirty="0"/>
              <a:t> </a:t>
            </a:r>
            <a:r>
              <a:rPr lang="en-US" sz="1800" b="0" dirty="0"/>
              <a:t>Move to approve document </a:t>
            </a:r>
            <a:r>
              <a:rPr lang="en-US" sz="1800" b="0" dirty="0">
                <a:hlinkClick r:id="rId3" invalidUrl="https:///"/>
              </a:rPr>
              <a:t>https://</a:t>
            </a:r>
            <a:r>
              <a:rPr lang="en-US" sz="1800" b="0" dirty="0"/>
              <a:t>_________ on ITU-R SM.2352 report on THz communications updates. With the chair of 802.18 to have editorial privileges and send to the LMSC(EC) for review/approval and submission to ITU-R WP 1A.</a:t>
            </a:r>
          </a:p>
          <a:p>
            <a:endParaRPr lang="en-US" altLang="en-US" sz="1800" dirty="0">
              <a:solidFill>
                <a:schemeClr val="tx1"/>
              </a:solidFill>
            </a:endParaRPr>
          </a:p>
          <a:p>
            <a:r>
              <a:rPr lang="en-US" altLang="en-US" sz="1800" dirty="0"/>
              <a:t>		Moved by:  		__ 	</a:t>
            </a:r>
          </a:p>
          <a:p>
            <a:pPr lvl="1"/>
            <a:r>
              <a:rPr lang="en-US" altLang="en-US" sz="1800" b="1" dirty="0"/>
              <a:t>Seconded by:  	__ </a:t>
            </a:r>
          </a:p>
          <a:p>
            <a:pPr lvl="1"/>
            <a:r>
              <a:rPr lang="en-US" altLang="en-US" sz="1800" b="1" dirty="0"/>
              <a:t>Discussion?	</a:t>
            </a:r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none</a:t>
            </a: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Vote:  __Y   /  __N   /  __A </a:t>
            </a:r>
          </a:p>
          <a:p>
            <a:pPr lvl="1"/>
            <a:endParaRPr lang="en-US" altLang="en-US" sz="1800" b="1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Motion - Passed</a:t>
            </a: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82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Any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74" y="1142999"/>
            <a:ext cx="8296126" cy="5332414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EU V2X – Delegated Act, regulation latest was published 13.3.2019.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5GAA has been lobbying the EU parliament hard to not accept this and  which has now caused a full vote next week. </a:t>
            </a: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</a:t>
            </a:r>
            <a:r>
              <a:rPr lang="en-US" sz="1600" b="1" dirty="0">
                <a:solidFill>
                  <a:schemeClr val="tx1"/>
                </a:solidFill>
              </a:rPr>
              <a:t>anyone</a:t>
            </a:r>
            <a:r>
              <a:rPr lang="en-US" sz="1600" dirty="0">
                <a:solidFill>
                  <a:schemeClr val="tx1"/>
                </a:solidFill>
              </a:rPr>
              <a:t> can let the EU parliament know your concerns and opinion and to support the regulation in the short time till next Wednesday, please do.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Key is to go with the evolution with DSRC and not to fragment the spectrum.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Delegated Act can be found at: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Posted here: </a:t>
            </a:r>
            <a:r>
              <a:rPr lang="en-US" sz="1600" u="sng" dirty="0">
                <a:hlinkClick r:id="rId2"/>
              </a:rPr>
              <a:t>https://ec.europa.eu/transport/themes/its/news/2019-03-13-c-its_en</a:t>
            </a:r>
            <a:endParaRPr lang="en-US" sz="1600" u="sng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And revised on Mentor from draft posted here in January: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3"/>
              </a:rPr>
              <a:t>https://mentor.ieee.org/802.18/dcn/19/18-19-0007-01-0000-european-commission-v2x-draft-law.pdf</a:t>
            </a:r>
            <a:r>
              <a:rPr lang="en-US" sz="1600" u="sng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BTW – it’s title: </a:t>
            </a:r>
            <a:endParaRPr lang="en-US" b="0" dirty="0"/>
          </a:p>
          <a:p>
            <a:pPr algn="ctr">
              <a:spcBef>
                <a:spcPts val="0"/>
              </a:spcBef>
            </a:pPr>
            <a:r>
              <a:rPr lang="en-US" b="0" dirty="0"/>
              <a:t> </a:t>
            </a:r>
            <a:r>
              <a:rPr lang="en-US" sz="1600" b="0" dirty="0"/>
              <a:t>COMMISSION DELEGATED REGULATION (EU) …/... </a:t>
            </a:r>
          </a:p>
          <a:p>
            <a:pPr algn="ctr">
              <a:spcBef>
                <a:spcPts val="0"/>
              </a:spcBef>
            </a:pPr>
            <a:r>
              <a:rPr lang="en-US" sz="1600" b="0" dirty="0"/>
              <a:t>of 13.3.2019 </a:t>
            </a:r>
          </a:p>
          <a:p>
            <a:pPr algn="ctr">
              <a:spcBef>
                <a:spcPts val="0"/>
              </a:spcBef>
            </a:pPr>
            <a:r>
              <a:rPr lang="en-US" sz="1600" b="0" dirty="0"/>
              <a:t>supplementing Directive 2010/40/EU of the European Parliament and of the Council with regard to the deployment and operational use of cooperative intelligent transport systems 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0D7E8-48E9-479B-BFC7-1D9E5E06BB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62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989072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 behavior in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activities is guided  by the IEEE Codes of Ethics &amp;</a:t>
            </a:r>
            <a:r>
              <a:rPr lang="en-US" sz="2400" spc="-4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Conduct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05" y="1066800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384925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685004" y="1636959"/>
            <a:ext cx="7833515" cy="4511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participants in IEEE-SA activities are expected to adhere to the core  principles underlying</a:t>
            </a:r>
            <a:r>
              <a:rPr lang="en-US" sz="1800" b="1" spc="-1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Uphold the highest standards of integrity, responsible behavior, and ethical and  professional</a:t>
            </a:r>
            <a:r>
              <a:rPr lang="en-US" sz="1800" i="1" spc="-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120904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 people fairly and with respect, to not engage in harassment,  discrimination, or retaliation, and to protect people's</a:t>
            </a:r>
            <a:r>
              <a:rPr lang="en-US" sz="1800" i="1" spc="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privacy.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49657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injuring others, their property, reputation, or employment by false or  malicious</a:t>
            </a:r>
            <a:r>
              <a:rPr lang="en-US" sz="1800" i="1" spc="-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marR="151765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8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Participants in the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“</a:t>
            </a:r>
            <a:r>
              <a:rPr lang="en-US" sz="2400" i="1" spc="-5" dirty="0">
                <a:solidFill>
                  <a:srgbClr val="0070C0"/>
                </a:solidFill>
                <a:latin typeface="Arial"/>
                <a:cs typeface="Arial"/>
              </a:rPr>
              <a:t>individual process</a:t>
            </a:r>
            <a:r>
              <a:rPr lang="en-US" sz="2400" spc="-5" dirty="0">
                <a:solidFill>
                  <a:srgbClr val="0070C0"/>
                </a:solidFill>
              </a:rPr>
              <a:t>” shall  act independently of others, including</a:t>
            </a:r>
            <a:r>
              <a:rPr lang="en-US" sz="2400" spc="-65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employers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487" y="1736372"/>
            <a:ext cx="8085514" cy="4113213"/>
          </a:xfrm>
        </p:spPr>
        <p:txBody>
          <a:bodyPr/>
          <a:lstStyle/>
          <a:p>
            <a:pPr marL="193040" marR="11747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require that “</a:t>
            </a:r>
            <a:r>
              <a:rPr lang="en-US" sz="1800" i="1" spc="-5" dirty="0">
                <a:latin typeface="Arial"/>
                <a:cs typeface="Arial"/>
              </a:rPr>
              <a:t>participants in the  IEEE standards development individual process shall </a:t>
            </a:r>
            <a:r>
              <a:rPr lang="en-US" sz="1800" i="1" dirty="0">
                <a:latin typeface="Arial"/>
                <a:cs typeface="Arial"/>
              </a:rPr>
              <a:t>act </a:t>
            </a:r>
            <a:r>
              <a:rPr lang="en-US" sz="1800" i="1" spc="-5" dirty="0">
                <a:latin typeface="Arial"/>
                <a:cs typeface="Arial"/>
              </a:rPr>
              <a:t>based on their  qualifications and</a:t>
            </a:r>
            <a:r>
              <a:rPr lang="en-US" sz="1800" i="1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experience”</a:t>
            </a:r>
            <a:endParaRPr lang="en-US" sz="1800" dirty="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means</a:t>
            </a:r>
            <a:r>
              <a:rPr lang="en-US" sz="1800" spc="-2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participants:</a:t>
            </a:r>
            <a:endParaRPr lang="en-US" sz="1800" dirty="0">
              <a:latin typeface="Arial"/>
              <a:cs typeface="Arial"/>
            </a:endParaRPr>
          </a:p>
          <a:p>
            <a:pPr marL="375285" marR="135255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Shall act </a:t>
            </a:r>
            <a:r>
              <a:rPr lang="en-US" sz="1600" b="1" dirty="0">
                <a:solidFill>
                  <a:srgbClr val="00B050"/>
                </a:solidFill>
                <a:latin typeface="Arial"/>
                <a:cs typeface="Arial"/>
              </a:rPr>
              <a:t>&amp; </a:t>
            </a: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vote </a:t>
            </a:r>
            <a:r>
              <a:rPr lang="en-US" sz="1600" spc="-5" dirty="0">
                <a:latin typeface="Arial"/>
                <a:cs typeface="Arial"/>
              </a:rPr>
              <a:t>based on their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 opinions derived from  their expertise, knowledge, and qualifications</a:t>
            </a:r>
            <a:endParaRPr lang="en-US" sz="1600" dirty="0">
              <a:latin typeface="Arial"/>
              <a:cs typeface="Arial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act or vote </a:t>
            </a:r>
            <a:r>
              <a:rPr lang="en-US" sz="1600" spc="-5" dirty="0">
                <a:latin typeface="Arial"/>
                <a:cs typeface="Arial"/>
              </a:rPr>
              <a:t>based on any obligation to or any direction from any other  person or organization, including an employer or client, regardless of any  external commitments, agreements, contracts, or</a:t>
            </a:r>
            <a:r>
              <a:rPr lang="en-US" sz="1600" spc="110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orders</a:t>
            </a:r>
            <a:endParaRPr lang="en-US" sz="1600" dirty="0">
              <a:latin typeface="Arial"/>
              <a:cs typeface="Arial"/>
            </a:endParaRPr>
          </a:p>
          <a:p>
            <a:pPr marL="375285" marR="32766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direct </a:t>
            </a:r>
            <a:r>
              <a:rPr lang="en-US" sz="1600" spc="-5" dirty="0">
                <a:latin typeface="Arial"/>
                <a:cs typeface="Arial"/>
              </a:rPr>
              <a:t>the actions or votes of other participants or retaliate against  other participants for fulfilling their responsibility to act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vote based on their 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independently developed</a:t>
            </a:r>
            <a:r>
              <a:rPr lang="en-US" sz="1600" spc="-55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opinions</a:t>
            </a:r>
            <a:endParaRPr lang="en-US" sz="1600" dirty="0">
              <a:latin typeface="Arial"/>
              <a:cs typeface="Arial"/>
            </a:endParaRPr>
          </a:p>
          <a:p>
            <a:pPr marL="193040" marR="43815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Arial"/>
                <a:cs typeface="Arial"/>
              </a:rPr>
              <a:t>individual process</a:t>
            </a:r>
            <a:r>
              <a:rPr lang="en-US" sz="1800" spc="-5" dirty="0">
                <a:latin typeface="Arial"/>
                <a:cs typeface="Arial"/>
              </a:rPr>
              <a:t>”, you  are deemed to </a:t>
            </a:r>
            <a:r>
              <a:rPr lang="en-US" sz="1800" dirty="0">
                <a:latin typeface="Arial"/>
                <a:cs typeface="Arial"/>
              </a:rPr>
              <a:t>accept </a:t>
            </a:r>
            <a:r>
              <a:rPr lang="en-US" sz="1800" spc="-5" dirty="0">
                <a:latin typeface="Arial"/>
                <a:cs typeface="Arial"/>
              </a:rPr>
              <a:t>these requirements; </a:t>
            </a:r>
            <a:r>
              <a:rPr lang="en-US" sz="1800" dirty="0">
                <a:latin typeface="Arial"/>
                <a:cs typeface="Arial"/>
              </a:rPr>
              <a:t>if </a:t>
            </a:r>
            <a:r>
              <a:rPr lang="en-US" sz="1800" spc="-5" dirty="0">
                <a:latin typeface="Arial"/>
                <a:cs typeface="Arial"/>
              </a:rPr>
              <a:t>you are unable to satisfy  these requirements then you shall immediately cease any</a:t>
            </a:r>
            <a:r>
              <a:rPr lang="en-US" sz="1800" spc="13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(and would ask you to please leave the call or meeting.)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7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IEEE-SA standards activities shall allow the fair &amp;  equitable consideration of all</a:t>
            </a:r>
            <a:r>
              <a:rPr lang="en-US" sz="2400" spc="-7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viewpoints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4113213"/>
          </a:xfrm>
        </p:spPr>
        <p:txBody>
          <a:bodyPr/>
          <a:lstStyle/>
          <a:p>
            <a:pPr marL="193040" marR="43370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(clause 5.2.1.3) specifies that  “</a:t>
            </a:r>
            <a:r>
              <a:rPr lang="en-US" sz="1800" i="1" spc="-5" dirty="0">
                <a:latin typeface="Arial"/>
                <a:cs typeface="Arial"/>
              </a:rPr>
              <a:t>the standards development process shall </a:t>
            </a:r>
            <a:r>
              <a:rPr lang="en-US" sz="1800" i="1" dirty="0">
                <a:latin typeface="Arial"/>
                <a:cs typeface="Arial"/>
              </a:rPr>
              <a:t>not </a:t>
            </a:r>
            <a:r>
              <a:rPr lang="en-US" sz="1800" i="1" spc="-5" dirty="0">
                <a:latin typeface="Arial"/>
                <a:cs typeface="Arial"/>
              </a:rPr>
              <a:t>be dominated by any  single interest category, individual, or</a:t>
            </a:r>
            <a:r>
              <a:rPr lang="en-US" sz="1800" i="1" spc="80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organization”</a:t>
            </a:r>
            <a:endParaRPr lang="en-US" sz="1800" dirty="0">
              <a:latin typeface="Arial"/>
              <a:cs typeface="Arial"/>
            </a:endParaRPr>
          </a:p>
          <a:p>
            <a:pPr marL="375285" marR="5080" indent="-180975">
              <a:lnSpc>
                <a:spcPct val="100000"/>
              </a:lnSpc>
              <a:spcBef>
                <a:spcPts val="480"/>
              </a:spcBef>
            </a:pPr>
            <a:r>
              <a:rPr lang="en-US" sz="1600" dirty="0">
                <a:latin typeface="Arial"/>
                <a:cs typeface="Arial"/>
              </a:rPr>
              <a:t>– </a:t>
            </a:r>
            <a:r>
              <a:rPr lang="en-US" sz="1600" b="0" spc="-5" dirty="0">
                <a:latin typeface="Arial"/>
                <a:cs typeface="Arial"/>
              </a:rPr>
              <a:t>This means no participant may exercise </a:t>
            </a:r>
            <a:r>
              <a:rPr lang="en-US" sz="1600" b="0" i="1" spc="-5" dirty="0">
                <a:latin typeface="Arial"/>
                <a:cs typeface="Arial"/>
              </a:rPr>
              <a:t>“authority, leadership, or influence by  reason of superior leverage, strength, or representation to the exclusion of fair  and equitable consideration of other viewpoints” </a:t>
            </a:r>
            <a:r>
              <a:rPr lang="en-US" sz="1600" b="0" spc="-5" dirty="0">
                <a:latin typeface="Arial"/>
                <a:cs typeface="Arial"/>
              </a:rPr>
              <a:t>or “</a:t>
            </a:r>
            <a:r>
              <a:rPr lang="en-US" sz="1600" b="0" i="1" spc="-5" dirty="0">
                <a:latin typeface="Arial"/>
                <a:cs typeface="Arial"/>
              </a:rPr>
              <a:t>to hinder the progress of the  standards development</a:t>
            </a:r>
            <a:r>
              <a:rPr lang="en-US" sz="1600" b="0" i="1" spc="-25" dirty="0">
                <a:latin typeface="Arial"/>
                <a:cs typeface="Arial"/>
              </a:rPr>
              <a:t> </a:t>
            </a:r>
            <a:r>
              <a:rPr lang="en-US" sz="1600" b="0" i="1" spc="-5" dirty="0">
                <a:latin typeface="Arial"/>
                <a:cs typeface="Arial"/>
              </a:rPr>
              <a:t>activity”</a:t>
            </a:r>
            <a:endParaRPr lang="en-US" sz="1600" b="0" dirty="0">
              <a:latin typeface="Arial"/>
              <a:cs typeface="Arial"/>
            </a:endParaRPr>
          </a:p>
          <a:p>
            <a:pPr marL="193040" marR="127000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rule applies equally to those participating in a standards  development project and to that project’s leadership</a:t>
            </a:r>
            <a:r>
              <a:rPr lang="en-US" sz="1800" spc="9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group</a:t>
            </a:r>
            <a:endParaRPr lang="en-US" sz="1800" dirty="0">
              <a:latin typeface="Arial"/>
              <a:cs typeface="Arial"/>
            </a:endParaRPr>
          </a:p>
          <a:p>
            <a:pPr marL="193040" marR="1422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Any person who reasonably suspects that dominance is occurring in a  standards development </a:t>
            </a:r>
            <a:r>
              <a:rPr lang="en-US" sz="1800" dirty="0">
                <a:latin typeface="Arial"/>
                <a:cs typeface="Arial"/>
              </a:rPr>
              <a:t>project </a:t>
            </a:r>
            <a:r>
              <a:rPr lang="en-US" sz="1800" spc="-5" dirty="0">
                <a:latin typeface="Arial"/>
                <a:cs typeface="Arial"/>
              </a:rPr>
              <a:t>is encouraged to bring the issue to the  attention </a:t>
            </a:r>
            <a:r>
              <a:rPr lang="en-US" sz="1800" dirty="0">
                <a:latin typeface="Arial"/>
                <a:cs typeface="Arial"/>
              </a:rPr>
              <a:t>of </a:t>
            </a:r>
            <a:r>
              <a:rPr lang="en-US" sz="1800" spc="-5" dirty="0">
                <a:latin typeface="Arial"/>
                <a:cs typeface="Arial"/>
              </a:rPr>
              <a:t>the Standards Committee or the project’s IEEE-SA Program  Manager</a:t>
            </a:r>
            <a:endParaRPr lang="en-US" sz="1800" dirty="0">
              <a:latin typeface="Arial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723899" y="584202"/>
            <a:ext cx="7770813" cy="6096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Agenda for Plenary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705745" y="279402"/>
            <a:ext cx="2198688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808855A-86C1-4363-88E0-4DB40984E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44" y="1037411"/>
            <a:ext cx="3989205" cy="5438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Call to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1" u="sng" dirty="0">
                <a:solidFill>
                  <a:schemeClr val="tx1"/>
                </a:solidFill>
              </a:rPr>
              <a:t>Attendance server is open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Administrative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Some one to take a few notes:  Peter E.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Approve agenda &amp; last minutes</a:t>
            </a:r>
            <a:endParaRPr lang="en-US" altLang="en-US" sz="16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looking for an  802.18 Vice-Chair &amp; Sec.</a:t>
            </a:r>
            <a:endParaRPr lang="en-US" altLang="en-US" sz="7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Discussion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General Discussion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Agenda for Thursday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General Discussion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Teleconferences moving 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Anything new from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AOB and Adjourn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AC1A4D4-CC72-4DDD-B4E2-CCADAEDD8E65}"/>
              </a:ext>
            </a:extLst>
          </p:cNvPr>
          <p:cNvSpPr txBox="1">
            <a:spLocks/>
          </p:cNvSpPr>
          <p:nvPr/>
        </p:nvSpPr>
        <p:spPr bwMode="auto">
          <a:xfrm>
            <a:off x="4585580" y="1037411"/>
            <a:ext cx="4572000" cy="543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Discussion items, few more details:  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General items, ETSI, CEPT, etc.</a:t>
            </a:r>
          </a:p>
          <a:p>
            <a:pPr marL="0" indent="0">
              <a:spcBef>
                <a:spcPts val="0"/>
              </a:spcBef>
            </a:pPr>
            <a:endParaRPr lang="en-US" altLang="en-US" sz="1400" b="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dirty="0"/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dirty="0"/>
              <a:t>WRC-19 is in progress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kern="0" dirty="0"/>
              <a:t>General discussion items: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Actions since September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kern="0" dirty="0"/>
              <a:t>Thursday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General discussion: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ACMA consultation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APAC update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FCC Items</a:t>
            </a:r>
            <a:endParaRPr lang="en-US" alt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2293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799" y="534987"/>
            <a:ext cx="7770813" cy="469235"/>
          </a:xfrm>
        </p:spPr>
        <p:txBody>
          <a:bodyPr/>
          <a:lstStyle/>
          <a:p>
            <a:r>
              <a:rPr lang="en-US" altLang="en-US" sz="2400" dirty="0"/>
              <a:t>Administrative – Motions and more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799" y="707014"/>
            <a:ext cx="8229602" cy="5858886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altLang="en-US" sz="800" dirty="0"/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600" u="sng" dirty="0"/>
              <a:t>Motion:</a:t>
            </a:r>
            <a:r>
              <a:rPr lang="en-US" altLang="en-US" sz="1600" dirty="0"/>
              <a:t> To approve the agenda as presented on previous slide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/>
              <a:t>	</a:t>
            </a:r>
            <a:r>
              <a:rPr lang="en-US" altLang="en-US" sz="1600" b="1" dirty="0">
                <a:solidFill>
                  <a:schemeClr val="tx1"/>
                </a:solidFill>
              </a:rPr>
              <a:t>	</a:t>
            </a:r>
            <a:r>
              <a:rPr lang="en-US" altLang="en-US" sz="1600" dirty="0">
                <a:solidFill>
                  <a:schemeClr val="tx1"/>
                </a:solidFill>
              </a:rPr>
              <a:t>Moved by:  	Stuart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>
                <a:solidFill>
                  <a:schemeClr val="tx1"/>
                </a:solidFill>
              </a:rPr>
              <a:t>		Seconded by:	Vijay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>
              <a:spcBef>
                <a:spcPts val="400"/>
              </a:spcBef>
            </a:pPr>
            <a:r>
              <a:rPr lang="en-US" altLang="en-US" sz="1600" b="1" dirty="0">
                <a:solidFill>
                  <a:schemeClr val="tx1"/>
                </a:solidFill>
              </a:rPr>
              <a:t>Discussion?  	None</a:t>
            </a:r>
          </a:p>
          <a:p>
            <a:pPr lvl="1">
              <a:spcBef>
                <a:spcPts val="400"/>
              </a:spcBef>
            </a:pPr>
            <a:r>
              <a:rPr lang="en-US" altLang="en-US" sz="1600" b="1" dirty="0">
                <a:solidFill>
                  <a:schemeClr val="tx1"/>
                </a:solidFill>
              </a:rPr>
              <a:t>Vote:  Unanimous consent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600" u="sng" dirty="0"/>
              <a:t>Motion:</a:t>
            </a:r>
            <a:r>
              <a:rPr lang="en-US" altLang="en-US" sz="1600" dirty="0"/>
              <a:t> To approve the minutes from the IEEE 802.18 Wireless Interim 17-19 Sept 2019 in document: </a:t>
            </a:r>
            <a:r>
              <a:rPr lang="en-US" altLang="en-US" sz="1600" dirty="0">
                <a:hlinkClick r:id="rId2"/>
              </a:rPr>
              <a:t>https://mentor.ieee.org/802.18/dcn/19/18-19-0127-00-0000-minutes17-19sep19-rr-tag-wireless-interim-in-han.docx</a:t>
            </a:r>
            <a:r>
              <a:rPr lang="en-US" altLang="en-US" sz="1600" dirty="0"/>
              <a:t> </a:t>
            </a:r>
            <a:r>
              <a:rPr lang="en-US" sz="1600" b="1" dirty="0"/>
              <a:t>Posted</a:t>
            </a:r>
            <a:r>
              <a:rPr lang="en-US" sz="1400" b="1" dirty="0"/>
              <a:t>: </a:t>
            </a:r>
            <a:r>
              <a:rPr lang="en-US" sz="1600" b="0" dirty="0"/>
              <a:t>27-Sep-2019 08:50:47 ET</a:t>
            </a:r>
            <a:endParaRPr lang="en-US" sz="1400" b="0" dirty="0"/>
          </a:p>
          <a:p>
            <a:pPr marL="0" indent="0">
              <a:spcBef>
                <a:spcPts val="400"/>
              </a:spcBef>
            </a:pPr>
            <a:r>
              <a:rPr lang="en-US" altLang="en-US" sz="1600" b="0" dirty="0">
                <a:solidFill>
                  <a:schemeClr val="tx1"/>
                </a:solidFill>
              </a:rPr>
              <a:t>	</a:t>
            </a:r>
            <a:r>
              <a:rPr lang="en-US" altLang="en-US" sz="1600" dirty="0">
                <a:solidFill>
                  <a:schemeClr val="tx1"/>
                </a:solidFill>
              </a:rPr>
              <a:t>Moved by:  	Ben </a:t>
            </a:r>
          </a:p>
          <a:p>
            <a:pPr marL="0" indent="0">
              <a:spcBef>
                <a:spcPts val="400"/>
              </a:spcBef>
            </a:pPr>
            <a:r>
              <a:rPr lang="en-US" altLang="en-US" sz="1600" dirty="0">
                <a:solidFill>
                  <a:schemeClr val="tx1"/>
                </a:solidFill>
              </a:rPr>
              <a:t>	Seconded by:	Steve P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>
                <a:solidFill>
                  <a:schemeClr val="tx1"/>
                </a:solidFill>
              </a:rPr>
              <a:t>		Discussion?  	None</a:t>
            </a:r>
          </a:p>
          <a:p>
            <a:pPr>
              <a:spcBef>
                <a:spcPts val="400"/>
              </a:spcBef>
            </a:pPr>
            <a:r>
              <a:rPr lang="en-US" altLang="en-US" sz="1600" dirty="0">
                <a:solidFill>
                  <a:schemeClr val="tx1"/>
                </a:solidFill>
              </a:rPr>
              <a:t>		</a:t>
            </a:r>
            <a:r>
              <a:rPr lang="en-US" altLang="en-US" sz="1600" b="1" dirty="0">
                <a:solidFill>
                  <a:schemeClr val="tx1"/>
                </a:solidFill>
              </a:rPr>
              <a:t>Vote:  </a:t>
            </a:r>
            <a:r>
              <a:rPr lang="en-US" altLang="en-US" sz="1600" dirty="0">
                <a:solidFill>
                  <a:schemeClr val="tx1"/>
                </a:solidFill>
              </a:rPr>
              <a:t>Unanimous consent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1000" u="sng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endParaRPr lang="en-US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24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799" y="534987"/>
            <a:ext cx="7770813" cy="469235"/>
          </a:xfrm>
        </p:spPr>
        <p:txBody>
          <a:bodyPr/>
          <a:lstStyle/>
          <a:p>
            <a:r>
              <a:rPr lang="en-US" altLang="en-US" sz="2400" dirty="0"/>
              <a:t>Administrative – Motions and more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799" y="707014"/>
            <a:ext cx="8229602" cy="5858886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altLang="en-US" sz="800" dirty="0"/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Is anyone able to help as the 802.18 Vice-Chair?  No one spoke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Needs to be a member of the IEEE and also the SA, needs a declaration of term commitment and affiliation letters to the EC. </a:t>
            </a:r>
            <a:r>
              <a:rPr lang="en-US" altLang="en-US" sz="1000" dirty="0">
                <a:solidFill>
                  <a:schemeClr val="bg1"/>
                </a:solidFill>
              </a:rPr>
              <a:t>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Is anyone able to help as the 802.18 Secretary?  No one spoke 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Secretary must be IEEE SA member, though letters are not needed.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LMSC P&amp;P sections 3.1 and 4.0: 802 EC election/appointments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 802 executive committee members are elected or appointed and confirmed at the first Plenary session of each even numbered year. Election/appointments shall occur at the March 2020 Plenary session.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If anyone wishes to be considered for the 802.18 Chair, Vice Chair  or the appointed 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Please contact Chair as soon as possible.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All potential EC members, Chair and Vice Chairs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Please remember to submit your letter of endorsement and disclosure of affiliation to the IEEE 802 Recording Secretary, John </a:t>
            </a:r>
            <a:r>
              <a:rPr lang="en-US" sz="1400" dirty="0" err="1"/>
              <a:t>D’Ambrosia</a:t>
            </a:r>
            <a:r>
              <a:rPr lang="en-US" sz="1400" dirty="0"/>
              <a:t>, as soon as possible, but not later than the March 2020 opening EC meeting.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Chair, Vice Chair and Secretary, you need to be a member of the IEEE SA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46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37824</TotalTime>
  <Words>5388</Words>
  <Application>Microsoft Office PowerPoint</Application>
  <PresentationFormat>On-screen Show (4:3)</PresentationFormat>
  <Paragraphs>604</Paragraphs>
  <Slides>32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Calibri</vt:lpstr>
      <vt:lpstr>Helvetica</vt:lpstr>
      <vt:lpstr>Monotype Sorts</vt:lpstr>
      <vt:lpstr>Times New Roman</vt:lpstr>
      <vt:lpstr>Wingdings</vt:lpstr>
      <vt:lpstr>Office Theme</vt:lpstr>
      <vt:lpstr>Document</vt:lpstr>
      <vt:lpstr>Presentation</vt:lpstr>
      <vt:lpstr>IEEE 802.18 RR-TAG Plenary Agenda</vt:lpstr>
      <vt:lpstr>Call to Order / Administrative Items</vt:lpstr>
      <vt:lpstr>Other Guidelines for IEEE WG Meetings</vt:lpstr>
      <vt:lpstr>Participant behavior in IEEE-SA activities is guided  by the IEEE Codes of Ethics &amp; Conduct</vt:lpstr>
      <vt:lpstr>Participants in the IEEE-SA “individual process” shall  act independently of others, including employers</vt:lpstr>
      <vt:lpstr>IEEE-SA standards activities shall allow the fair &amp;  equitable consideration of all viewpoints</vt:lpstr>
      <vt:lpstr>Agenda for Plenary</vt:lpstr>
      <vt:lpstr>Administrative – Motions and more</vt:lpstr>
      <vt:lpstr>Administrative – Motions and more</vt:lpstr>
      <vt:lpstr>Responsibilities of WG Vice Chair</vt:lpstr>
      <vt:lpstr>Responsibilities of WG Secretary</vt:lpstr>
      <vt:lpstr>EU items to share -1</vt:lpstr>
      <vt:lpstr>EU items to share -2</vt:lpstr>
      <vt:lpstr>EU items to share -2</vt:lpstr>
      <vt:lpstr>EU items to share -4</vt:lpstr>
      <vt:lpstr>ITU-R items to share</vt:lpstr>
      <vt:lpstr>General Discussion Items - 1 of 1</vt:lpstr>
      <vt:lpstr>Actions / AOB / Recess</vt:lpstr>
      <vt:lpstr>Thursday Agenda</vt:lpstr>
      <vt:lpstr>General discussions </vt:lpstr>
      <vt:lpstr>General discussions </vt:lpstr>
      <vt:lpstr>General discussions </vt:lpstr>
      <vt:lpstr>Teleconferences</vt:lpstr>
      <vt:lpstr>Actions Required</vt:lpstr>
      <vt:lpstr>Any Other Business</vt:lpstr>
      <vt:lpstr>Adjourn</vt:lpstr>
      <vt:lpstr>PowerPoint Presentation</vt:lpstr>
      <vt:lpstr>Responsibilities of Working Group Officers</vt:lpstr>
      <vt:lpstr>ITU-R SM.2352 on THz</vt:lpstr>
      <vt:lpstr>ITU-R THz SM.2352 submission </vt:lpstr>
      <vt:lpstr>ITU-R THz SM.2352 motion</vt:lpstr>
      <vt:lpstr>Any Other Business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/>
  <cp:lastModifiedBy>Holcomb, Jay</cp:lastModifiedBy>
  <cp:revision>1733</cp:revision>
  <cp:lastPrinted>1601-01-01T00:00:00Z</cp:lastPrinted>
  <dcterms:created xsi:type="dcterms:W3CDTF">2016-03-03T14:54:45Z</dcterms:created>
  <dcterms:modified xsi:type="dcterms:W3CDTF">2019-11-13T04:34:01Z</dcterms:modified>
</cp:coreProperties>
</file>