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341" r:id="rId3"/>
    <p:sldId id="329" r:id="rId4"/>
    <p:sldId id="604" r:id="rId5"/>
    <p:sldId id="606" r:id="rId6"/>
    <p:sldId id="605" r:id="rId7"/>
    <p:sldId id="516" r:id="rId8"/>
    <p:sldId id="596" r:id="rId9"/>
    <p:sldId id="462" r:id="rId10"/>
    <p:sldId id="549" r:id="rId11"/>
    <p:sldId id="517" r:id="rId12"/>
    <p:sldId id="486" r:id="rId13"/>
    <p:sldId id="589" r:id="rId14"/>
    <p:sldId id="595" r:id="rId15"/>
    <p:sldId id="547" r:id="rId16"/>
    <p:sldId id="535" r:id="rId17"/>
    <p:sldId id="594" r:id="rId18"/>
    <p:sldId id="602" r:id="rId19"/>
    <p:sldId id="524" r:id="rId20"/>
    <p:sldId id="498" r:id="rId21"/>
    <p:sldId id="402" r:id="rId22"/>
    <p:sldId id="403" r:id="rId23"/>
    <p:sldId id="425" r:id="rId24"/>
    <p:sldId id="592" r:id="rId25"/>
    <p:sldId id="597" r:id="rId26"/>
    <p:sldId id="599" r:id="rId27"/>
    <p:sldId id="574" r:id="rId2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DFFF"/>
    <a:srgbClr val="D5F4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23" autoAdjust="0"/>
    <p:restoredTop sz="87355" autoAdjust="0"/>
  </p:normalViewPr>
  <p:slideViewPr>
    <p:cSldViewPr>
      <p:cViewPr varScale="1">
        <p:scale>
          <a:sx n="101" d="100"/>
          <a:sy n="101" d="100"/>
        </p:scale>
        <p:origin x="426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2670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11-Nov-19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087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14301" y="4408488"/>
            <a:ext cx="6553200" cy="417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313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6553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14301" y="4408488"/>
            <a:ext cx="6553200" cy="417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763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14301" y="4408488"/>
            <a:ext cx="6553200" cy="417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1134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14301" y="4408488"/>
            <a:ext cx="6553200" cy="417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560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67200" y="6475413"/>
            <a:ext cx="6064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2286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12-14 Nov 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84213" y="382970"/>
            <a:ext cx="2211387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12-14 Nov 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3" y="382970"/>
            <a:ext cx="221138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12-14 Nov 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28690" y="597222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802.18-19/0142r00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portal.etsi.org/tb.aspx?tbid=286&amp;SubTB=286" TargetMode="External"/><Relationship Id="rId3" Type="http://schemas.openxmlformats.org/officeDocument/2006/relationships/hyperlink" Target="https://eur-lex.europa.eu/oj/direct-access.html" TargetMode="External"/><Relationship Id="rId7" Type="http://schemas.openxmlformats.org/officeDocument/2006/relationships/hyperlink" Target="https://portal.etsi.org/tb.aspx?tbid=729&amp;SubTB=729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ortal.etsi.org/tb.aspx?tbid=442&amp;SubTB=442" TargetMode="External"/><Relationship Id="rId5" Type="http://schemas.openxmlformats.org/officeDocument/2006/relationships/hyperlink" Target="https://portal.etsi.org/tb.aspx?tbid=287&amp;SubTB=287" TargetMode="External"/><Relationship Id="rId4" Type="http://schemas.openxmlformats.org/officeDocument/2006/relationships/hyperlink" Target="https://ec.europa.eu/growth/single-market/european-standards/harmonised-standards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ept.org/ecc/groups/ecc/wg-se/se-24/client/introduc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ept.org/ecc/groups/ecc/wg-fm/fm-57/client/introduction/" TargetMode="External"/><Relationship Id="rId4" Type="http://schemas.openxmlformats.org/officeDocument/2006/relationships/hyperlink" Target="https://cept.org/ecc/groups/ecc/wg-se/se-45/client/introduction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u.int/go/ITU-R/wp5d" TargetMode="External"/><Relationship Id="rId3" Type="http://schemas.openxmlformats.org/officeDocument/2006/relationships/hyperlink" Target="https://www.itu.int/go/ITU-R/sg1" TargetMode="External"/><Relationship Id="rId7" Type="http://schemas.openxmlformats.org/officeDocument/2006/relationships/hyperlink" Target="https://www.itu.int/go/ITU-R/wp5a" TargetMode="External"/><Relationship Id="rId12" Type="http://schemas.openxmlformats.org/officeDocument/2006/relationships/hyperlink" Target="https://www.itu.int/en/ITU-R/study-groups/rcpm/Pages/wrc-23-preliminary-studies.aspx" TargetMode="External"/><Relationship Id="rId2" Type="http://schemas.openxmlformats.org/officeDocument/2006/relationships/hyperlink" Target="https://www.itu.int/en/events/Pages/Calendar-Events.aspx?sector=ITU-R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itu.int/go/ITU-R/sg5" TargetMode="External"/><Relationship Id="rId11" Type="http://schemas.openxmlformats.org/officeDocument/2006/relationships/hyperlink" Target="https://www.itu.int/oth/R1402000001" TargetMode="External"/><Relationship Id="rId5" Type="http://schemas.openxmlformats.org/officeDocument/2006/relationships/hyperlink" Target="https://www.itu.int/go/ITU-R/wp1c" TargetMode="External"/><Relationship Id="rId10" Type="http://schemas.openxmlformats.org/officeDocument/2006/relationships/hyperlink" Target="https://www.itu.int/en/ITU-R/conferences/wrc/2019/Pages/default.aspx" TargetMode="External"/><Relationship Id="rId4" Type="http://schemas.openxmlformats.org/officeDocument/2006/relationships/hyperlink" Target="https://www.itu.int/go/ITU-R/wp1a" TargetMode="External"/><Relationship Id="rId9" Type="http://schemas.openxmlformats.org/officeDocument/2006/relationships/hyperlink" Target="https://www.itu.int/events/eventdetails.asp?eventid=17206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9/18-19-0146-00-0000-acma-ifc-36-2019-compliance-priorities-20-21.docx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090-01-0000-apac-update-july-2019.pptx" TargetMode="External"/><Relationship Id="rId2" Type="http://schemas.openxmlformats.org/officeDocument/2006/relationships/hyperlink" Target="https://mentor.ieee.org/802.18/dcn/19/18-19-0146-00-0000-acma-ifc-36-2019-compliance-priorities-20-21.docx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cn/19/18-19-0089-00-0000-latest-positions-of-apt-on-selected-wrc-19-agenda-items-after-apg19-4.pptx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mf.org/external/pubs/ft/weo/2019/02/weodata/index.aspx" TargetMode="External"/><Relationship Id="rId2" Type="http://schemas.openxmlformats.org/officeDocument/2006/relationships/hyperlink" Target="https://www.cisco.com/c/en/us/solutions/collateral/service-provider/visual-networking-index-vni/white-paper-c11-738429.pd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38-12-0000-teleconference-call-in-info.pptx" TargetMode="Externa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19/15-19-0276-01-0thz-ieee-802-15-tag-thz-input-to-the-revision-of-itu-r-sm-2352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19/15-19-0276-03-0thz-ieee-802-15-tag-thz-input-to-the-revision-of-itu-r-sm-235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NUL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007-01-0000-european-commission-v2x-draft-law.pdf" TargetMode="External"/><Relationship Id="rId2" Type="http://schemas.openxmlformats.org/officeDocument/2006/relationships/hyperlink" Target="https://urldefense.proofpoint.com/v2/url?u=https-3A__ec.europa.eu_transport_themes_its_news_2019-2D03-2D13-2Dc-2Dits-5Fen&amp;d=DwMFAg&amp;c=pqcuzKEN_84c78MOSc5_fw&amp;r=z8R-nWJ8GIxwjOjNKhEFByb-tZ6XE3GZXWSggNdVo-w&amp;m=xwsJSIpdkXphp9yJ6sqp09if5MQ270E-QdGhVHkUoT0&amp;s=Hggugr9gepDP0oZRG_q47454KnvpFEZCsmrpdkapQJg&amp;e=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eee.org/about/corporate/governance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develop/policies/bylaws/sb_bylaws.pdf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develop/policies/bylaws/sb_bylaws.pdf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9/18-19-0127-00-0000-minutes17-19sep19-rr-tag-wireless-interim-in-han.docx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Plenary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12 – 14 November 2019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5638614"/>
              </p:ext>
            </p:extLst>
          </p:nvPr>
        </p:nvGraphicFramePr>
        <p:xfrm>
          <a:off x="544513" y="3603625"/>
          <a:ext cx="7824787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9" name="Document" r:id="rId4" imgW="8249760" imgH="2657520" progId="Word.Document.8">
                  <p:embed/>
                </p:oleObj>
              </mc:Choice>
              <mc:Fallback>
                <p:oleObj name="Document" r:id="rId4" imgW="8249760" imgH="265752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3" y="3603625"/>
                        <a:ext cx="7824787" cy="2514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005" y="577851"/>
            <a:ext cx="7770813" cy="510564"/>
          </a:xfrm>
        </p:spPr>
        <p:txBody>
          <a:bodyPr/>
          <a:lstStyle/>
          <a:p>
            <a:r>
              <a:rPr lang="en-US" sz="2400" dirty="0"/>
              <a:t>Responsibilities of WG Secretary</a:t>
            </a:r>
            <a:endParaRPr lang="en-US" altLang="en-US" sz="2400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005" y="990600"/>
            <a:ext cx="8229602" cy="48218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3.4.3 Secretary</a:t>
            </a:r>
          </a:p>
          <a:p>
            <a:pPr marL="0" indent="0">
              <a:spcBef>
                <a:spcPts val="0"/>
              </a:spcBef>
            </a:pPr>
            <a:r>
              <a:rPr lang="en-US" sz="1600" b="1" dirty="0"/>
              <a:t>	</a:t>
            </a:r>
            <a:r>
              <a:rPr lang="en-US" sz="1400" b="1" dirty="0"/>
              <a:t>The </a:t>
            </a:r>
            <a:r>
              <a:rPr lang="en-US" sz="1400" dirty="0"/>
              <a:t>responsibilities</a:t>
            </a:r>
            <a:r>
              <a:rPr lang="en-US" sz="1400" b="1" dirty="0"/>
              <a:t> of the Secretary include: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a) Scheduling meetings in coordination with the Chair and distributing meeting notices.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b) Distributing meeting agenda (as per 6.0). Notification of the potential for action shall be included on any distributed agendas for meetings.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c) Recording minutes of each meeting according to Clause 6.5 and IEEE guidelines (see http://standards.ieee.org/develop/policies/stdslaw.pdf), and publishing them within 60 calendar days of the end of the meeting.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d) Creating and maintaining the Working Group membership roster and submitting it to the IEEE Standards Association annually.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e) Being responsible for the management and distribution of Working Group documentation.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f) Maintaining lists of unresolved issues, action items, and assignments.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g) Recording attendance of all attendees.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h) Maintaining a current list of the names of the voting members and distributing it to the members upon request.</a:t>
            </a:r>
          </a:p>
          <a:p>
            <a:pPr lvl="1">
              <a:spcBef>
                <a:spcPts val="0"/>
              </a:spcBef>
            </a:pPr>
            <a:r>
              <a:rPr lang="en-US" sz="1200" b="0" dirty="0" err="1"/>
              <a:t>i</a:t>
            </a:r>
            <a:r>
              <a:rPr lang="en-US" sz="1200" b="0" dirty="0"/>
              <a:t>) Forwarding all changes to the roster of voting members to the Chair.</a:t>
            </a:r>
          </a:p>
          <a:p>
            <a:pPr lvl="1">
              <a:spcBef>
                <a:spcPts val="0"/>
              </a:spcBef>
            </a:pPr>
            <a:r>
              <a:rPr lang="en-US" sz="1200" b="0" dirty="0"/>
              <a:t>j) Being familiar with training materials available through IEEE Standards Development Online.</a:t>
            </a:r>
            <a:r>
              <a:rPr lang="en-US" sz="1200" dirty="0"/>
              <a:t> </a:t>
            </a:r>
          </a:p>
          <a:p>
            <a:pPr lvl="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Expected to be in attendance at all face to face meetings and most all the teleconferences. </a:t>
            </a:r>
          </a:p>
          <a:p>
            <a:pPr lvl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Support the Chair and Vice Char in general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Including feedback to the chair and vice chair on  improved processes, e.g. meetings, calls, docs, procedures, etc. </a:t>
            </a:r>
            <a:endParaRPr lang="en-US" sz="900" dirty="0"/>
          </a:p>
          <a:p>
            <a:pPr lvl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Currently amount of time is not anticipated too much on the day to day basis</a:t>
            </a:r>
          </a:p>
          <a:p>
            <a:pPr marL="800100" lvl="1" indent="-3429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Though busier if after a meeting to do minutes.  </a:t>
            </a:r>
          </a:p>
          <a:p>
            <a:pPr marL="800100" lvl="1" indent="-3429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There may be helping/supporting the Chair with prep for the face to faces and occasionally for teleconferences.</a:t>
            </a:r>
          </a:p>
          <a:p>
            <a:pPr marL="800100" lvl="1" indent="-3429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Would look at a periodic touch point with the chair depending on activity. </a:t>
            </a: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5057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r>
              <a:rPr lang="en-US" sz="2400" dirty="0"/>
              <a:t>EU items to share </a:t>
            </a:r>
            <a:r>
              <a:rPr lang="en-US" sz="1400" dirty="0"/>
              <a:t>-1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153400" cy="5408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General EU info: </a:t>
            </a:r>
            <a:r>
              <a:rPr lang="en-US" altLang="en-US" sz="1800" dirty="0"/>
              <a:t> </a:t>
            </a:r>
            <a:r>
              <a:rPr lang="en-US" altLang="en-US" sz="1800" b="0" dirty="0">
                <a:hlinkClick r:id="rId3"/>
              </a:rPr>
              <a:t>&lt;</a:t>
            </a:r>
            <a:r>
              <a:rPr lang="en-US" altLang="en-US" sz="1800" b="0" dirty="0" err="1">
                <a:hlinkClick r:id="rId3"/>
              </a:rPr>
              <a:t>ojeu</a:t>
            </a:r>
            <a:r>
              <a:rPr lang="en-US" altLang="en-US" sz="1800" b="0" dirty="0">
                <a:hlinkClick r:id="rId3"/>
              </a:rPr>
              <a:t>&gt;</a:t>
            </a:r>
            <a:r>
              <a:rPr lang="en-US" altLang="en-US" sz="1800" b="0" dirty="0"/>
              <a:t>   </a:t>
            </a:r>
            <a:r>
              <a:rPr lang="en-US" altLang="en-US" sz="1800" b="0" dirty="0">
                <a:hlinkClick r:id="rId4"/>
              </a:rPr>
              <a:t>&lt;</a:t>
            </a:r>
            <a:r>
              <a:rPr lang="en-US" altLang="en-US" sz="1800" b="0" dirty="0" err="1">
                <a:hlinkClick r:id="rId4"/>
              </a:rPr>
              <a:t>HStds</a:t>
            </a:r>
            <a:r>
              <a:rPr lang="en-US" altLang="en-US" sz="1800" b="0" dirty="0">
                <a:hlinkClick r:id="rId4"/>
              </a:rPr>
              <a:t>&gt;</a:t>
            </a:r>
            <a:r>
              <a:rPr lang="en-US" altLang="en-US" sz="1800" b="0" dirty="0"/>
              <a:t> </a:t>
            </a:r>
            <a:endParaRPr lang="en-US" sz="1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ETSI – </a:t>
            </a:r>
            <a:r>
              <a:rPr lang="en-US" altLang="en-US" sz="1800" b="0" dirty="0">
                <a:hlinkClick r:id="rId5"/>
              </a:rPr>
              <a:t>&lt;BRAN&gt;</a:t>
            </a:r>
            <a:r>
              <a:rPr lang="en-US" altLang="en-US" sz="1800" b="0" dirty="0"/>
              <a:t>  </a:t>
            </a:r>
            <a:r>
              <a:rPr lang="en-US" sz="1600" dirty="0">
                <a:solidFill>
                  <a:schemeClr val="tx1"/>
                </a:solidFill>
              </a:rPr>
              <a:t>next meetings #104, 02-06Dec19-</a:t>
            </a:r>
            <a:r>
              <a:rPr lang="en-US" sz="1600" dirty="0"/>
              <a:t>Sophia Antipolis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Had a 3-hour web meeting today, with another long call next wed. Subject is EN 301 893 getting the 5.8 GHz band added.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dirty="0"/>
              <a:t>There are some challenges with the different countries in different states on use of the band.  Working on normative </a:t>
            </a:r>
            <a:r>
              <a:rPr lang="en-US" sz="1100" dirty="0" err="1"/>
              <a:t>annexs</a:t>
            </a:r>
            <a:r>
              <a:rPr lang="en-US" sz="1100" dirty="0"/>
              <a:t> per country.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Two more web meetings next week.  The one on Thursday is on the spectrum mask of a punctured channel, we have talked about.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(The 3</a:t>
            </a:r>
            <a:r>
              <a:rPr lang="en-US" sz="1400" baseline="30000" dirty="0"/>
              <a:t>rd</a:t>
            </a:r>
            <a:r>
              <a:rPr lang="en-US" sz="1400" dirty="0"/>
              <a:t> call is on test signal for PD test.)</a:t>
            </a:r>
            <a:r>
              <a:rPr lang="en-US" sz="1800" dirty="0"/>
              <a:t> </a:t>
            </a:r>
          </a:p>
          <a:p>
            <a:pPr marL="457200" lvl="1" indent="0">
              <a:spcBef>
                <a:spcPts val="0"/>
              </a:spcBef>
            </a:pPr>
            <a:endParaRPr lang="en-US" sz="18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ETSI - ERM - </a:t>
            </a:r>
            <a:r>
              <a:rPr lang="en-US" altLang="en-US" sz="1600" b="0" dirty="0">
                <a:hlinkClick r:id="rId6"/>
              </a:rPr>
              <a:t>&lt;TG-11&gt;</a:t>
            </a:r>
            <a:r>
              <a:rPr lang="en-US" altLang="en-US" sz="1600" b="0" dirty="0"/>
              <a:t>  </a:t>
            </a:r>
            <a:r>
              <a:rPr lang="en-US" sz="1600" dirty="0">
                <a:solidFill>
                  <a:schemeClr val="tx1"/>
                </a:solidFill>
              </a:rPr>
              <a:t>meeting # ____ (07Nov, online, 2.4 GHz SRDoc)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85000"/>
                  </a:schemeClr>
                </a:solidFill>
              </a:rPr>
              <a:t>Nothing reported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ETSI – ERM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b="0" dirty="0">
                <a:solidFill>
                  <a:schemeClr val="tx1"/>
                </a:solidFill>
                <a:hlinkClick r:id="rId7"/>
              </a:rPr>
              <a:t>&lt;TG-UWB&gt;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next meeting #51, 27-28Nov,   </a:t>
            </a:r>
            <a:r>
              <a:rPr lang="en-US" sz="1600" dirty="0"/>
              <a:t>BREMEN, DE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85000"/>
                  </a:schemeClr>
                </a:solidFill>
              </a:rPr>
              <a:t>nothing reported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ETSI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b="0" u="sng" dirty="0">
                <a:hlinkClick r:id="rId8"/>
              </a:rPr>
              <a:t>&lt;ERM&gt;</a:t>
            </a:r>
            <a:r>
              <a:rPr lang="en-US" sz="1600" b="0" dirty="0"/>
              <a:t> </a:t>
            </a:r>
            <a:r>
              <a:rPr lang="en-US" sz="1600" dirty="0">
                <a:solidFill>
                  <a:schemeClr val="tx1"/>
                </a:solidFill>
              </a:rPr>
              <a:t>next meeting #70,  17-20mar20, </a:t>
            </a:r>
            <a:r>
              <a:rPr lang="en-US" sz="1600" dirty="0"/>
              <a:t>Sophia Antipolis</a:t>
            </a:r>
            <a:endParaRPr lang="en-US" sz="1600" b="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nothing reported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>
              <a:spcBef>
                <a:spcPts val="0"/>
              </a:spcBef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362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841" y="737368"/>
            <a:ext cx="7770813" cy="405632"/>
          </a:xfrm>
        </p:spPr>
        <p:txBody>
          <a:bodyPr/>
          <a:lstStyle/>
          <a:p>
            <a:r>
              <a:rPr lang="en-US" sz="2400" dirty="0"/>
              <a:t>EU items to share </a:t>
            </a:r>
            <a:r>
              <a:rPr lang="en-US" sz="1400" dirty="0"/>
              <a:t>-2</a:t>
            </a:r>
            <a:r>
              <a:rPr lang="en-US" sz="2400" dirty="0"/>
              <a:t> 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7684" y="1158729"/>
            <a:ext cx="8353245" cy="531668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CEPT–ECC  </a:t>
            </a:r>
            <a:r>
              <a:rPr lang="en-US" sz="1600" b="0" dirty="0">
                <a:solidFill>
                  <a:schemeClr val="tx1"/>
                </a:solidFill>
                <a:hlinkClick r:id="rId3"/>
              </a:rPr>
              <a:t>&lt;SE24&gt;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next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Nothing reported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CEPT – ECC </a:t>
            </a:r>
            <a:r>
              <a:rPr lang="en-US" altLang="en-US" sz="1800" b="0" dirty="0">
                <a:hlinkClick r:id="rId4"/>
              </a:rPr>
              <a:t>&lt;SE45&gt;</a:t>
            </a:r>
            <a:r>
              <a:rPr lang="en-US" altLang="en-US" sz="1800" b="0" dirty="0"/>
              <a:t> </a:t>
            </a:r>
            <a:r>
              <a:rPr lang="en-US" altLang="en-US" sz="1800" dirty="0"/>
              <a:t>next meeting #9 09-11 Dec 19, ECO Copenhagen</a:t>
            </a:r>
          </a:p>
          <a:p>
            <a:pPr lvl="8">
              <a:buFont typeface="Arial" panose="020B0604020202020204" pitchFamily="34" charset="0"/>
              <a:buChar char="•"/>
            </a:pPr>
            <a:r>
              <a:rPr lang="en-US" sz="1400" dirty="0"/>
              <a:t>#10, 20-22 Jan 20,  tbd, Czech Republic</a:t>
            </a:r>
            <a:endParaRPr lang="en-US" sz="1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Quiet for now. </a:t>
            </a:r>
          </a:p>
          <a:p>
            <a:pPr marL="457200" lvl="1" indent="0"/>
            <a:endParaRPr 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CEPT – ECC </a:t>
            </a:r>
            <a:r>
              <a:rPr lang="en-US" altLang="en-US" sz="1800" b="0" dirty="0">
                <a:hlinkClick r:id="rId5"/>
              </a:rPr>
              <a:t>&lt;FM57&gt;</a:t>
            </a:r>
            <a:r>
              <a:rPr lang="en-US" altLang="en-US" sz="1800" b="0" dirty="0"/>
              <a:t>  </a:t>
            </a:r>
            <a:r>
              <a:rPr lang="en-US" sz="1800" dirty="0"/>
              <a:t>next meeting #9, 22-24 Jan 20,  tbd, Czech Republic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Nothing reported </a:t>
            </a:r>
          </a:p>
          <a:p>
            <a:pPr marL="457200" lvl="1" indent="0"/>
            <a:endParaRPr lang="en-US" sz="1200" dirty="0">
              <a:solidFill>
                <a:schemeClr val="tx1"/>
              </a:solidFill>
            </a:endParaRPr>
          </a:p>
          <a:p>
            <a:pPr marL="457200" lvl="1" indent="0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524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889" y="631899"/>
            <a:ext cx="7770813" cy="631751"/>
          </a:xfrm>
        </p:spPr>
        <p:txBody>
          <a:bodyPr/>
          <a:lstStyle/>
          <a:p>
            <a:r>
              <a:rPr lang="en-US" sz="2400" dirty="0"/>
              <a:t>ITU-R items to share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888" y="1066800"/>
            <a:ext cx="8445111" cy="534644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WRC-19 </a:t>
            </a:r>
            <a:r>
              <a:rPr lang="en-US" sz="1800"/>
              <a:t>is in </a:t>
            </a:r>
            <a:r>
              <a:rPr lang="en-US" sz="1800" dirty="0"/>
              <a:t>progress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Calendar:</a:t>
            </a:r>
            <a:endParaRPr lang="en-US" sz="1400" dirty="0">
              <a:hlinkClick r:id="rId2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https://www.itu.int/en/events/Pages/Calendar-Events.aspx?sector=ITU-R</a:t>
            </a:r>
            <a:endParaRPr 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dirty="0">
                <a:hlinkClick r:id="rId3"/>
              </a:rPr>
              <a:t>Study Group 1 (SG 1) Spectrum management</a:t>
            </a:r>
            <a:endParaRPr lang="en-US" sz="11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00" u="sng" dirty="0">
                <a:hlinkClick r:id="rId4"/>
              </a:rPr>
              <a:t>Working Party 1A (WP 1A) - Spectrum engineering techniques</a:t>
            </a:r>
            <a:r>
              <a:rPr lang="en-US" sz="1000" u="sng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00" dirty="0">
                <a:hlinkClick r:id="rId5"/>
              </a:rPr>
              <a:t>Working Party 1C (WP 1C) - Spectrum monitoring</a:t>
            </a:r>
            <a:r>
              <a:rPr lang="en-US" sz="1000" dirty="0"/>
              <a:t>​​</a:t>
            </a:r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5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dirty="0">
                <a:hlinkClick r:id="rId6"/>
              </a:rPr>
              <a:t>Study Group 5 (SG 5) Terrestrial services</a:t>
            </a:r>
            <a:endParaRPr lang="en-US" sz="11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00" dirty="0">
                <a:hlinkClick r:id="rId7"/>
              </a:rPr>
              <a:t>Working Party 5A (WP 5A) - Land mobile service above 30 MHz* (excluding IMT); wireless access in the fixed service; amateur and amateur-satellite services</a:t>
            </a:r>
            <a:r>
              <a:rPr lang="en-US" sz="1000" dirty="0"/>
              <a:t>  (Chair on mailing list)</a:t>
            </a:r>
            <a:endParaRPr lang="en-US" sz="1000" dirty="0">
              <a:hlinkClick r:id="rId8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00" dirty="0">
                <a:hlinkClick r:id="rId8"/>
              </a:rPr>
              <a:t>Working Party 5D (WP 5D) - IMT Systems</a:t>
            </a:r>
            <a:r>
              <a:rPr lang="en-US" sz="1000" dirty="0"/>
              <a:t> (Chair on mailing list)​​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800" dirty="0">
                <a:hlinkClick r:id="rId9"/>
              </a:rPr>
              <a:t>Monday 2019-12-09 - Friday 2019-12-13</a:t>
            </a:r>
            <a:endParaRPr lang="en-US" sz="800" dirty="0"/>
          </a:p>
          <a:p>
            <a:pPr marL="4000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dirty="0"/>
              <a:t>WRC-19:   </a:t>
            </a:r>
          </a:p>
          <a:p>
            <a:pPr marL="80010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50" u="sng" dirty="0">
                <a:hlinkClick r:id="rId10"/>
              </a:rPr>
              <a:t>https://www.itu.int/en/ITU-R/conferences/wrc/2019/Pages/default.aspx</a:t>
            </a:r>
            <a:r>
              <a:rPr lang="en-US" sz="1050" u="sng" dirty="0"/>
              <a:t>;  agenda and more: </a:t>
            </a:r>
            <a:r>
              <a:rPr lang="en-US" sz="1050" dirty="0"/>
              <a:t> </a:t>
            </a:r>
            <a:r>
              <a:rPr lang="en-US" sz="1050" u="sng" dirty="0">
                <a:hlinkClick r:id="rId11"/>
              </a:rPr>
              <a:t>https://www.itu.int/oth/R1402000001</a:t>
            </a:r>
            <a:endParaRPr lang="en-US" sz="1050" u="sng" dirty="0"/>
          </a:p>
          <a:p>
            <a:pPr marL="4000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dirty="0"/>
              <a:t>WRC-23 preliminary agenda items are already out since WRC-15 and will then be finalized at WRC-19.</a:t>
            </a:r>
          </a:p>
          <a:p>
            <a:pPr marL="80010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50" u="sng" dirty="0">
                <a:hlinkClick r:id="rId12"/>
              </a:rPr>
              <a:t>https://www.itu.int/en/ITU-R/study-groups/rcpm/Pages/wrc-23-preliminary-studies.aspx</a:t>
            </a:r>
            <a:r>
              <a:rPr lang="en-US" sz="1050" dirty="0"/>
              <a:t> </a:t>
            </a:r>
            <a:r>
              <a:rPr lang="en-US" sz="18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5261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889" y="631899"/>
            <a:ext cx="7770813" cy="631751"/>
          </a:xfrm>
        </p:spPr>
        <p:txBody>
          <a:bodyPr/>
          <a:lstStyle/>
          <a:p>
            <a:r>
              <a:rPr lang="en-US" altLang="en-US" sz="2400" dirty="0"/>
              <a:t>General Discussion Items </a:t>
            </a:r>
            <a:r>
              <a:rPr lang="en-US" altLang="en-US" sz="1200" dirty="0"/>
              <a:t>- 1 of 1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888" y="1066800"/>
            <a:ext cx="8292711" cy="5346442"/>
          </a:xfrm>
        </p:spPr>
        <p:txBody>
          <a:bodyPr/>
          <a:lstStyle/>
          <a:p>
            <a:pPr marL="0" indent="0">
              <a:spcBef>
                <a:spcPts val="0"/>
              </a:spcBef>
            </a:pPr>
            <a:r>
              <a:rPr lang="en-US" sz="1800" dirty="0"/>
              <a:t> </a:t>
            </a:r>
            <a:r>
              <a:rPr lang="en-US" sz="1400" dirty="0"/>
              <a:t>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Items discussed in teleconferences since Sept: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NIST consultation on security of home IoT devices.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IEEE USA gathered IEEE comments,  we did not send any.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Singapore consultation comments posted.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With 868 MHz going away can they add 915-920MHz.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UWB ex </a:t>
            </a:r>
            <a:r>
              <a:rPr lang="en-US" altLang="en-US" sz="1600" dirty="0" err="1"/>
              <a:t>parte</a:t>
            </a:r>
            <a:r>
              <a:rPr lang="en-US" altLang="en-US" sz="1600" dirty="0"/>
              <a:t> on comments, on Bosch petition for rule making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GPS folks concerned with UWB interference, we would not.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UWB Piper waiver request (we passed)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For RR track side system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Vietnam Digital Consultation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compulsory standards on digital signatures/authentication services on mobile devices</a:t>
            </a:r>
            <a:endParaRPr lang="en-US" altLang="en-US" sz="14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ISED and Vietnam general updates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Some related to equipment certifications. (see agenda 18-19/0131r01)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Indonesia: Updates for Short Range Devices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 </a:t>
            </a:r>
            <a:r>
              <a:rPr lang="en-US" sz="1400" dirty="0" err="1"/>
              <a:t>BlueTooth</a:t>
            </a:r>
            <a:r>
              <a:rPr lang="en-US" sz="1400" dirty="0"/>
              <a:t>, WPAN (15.4), RFID, NFC, ITS, WLAN under other, etc. </a:t>
            </a:r>
            <a:endParaRPr lang="en-US" sz="12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222222"/>
                </a:solidFill>
                <a:cs typeface="Arial" panose="020B0604020202020204" pitchFamily="34" charset="0"/>
              </a:rPr>
              <a:t>Vietnam MIC regulation on license-exempt frequency bands.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Updates to 2.4 and 5GHz band, RFIS at 918MHz, regulations updates to 246 GHz, etc.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222222"/>
                </a:solidFill>
                <a:cs typeface="Arial" panose="020B0604020202020204" pitchFamily="34" charset="0"/>
              </a:rPr>
              <a:t>Japan MIC has published a list of changes in technical conditions for systems at 60 GHz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ja-JP" sz="1400" dirty="0"/>
              <a:t>Though no change for low power data communications systems (see 18-19/0133)</a:t>
            </a:r>
            <a:endParaRPr 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0241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889" y="631899"/>
            <a:ext cx="8140311" cy="631751"/>
          </a:xfrm>
        </p:spPr>
        <p:txBody>
          <a:bodyPr/>
          <a:lstStyle/>
          <a:p>
            <a:r>
              <a:rPr lang="en-AU" sz="2400" dirty="0"/>
              <a:t>Actions / AOB / Recess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169" y="1265047"/>
            <a:ext cx="8150031" cy="521036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Actions required: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1800" dirty="0">
                <a:solidFill>
                  <a:srgbClr val="00B0F0"/>
                </a:solidFill>
              </a:rPr>
              <a:t>Look over ACMA consultation to discuss on Thursday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linkClick r:id="rId2"/>
              </a:rPr>
              <a:t>https://mentor.ieee.org/802.18/dcn/19/18-19-0146-00-0000-acma-ifc-36-2019-compliance-priorities-20-21.docx</a:t>
            </a:r>
            <a:r>
              <a:rPr lang="en-US" sz="16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AOB before recess to Thursday AM1.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bg1">
                    <a:lumMod val="65000"/>
                  </a:schemeClr>
                </a:solidFill>
              </a:rPr>
              <a:t>Move Thursday’s start to 8:30?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bg1">
                    <a:lumMod val="65000"/>
                  </a:schemeClr>
                </a:solidFill>
              </a:rPr>
              <a:t>Ongoing?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We recessed until Thursday AM1, at 11:______________ local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83423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889" y="631899"/>
            <a:ext cx="7770813" cy="631751"/>
          </a:xfrm>
        </p:spPr>
        <p:txBody>
          <a:bodyPr/>
          <a:lstStyle/>
          <a:p>
            <a:r>
              <a:rPr lang="en-US" altLang="en-US" sz="2400" dirty="0"/>
              <a:t>Thursday Agenda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799"/>
            <a:ext cx="8458200" cy="5408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Reminder of IEEE policies we are under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Attendance server is open.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Remember to state your name, affiliation, employer and/or clients first time you speak.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Someone to take a few notes:  ________</a:t>
            </a:r>
            <a:endParaRPr lang="en-US" altLang="en-US" sz="1800" dirty="0">
              <a:solidFill>
                <a:schemeClr val="bg1">
                  <a:lumMod val="6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Reminder 802.18 reciprocal credit from other WGs has been turned off.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Items from Tuesday or new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General Discussion: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ACMA consultation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APAC update</a:t>
            </a:r>
            <a:endParaRPr lang="en-US" alt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Teleconferences moving forward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Actions Required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AOB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Adjourn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2019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sz="2400" dirty="0"/>
              <a:t>General discussions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11249"/>
            <a:ext cx="7620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ACMA Consultation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Note that ACMA's compliance priorities for 2019 to 2020 are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1. Telco consumer safeguards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2. Small cell base stations for 4G and 5G 3. Unsolicited communications 4. News 5. Gambling 6. Interference and </a:t>
            </a:r>
            <a:r>
              <a:rPr lang="en-US" sz="1400" dirty="0" err="1"/>
              <a:t>licencing</a:t>
            </a:r>
            <a:r>
              <a:rPr lang="en-US" sz="1400" dirty="0"/>
              <a:t> compliance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https://mentor.ieee.org/802.18/dcn/19/18-19-0146-00-0000-acma-ifc-36-2019-compliance-priorities-20-21.docx</a:t>
            </a:r>
            <a:r>
              <a:rPr lang="en-US" sz="14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General APAC update for last couple of months, 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linkClick r:id="rId3"/>
              </a:rPr>
              <a:t>https://mentor.ieee.org/802.18/dcn/19/18-19-0144-00-0000-apac-update-november-2019.pptx</a:t>
            </a:r>
            <a:endParaRPr lang="en-US" sz="1600" dirty="0">
              <a:hlinkClick r:id="rId4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Jay Holcomb (Itron)</a:t>
            </a:r>
          </a:p>
        </p:txBody>
      </p:sp>
    </p:spTree>
    <p:extLst>
      <p:ext uri="{BB962C8B-B14F-4D97-AF65-F5344CB8AC3E}">
        <p14:creationId xmlns:p14="http://schemas.microsoft.com/office/powerpoint/2010/main" val="36056939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altLang="en-US" sz="2400" dirty="0"/>
              <a:t>Teleconferences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2393"/>
            <a:ext cx="7620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b="0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u="sng" dirty="0"/>
              <a:t>Motion:</a:t>
            </a:r>
            <a:r>
              <a:rPr lang="en-US" sz="2000" dirty="0"/>
              <a:t> The 802.18 Chair or Chair designee is directed to conduct, as necessary, teleconferences on Thursdays at 15:00 ET through 07 May 2020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Moved by:  	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Ben R. 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Seconded by: 	Tim H.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Discussion?  None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Passed by Unanimous Consent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Jay Holcomb (Itron)</a:t>
            </a:r>
          </a:p>
        </p:txBody>
      </p:sp>
    </p:spTree>
    <p:extLst>
      <p:ext uri="{BB962C8B-B14F-4D97-AF65-F5344CB8AC3E}">
        <p14:creationId xmlns:p14="http://schemas.microsoft.com/office/powerpoint/2010/main" val="7909527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889" y="631899"/>
            <a:ext cx="7770813" cy="631751"/>
          </a:xfrm>
        </p:spPr>
        <p:txBody>
          <a:bodyPr/>
          <a:lstStyle/>
          <a:p>
            <a:r>
              <a:rPr lang="en-US" altLang="en-US" sz="2400" dirty="0"/>
              <a:t>Actions Required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889" y="1164817"/>
            <a:ext cx="8150031" cy="5310596"/>
          </a:xfrm>
        </p:spPr>
        <p:txBody>
          <a:bodyPr/>
          <a:lstStyle/>
          <a:p>
            <a:pPr marL="0" indent="0"/>
            <a:r>
              <a:rPr lang="en-US" sz="1600" dirty="0"/>
              <a:t> 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1600" dirty="0">
                <a:solidFill>
                  <a:srgbClr val="00B0F0"/>
                </a:solidFill>
              </a:rPr>
              <a:t>After 1</a:t>
            </a:r>
            <a:r>
              <a:rPr lang="en-US" altLang="en-US" sz="1600" baseline="30000" dirty="0">
                <a:solidFill>
                  <a:srgbClr val="00B0F0"/>
                </a:solidFill>
              </a:rPr>
              <a:t>st</a:t>
            </a:r>
            <a:r>
              <a:rPr lang="en-US" altLang="en-US" sz="1600" dirty="0">
                <a:solidFill>
                  <a:srgbClr val="00B0F0"/>
                </a:solidFill>
              </a:rPr>
              <a:t> of the year,  THz submission document back to 802.15, with update on lead in paragraph.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1600" dirty="0">
                <a:solidFill>
                  <a:srgbClr val="00B0F0"/>
                </a:solidFill>
              </a:rPr>
              <a:t> </a:t>
            </a:r>
          </a:p>
          <a:p>
            <a:pPr marL="0" indent="0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 </a:t>
            </a:r>
          </a:p>
          <a:p>
            <a:pPr marL="0" indent="0"/>
            <a:r>
              <a:rPr lang="en-US" sz="1600" dirty="0"/>
              <a:t> </a:t>
            </a:r>
          </a:p>
          <a:p>
            <a:pPr marL="0" indent="0"/>
            <a:r>
              <a:rPr lang="en-US" sz="1600" dirty="0"/>
              <a:t> </a:t>
            </a:r>
          </a:p>
          <a:p>
            <a:pPr marL="0" indent="0"/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002060"/>
                </a:solidFill>
              </a:rPr>
              <a:t>Ongoing: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WPT use of license-exempt bands and UWB in cell phones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Digital </a:t>
            </a:r>
            <a:r>
              <a:rPr lang="en-US" sz="1400" b="0" dirty="0">
                <a:solidFill>
                  <a:srgbClr val="002060"/>
                </a:solidFill>
              </a:rPr>
              <a:t>Divide, how can we help?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General Info: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Latest Cisco VNI 2018-2022 networking trends, updated 21Feb19 (annually). </a:t>
            </a:r>
            <a:r>
              <a:rPr lang="en-US" sz="1400" u="sng" dirty="0">
                <a:hlinkClick r:id="rId2"/>
              </a:rPr>
              <a:t>https://www.cisco.com/c/en/us/solutions/collateral/service-provider/visual-networking-index-vni/white-paper-c11-738429.pdf</a:t>
            </a:r>
            <a:r>
              <a:rPr lang="en-US" sz="1400" u="sng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Latest World Economic Outlook</a:t>
            </a:r>
            <a:r>
              <a:rPr lang="en-US" sz="1400" b="1" dirty="0"/>
              <a:t>.  (October’s 2019, twice a year)</a:t>
            </a:r>
          </a:p>
          <a:p>
            <a:pPr marL="457200" lvl="1" indent="0"/>
            <a:r>
              <a:rPr lang="en-US" sz="1400" dirty="0">
                <a:hlinkClick r:id="rId3"/>
              </a:rPr>
              <a:t>https://www.imf.org/external/pubs/ft/weo/2019/02/weodata/index.aspx</a:t>
            </a:r>
            <a:endParaRPr 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b="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591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Call to Order / 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735900" y="1175544"/>
            <a:ext cx="8303266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Officers for the RR-TAG / IEEE 802.18:</a:t>
            </a:r>
          </a:p>
          <a:p>
            <a:pPr lvl="1">
              <a:defRPr/>
            </a:pPr>
            <a:r>
              <a:rPr lang="en-US" sz="1600" dirty="0"/>
              <a:t>Chair is Jay Holcomb (Itron) </a:t>
            </a:r>
          </a:p>
          <a:p>
            <a:pPr lvl="1">
              <a:defRPr/>
            </a:pPr>
            <a:r>
              <a:rPr lang="en-US" sz="1600" dirty="0"/>
              <a:t>Vice-chair, need someone</a:t>
            </a:r>
          </a:p>
          <a:p>
            <a:pPr lvl="1">
              <a:defRPr/>
            </a:pPr>
            <a:r>
              <a:rPr lang="en-US" sz="1600" dirty="0"/>
              <a:t>Secretary, need someone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Voters: </a:t>
            </a:r>
            <a:r>
              <a:rPr lang="en-US" altLang="en-US" sz="1800" dirty="0"/>
              <a:t>47 (7 on LMSC)</a:t>
            </a:r>
            <a:r>
              <a:rPr lang="en-US" altLang="en-US" sz="1800" dirty="0">
                <a:solidFill>
                  <a:schemeClr val="tx1"/>
                </a:solidFill>
              </a:rPr>
              <a:t>;   Aspirant members: 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 quorum is met since this meeting was announced more then 45 days ago.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FF0000"/>
              </a:solidFill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+mn-ea"/>
                <a:cs typeface="+mn-cs"/>
              </a:rPr>
              <a:t>IEEE 802 Required notices:</a:t>
            </a:r>
          </a:p>
          <a:p>
            <a:pPr lvl="1">
              <a:defRPr/>
            </a:pPr>
            <a:r>
              <a:rPr lang="en-US" sz="1600" kern="1600" dirty="0"/>
              <a:t>Affiliation - </a:t>
            </a:r>
            <a:r>
              <a:rPr lang="en-US" sz="1600" u="sng" kern="1600" dirty="0">
                <a:hlinkClick r:id="rId3"/>
              </a:rPr>
              <a:t>http://standards.ieee.org/faqs/affiliationFAQ.html</a:t>
            </a:r>
            <a:endParaRPr lang="en-US" sz="1600" u="sng" kern="1600" dirty="0"/>
          </a:p>
          <a:p>
            <a:pPr>
              <a:defRPr/>
            </a:pPr>
            <a:r>
              <a:rPr lang="en-US" sz="1600" b="1" i="1" u="sng" kern="1600" dirty="0">
                <a:solidFill>
                  <a:srgbClr val="FF0000"/>
                </a:solidFill>
              </a:rPr>
              <a:t>&gt; Be sure to announce you name, affiliation, employer and clients the first time you speak. </a:t>
            </a:r>
          </a:p>
          <a:p>
            <a:pPr lvl="1">
              <a:defRPr/>
            </a:pPr>
            <a:r>
              <a:rPr lang="en-US" sz="1600" kern="1600" dirty="0"/>
              <a:t>Anti-Trust - </a:t>
            </a:r>
            <a:r>
              <a:rPr lang="en-US" sz="1600" u="sng" kern="1600" dirty="0">
                <a:hlinkClick r:id="rId4"/>
              </a:rPr>
              <a:t>http://standards.ieee.org/resources/antitrust-guidelines.pdf</a:t>
            </a:r>
            <a:endParaRPr lang="en-US" sz="1600" kern="1600" dirty="0"/>
          </a:p>
          <a:p>
            <a:pPr lvl="1">
              <a:defRPr/>
            </a:pPr>
            <a:r>
              <a:rPr lang="en-US" sz="1600" kern="1600" dirty="0"/>
              <a:t>IEEE 802 WG Policies and Procedures - </a:t>
            </a:r>
            <a:r>
              <a:rPr lang="en-US" sz="1600" u="sng" kern="1600" dirty="0">
                <a:hlinkClick r:id="rId5"/>
              </a:rPr>
              <a:t>http://www.ieee802.org/devdocs.shtml</a:t>
            </a:r>
            <a:r>
              <a:rPr lang="en-US" sz="1600" u="sng" kern="1600" dirty="0"/>
              <a:t> </a:t>
            </a:r>
          </a:p>
          <a:p>
            <a:pPr lvl="1">
              <a:defRPr/>
            </a:pPr>
            <a:r>
              <a:rPr lang="en-US" sz="1600" kern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4 administration slides, reminder from your  WG opening plenary  </a:t>
            </a:r>
            <a:r>
              <a:rPr lang="en-US" sz="1600" kern="1600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panose="05000000000000000000" pitchFamily="2" charset="2"/>
              </a:rPr>
              <a:t> new 02jan18</a:t>
            </a:r>
            <a:endParaRPr lang="en-US" sz="1600" kern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defRPr/>
            </a:pPr>
            <a:r>
              <a:rPr lang="en-US" sz="1600" kern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(note: call for essential patents is n/a, as the RR-TAG does not do standards) 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hangingPunct="1">
              <a:defRPr/>
            </a:pPr>
            <a:endParaRPr lang="en-US" sz="1000" dirty="0">
              <a:ea typeface="+mn-ea"/>
              <a:cs typeface="+mn-cs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81000"/>
            <a:ext cx="2579688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12-14 Nov 19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5410200" y="6475413"/>
            <a:ext cx="3184520" cy="180975"/>
          </a:xfrm>
        </p:spPr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graphicFrame>
        <p:nvGraphicFramePr>
          <p:cNvPr id="6" name="Object 5">
            <a:hlinkClick r:id="" action="ppaction://ole?verb=0"/>
            <a:extLst>
              <a:ext uri="{FF2B5EF4-FFF2-40B4-BE49-F238E27FC236}">
                <a16:creationId xmlns:a16="http://schemas.microsoft.com/office/drawing/2014/main" id="{30880004-0293-43BD-AEE7-73ECF85F8F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8981848"/>
              </p:ext>
            </p:extLst>
          </p:nvPr>
        </p:nvGraphicFramePr>
        <p:xfrm>
          <a:off x="7215194" y="5703888"/>
          <a:ext cx="2044694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58" name="Presentation" showAsIcon="1" r:id="rId6" imgW="914400" imgH="771480" progId="PowerPoint.Show.8">
                  <p:embed/>
                </p:oleObj>
              </mc:Choice>
              <mc:Fallback>
                <p:oleObj name="Presentation" showAsIcon="1" r:id="rId6" imgW="914400" imgH="771480" progId="PowerPoint.Show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215194" y="5703888"/>
                        <a:ext cx="2044694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161" y="621103"/>
            <a:ext cx="7770813" cy="674298"/>
          </a:xfrm>
        </p:spPr>
        <p:txBody>
          <a:bodyPr/>
          <a:lstStyle/>
          <a:p>
            <a:r>
              <a:rPr lang="en-US" sz="2400" dirty="0"/>
              <a:t>Any Other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474" y="1142999"/>
            <a:ext cx="8296126" cy="5332414"/>
          </a:xfrm>
        </p:spPr>
        <p:txBody>
          <a:bodyPr/>
          <a:lstStyle/>
          <a:p>
            <a:pPr lvl="4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00B0F0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00B0F0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00B0F0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B0F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B0F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Straw Poll</a:t>
            </a:r>
          </a:p>
          <a:p>
            <a:pPr lvl="1"/>
            <a:r>
              <a:rPr lang="en-US" dirty="0"/>
              <a:t>How many people would like to come back to this venue? </a:t>
            </a:r>
          </a:p>
          <a:p>
            <a:pPr lvl="2"/>
            <a:r>
              <a:rPr lang="en-US" sz="2200" dirty="0"/>
              <a:t>Yes  --  ____</a:t>
            </a:r>
          </a:p>
          <a:p>
            <a:pPr lvl="2"/>
            <a:r>
              <a:rPr lang="en-US" sz="2200" dirty="0"/>
              <a:t>No – 	____</a:t>
            </a:r>
          </a:p>
          <a:p>
            <a:pPr lvl="1"/>
            <a:r>
              <a:rPr lang="en-US" dirty="0"/>
              <a:t>Liked the Social –   </a:t>
            </a:r>
          </a:p>
          <a:p>
            <a:pPr lvl="1"/>
            <a:r>
              <a:rPr lang="en-US" dirty="0"/>
              <a:t>Disliked the Social –  	 </a:t>
            </a:r>
          </a:p>
          <a:p>
            <a:pPr lvl="1"/>
            <a:r>
              <a:rPr lang="en-US" dirty="0"/>
              <a:t>Did not go to Social – 	</a:t>
            </a:r>
            <a:r>
              <a:rPr lang="en-US" sz="18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marL="0" indent="0"/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1160" y="381000"/>
            <a:ext cx="2128239" cy="2000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12-14 Nov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44228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90319"/>
            <a:ext cx="7770813" cy="643327"/>
          </a:xfrm>
        </p:spPr>
        <p:txBody>
          <a:bodyPr/>
          <a:lstStyle/>
          <a:p>
            <a:r>
              <a:rPr lang="en-US" sz="2400" dirty="0"/>
              <a:t>Adjourn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721183"/>
            <a:ext cx="7856538" cy="575423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Next teleconference: 21 Nov 2019 – </a:t>
            </a:r>
            <a:r>
              <a:rPr lang="en-US" sz="2000" i="1" u="sng" dirty="0"/>
              <a:t>15:00 – &lt;15:55</a:t>
            </a:r>
            <a:r>
              <a:rPr lang="en-US" sz="2000" dirty="0"/>
              <a:t> ET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Call in info: </a:t>
            </a:r>
            <a:r>
              <a:rPr lang="en-US" sz="1800" dirty="0">
                <a:hlinkClick r:id="rId2"/>
              </a:rPr>
              <a:t>https://mentor.ieee.org/802.18/dcn/16/18-16-0038-13-0000-teleconference-call-in-info.pptx</a:t>
            </a:r>
            <a:r>
              <a:rPr lang="en-US" sz="1800" dirty="0"/>
              <a:t>  </a:t>
            </a:r>
            <a:r>
              <a:rPr lang="en-US" altLang="en-US" sz="1800" b="1" dirty="0"/>
              <a:t>(</a:t>
            </a:r>
            <a:r>
              <a:rPr lang="en-US" altLang="en-US" sz="1800" b="1" i="1" u="sng" dirty="0"/>
              <a:t>or latest)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Note: If the call-in link doesn’t work send the Chair an email right away. 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All late changes/cancellations will be sent out to the 802.18 list server.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Adjourn: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Agenda complete, any objection to Adjourn.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None heard, </a:t>
            </a:r>
            <a:r>
              <a:rPr lang="en-US" sz="1800" dirty="0"/>
              <a:t>we are Adjourned at  08:_____________ local</a:t>
            </a:r>
          </a:p>
          <a:p>
            <a:pPr marL="1828800" lvl="4" indent="0"/>
            <a:endParaRPr lang="en-US" sz="1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next face to face meeting of the 802.18 RR-TAG will be at the IEEE 802, 12–17 Jan. 2019 Wireless Interim in the  Hotel Irvine, Irvine, California, USA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Normal time slots, Tuesday AM2 and Thursday AM1</a:t>
            </a: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Safe Travels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6799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040F61-8B6B-46A5-9291-AFE7C7C4263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04800"/>
            <a:ext cx="2211387" cy="273050"/>
          </a:xfrm>
        </p:spPr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ADC230-6131-4473-944F-BA5E2FC60C2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C57342-C420-4550-BB74-F97CC674B3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F7A38F-B33B-45DC-AA21-4A44AFBE9368}"/>
              </a:ext>
            </a:extLst>
          </p:cNvPr>
          <p:cNvSpPr txBox="1"/>
          <p:nvPr/>
        </p:nvSpPr>
        <p:spPr>
          <a:xfrm>
            <a:off x="3505200" y="5791200"/>
            <a:ext cx="5028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Back up and/or previous  slides follow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5CC7B9-A222-4989-8366-7772F0079144}"/>
              </a:ext>
            </a:extLst>
          </p:cNvPr>
          <p:cNvSpPr txBox="1"/>
          <p:nvPr/>
        </p:nvSpPr>
        <p:spPr>
          <a:xfrm>
            <a:off x="696912" y="121920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Thank You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50DF9C6-427B-477A-8FF7-DF8902EFF17B}"/>
              </a:ext>
            </a:extLst>
          </p:cNvPr>
          <p:cNvSpPr txBox="1">
            <a:spLocks/>
          </p:cNvSpPr>
          <p:nvPr/>
        </p:nvSpPr>
        <p:spPr>
          <a:xfrm>
            <a:off x="696912" y="2971800"/>
            <a:ext cx="8223308" cy="2170113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67875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161" y="621103"/>
            <a:ext cx="7770813" cy="674298"/>
          </a:xfrm>
        </p:spPr>
        <p:txBody>
          <a:bodyPr/>
          <a:lstStyle/>
          <a:p>
            <a:r>
              <a:rPr lang="en-US" sz="2400" dirty="0"/>
              <a:t>Responsibilities of Working Group Officers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703" y="1066800"/>
            <a:ext cx="8296126" cy="4113213"/>
          </a:xfrm>
        </p:spPr>
        <p:txBody>
          <a:bodyPr/>
          <a:lstStyle/>
          <a:p>
            <a:r>
              <a:rPr lang="en-US" sz="1400" dirty="0"/>
              <a:t>3.0 Officers</a:t>
            </a:r>
          </a:p>
          <a:p>
            <a:r>
              <a:rPr lang="en-US" sz="1400" b="0" dirty="0"/>
              <a:t>There shall be a Chair and a Secretary, and there should be a Vice Chair. The office of Treasurer is suggested if significant funds are involved in the operation of the Working Group and/or its subgroups or if the group has multiple financial reports to supply to the IEEE Standards Association. A person may simultaneously hold the positions of Secretary and Treasurer.</a:t>
            </a:r>
          </a:p>
          <a:p>
            <a:r>
              <a:rPr lang="en-US" sz="1400" b="0" dirty="0"/>
              <a:t>The Chair and Vice Chair(s) shall each be IEEE members of any grade, except Student grade, or IEEE Society affiliates, and also be members of IEEE-SA.</a:t>
            </a:r>
          </a:p>
          <a:p>
            <a:r>
              <a:rPr lang="en-US" sz="1400" dirty="0"/>
              <a:t>3.4 Responsibilities of Working Group Officers</a:t>
            </a:r>
          </a:p>
          <a:p>
            <a:r>
              <a:rPr lang="en-US" sz="1400" b="0" dirty="0"/>
              <a:t>When carrying out the duties of an officer described in IEEE’s policies and procedures, officers of the Working Group:</a:t>
            </a:r>
          </a:p>
          <a:p>
            <a:r>
              <a:rPr lang="en-US" sz="1400" b="0" dirty="0"/>
              <a:t>a) shall not act:</a:t>
            </a:r>
          </a:p>
          <a:p>
            <a:r>
              <a:rPr lang="en-US" sz="1400" b="0" dirty="0"/>
              <a:t>1) in bad faith;</a:t>
            </a:r>
          </a:p>
          <a:p>
            <a:r>
              <a:rPr lang="en-US" sz="1400" b="0" dirty="0"/>
              <a:t>2) to the detriment of IEEE-SA;</a:t>
            </a:r>
          </a:p>
          <a:p>
            <a:r>
              <a:rPr lang="en-US" sz="1400" b="0" dirty="0"/>
              <a:t>3) to further the interest of any party outside IEEE over the interest of IEEE; or</a:t>
            </a:r>
          </a:p>
          <a:p>
            <a:r>
              <a:rPr lang="en-US" sz="1400" b="0" dirty="0"/>
              <a:t>4) in a manner that is inconsistent with the purposes or objectives of IEEE, and;</a:t>
            </a:r>
          </a:p>
          <a:p>
            <a:r>
              <a:rPr lang="en-US" sz="1400" b="0" dirty="0"/>
              <a:t>b) shall use best efforts to ensure that participants of the working group conduct themselves in accordance with applicable policies and procedures including, but not limited to, SASB Bylaws 5.2.1.</a:t>
            </a:r>
          </a:p>
          <a:p>
            <a:r>
              <a:rPr lang="en-US" sz="1400" b="0" dirty="0"/>
              <a:t>The officers of the Working Group shall manage the day-to-day operations of the Working Group. The officers are responsible for implementing the decisions of the Working Group and managing the activities that result from those decisions.</a:t>
            </a:r>
          </a:p>
          <a:p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1160" y="304800"/>
            <a:ext cx="2204439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12-14 Nov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5239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r>
              <a:rPr lang="en-US" sz="2400" dirty="0"/>
              <a:t>ITU-R SM.2352 on THz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355" y="1066799"/>
            <a:ext cx="8353245" cy="5408613"/>
          </a:xfrm>
        </p:spPr>
        <p:txBody>
          <a:bodyPr/>
          <a:lstStyle/>
          <a:p>
            <a:pPr lvl="4">
              <a:buFont typeface="Arial" panose="020B0604020202020204" pitchFamily="34" charset="0"/>
              <a:buChar char="•"/>
            </a:pPr>
            <a:endParaRPr lang="en-US" sz="7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From 802.15.3d, ITU-R SM.2352 on THz communications needs  updates.   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ITU-R WP1A  meeting in June did not manage to prepare an (expected) liaison statement.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Though, 802.15.3d does have a draft of a submission to ITU-R on the current SM.2352 that needs updates.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hlinkClick r:id="rId3"/>
              </a:rPr>
              <a:t>https://mentor.ieee.org/802.15/dcn/19/15-19-0276-01-0thz-ieee-802-15-tag-thz-input-to-the-revision-of-itu-r-sm-2352.docx</a:t>
            </a:r>
            <a:r>
              <a:rPr lang="en-US" sz="1800" dirty="0">
                <a:solidFill>
                  <a:schemeClr val="tx1"/>
                </a:solidFill>
              </a:rPr>
              <a:t> 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Any suggestions before it goes to 802.15 working group?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Just one update, the leading paragraph with the latest boiler plate.  r02 was uploaded.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Note: the plan is to get it completed, though will not formally be worked on by 802.18 until early next year for final ITU-R format and approval.  </a:t>
            </a:r>
          </a:p>
          <a:p>
            <a:pPr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Key item for this is 802.15 THz TAG is not meeting again before it is needed in June of 2020, so they want to be done now with the content.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</a:endParaRP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457200" lvl="1" indent="0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52243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r>
              <a:rPr lang="en-US" sz="2400" dirty="0"/>
              <a:t>ITU-R THz SM.2352 submission 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4623"/>
            <a:ext cx="8353245" cy="5408613"/>
          </a:xfrm>
        </p:spPr>
        <p:txBody>
          <a:bodyPr/>
          <a:lstStyle/>
          <a:p>
            <a:pPr lvl="4">
              <a:buFont typeface="Arial" panose="020B0604020202020204" pitchFamily="34" charset="0"/>
              <a:buChar char="•"/>
            </a:pPr>
            <a:endParaRPr lang="en-US" sz="7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ITU-R SM.2352 on THz communications needs updates.  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As reported Tuesday,  ITU-R WP1A  meeting in June did not manage to prepare an (expected) liaison statement.  In any case, we did review a draft submission to ITU-R from IEEE 802.15.3d.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Approval in 802.15 mid-week to move document to 802.18 for approval and process to file with ITU-R early 2020.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hlinkClick r:id="rId3"/>
              </a:rPr>
              <a:t>https://mentor.ieee.org/802.15/dcn/19/15-19-0276-03-0thz-ieee-802-15-tag-thz-input-to-the-revision-of-itu-r-sm-2352.docx</a:t>
            </a:r>
            <a:r>
              <a:rPr lang="en-US" sz="20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457200" lvl="1" indent="0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95164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r>
              <a:rPr lang="en-US" sz="2400" dirty="0"/>
              <a:t>ITU-R THz SM.2352 motion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355" y="1066799"/>
            <a:ext cx="8353245" cy="5408613"/>
          </a:xfrm>
        </p:spPr>
        <p:txBody>
          <a:bodyPr/>
          <a:lstStyle/>
          <a:p>
            <a:pPr marL="457200" lvl="1" indent="0"/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u="sng" dirty="0"/>
              <a:t>Motion:</a:t>
            </a:r>
            <a:r>
              <a:rPr lang="en-US" sz="1800" dirty="0"/>
              <a:t> </a:t>
            </a:r>
            <a:r>
              <a:rPr lang="en-US" sz="1800" b="0" dirty="0"/>
              <a:t>Move to approve document </a:t>
            </a:r>
            <a:r>
              <a:rPr lang="en-US" sz="1800" b="0" dirty="0">
                <a:hlinkClick r:id="rId3" invalidUrl="https:///"/>
              </a:rPr>
              <a:t>https://</a:t>
            </a:r>
            <a:r>
              <a:rPr lang="en-US" sz="1800" b="0" dirty="0"/>
              <a:t>_________ on ITU-R SM.2352 report on THz communications updates. With the chair of 802.18 to have editorial privileges and send to the LMSC(EC) for review/approval and submission to ITU-R WP 1A.</a:t>
            </a:r>
          </a:p>
          <a:p>
            <a:endParaRPr lang="en-US" altLang="en-US" sz="1800" dirty="0">
              <a:solidFill>
                <a:schemeClr val="tx1"/>
              </a:solidFill>
            </a:endParaRPr>
          </a:p>
          <a:p>
            <a:r>
              <a:rPr lang="en-US" altLang="en-US" sz="1800" dirty="0"/>
              <a:t>		Moved by:  		__ 	</a:t>
            </a:r>
          </a:p>
          <a:p>
            <a:pPr lvl="1"/>
            <a:r>
              <a:rPr lang="en-US" altLang="en-US" sz="1800" b="1" dirty="0"/>
              <a:t>Seconded by:  	__ </a:t>
            </a:r>
          </a:p>
          <a:p>
            <a:pPr lvl="1"/>
            <a:r>
              <a:rPr lang="en-US" altLang="en-US" sz="1800" b="1" dirty="0"/>
              <a:t>Discussion?	</a:t>
            </a:r>
            <a:r>
              <a:rPr lang="en-US" altLang="en-US" sz="1800" b="1" dirty="0">
                <a:solidFill>
                  <a:schemeClr val="bg1">
                    <a:lumMod val="65000"/>
                  </a:schemeClr>
                </a:solidFill>
              </a:rPr>
              <a:t>none</a:t>
            </a:r>
          </a:p>
          <a:p>
            <a:pPr lvl="1"/>
            <a:r>
              <a:rPr lang="en-US" altLang="en-US" sz="1800" b="1" dirty="0">
                <a:solidFill>
                  <a:schemeClr val="bg1">
                    <a:lumMod val="65000"/>
                  </a:schemeClr>
                </a:solidFill>
              </a:rPr>
              <a:t>Vote:  __Y   /  __N   /  __A </a:t>
            </a:r>
          </a:p>
          <a:p>
            <a:pPr lvl="1"/>
            <a:endParaRPr lang="en-US" altLang="en-US" sz="1800" b="1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altLang="en-US" sz="1800" b="1" dirty="0">
                <a:solidFill>
                  <a:schemeClr val="bg1">
                    <a:lumMod val="65000"/>
                  </a:schemeClr>
                </a:solidFill>
              </a:rPr>
              <a:t>Motion - Passed</a:t>
            </a:r>
          </a:p>
          <a:p>
            <a:pPr marL="457200" lvl="1" indent="0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828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161" y="621103"/>
            <a:ext cx="7770813" cy="674298"/>
          </a:xfrm>
        </p:spPr>
        <p:txBody>
          <a:bodyPr/>
          <a:lstStyle/>
          <a:p>
            <a:r>
              <a:rPr lang="en-US" sz="2400" dirty="0"/>
              <a:t>Any Other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474" y="1142999"/>
            <a:ext cx="8296126" cy="5332414"/>
          </a:xfrm>
        </p:spPr>
        <p:txBody>
          <a:bodyPr/>
          <a:lstStyle/>
          <a:p>
            <a:pPr lvl="4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 EU V2X – Delegated Act, regulation latest was published 13.3.2019.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5GAA has been lobbying the EU parliament hard to not accept this and  which has now caused a full vote next week. </a:t>
            </a: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If </a:t>
            </a:r>
            <a:r>
              <a:rPr lang="en-US" sz="1600" b="1" dirty="0">
                <a:solidFill>
                  <a:schemeClr val="tx1"/>
                </a:solidFill>
              </a:rPr>
              <a:t>anyone</a:t>
            </a:r>
            <a:r>
              <a:rPr lang="en-US" sz="1600" dirty="0">
                <a:solidFill>
                  <a:schemeClr val="tx1"/>
                </a:solidFill>
              </a:rPr>
              <a:t> can let the EU parliament know your concerns and opinion and to support the regulation in the short time till next Wednesday, please do.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Key is to go with the evolution with DSRC and not to fragment the spectrum.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Delegated Act can be found at: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/>
              <a:t>Posted here: </a:t>
            </a:r>
            <a:r>
              <a:rPr lang="en-US" sz="1600" u="sng" dirty="0">
                <a:hlinkClick r:id="rId2"/>
              </a:rPr>
              <a:t>https://ec.europa.eu/transport/themes/its/news/2019-03-13-c-its_en</a:t>
            </a:r>
            <a:endParaRPr lang="en-US" sz="1600" u="sng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And revised on Mentor from draft posted here in January: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u="sng" dirty="0">
                <a:hlinkClick r:id="rId3"/>
              </a:rPr>
              <a:t>https://mentor.ieee.org/802.18/dcn/19/18-19-0007-01-0000-european-commission-v2x-draft-law.pdf</a:t>
            </a:r>
            <a:r>
              <a:rPr lang="en-US" sz="1600" u="sng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BTW – it’s title: </a:t>
            </a:r>
            <a:endParaRPr lang="en-US" b="0" dirty="0"/>
          </a:p>
          <a:p>
            <a:pPr algn="ctr">
              <a:spcBef>
                <a:spcPts val="0"/>
              </a:spcBef>
            </a:pPr>
            <a:r>
              <a:rPr lang="en-US" b="0" dirty="0"/>
              <a:t> </a:t>
            </a:r>
            <a:r>
              <a:rPr lang="en-US" sz="1600" b="0" dirty="0"/>
              <a:t>COMMISSION DELEGATED REGULATION (EU) …/... </a:t>
            </a:r>
          </a:p>
          <a:p>
            <a:pPr algn="ctr">
              <a:spcBef>
                <a:spcPts val="0"/>
              </a:spcBef>
            </a:pPr>
            <a:r>
              <a:rPr lang="en-US" sz="1600" b="0" dirty="0"/>
              <a:t>of 13.3.2019 </a:t>
            </a:r>
          </a:p>
          <a:p>
            <a:pPr algn="ctr">
              <a:spcBef>
                <a:spcPts val="0"/>
              </a:spcBef>
            </a:pPr>
            <a:r>
              <a:rPr lang="en-US" sz="1600" b="0" dirty="0"/>
              <a:t>supplementing Directive 2010/40/EU of the European Parliament and of the Council with regard to the deployment and operational use of cooperative intelligent transport systems 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0D7E8-48E9-479B-BFC7-1D9E5E06BBE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6629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2" y="333375"/>
            <a:ext cx="2211387" cy="273050"/>
          </a:xfrm>
          <a:noFill/>
        </p:spPr>
        <p:txBody>
          <a:bodyPr/>
          <a:lstStyle/>
          <a:p>
            <a:r>
              <a:rPr lang="en-US"/>
              <a:t>12-14 Nov 19</a:t>
            </a:r>
            <a:endParaRPr lang="en-US" dirty="0"/>
          </a:p>
        </p:txBody>
      </p:sp>
      <p:sp>
        <p:nvSpPr>
          <p:cNvPr id="717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4525" y="606425"/>
            <a:ext cx="7873995" cy="890587"/>
          </a:xfrm>
        </p:spPr>
        <p:txBody>
          <a:bodyPr lIns="91440" tIns="45720" rIns="91440" bIns="45720"/>
          <a:lstStyle/>
          <a:p>
            <a:r>
              <a:rPr lang="en-US" sz="2400" dirty="0"/>
              <a:t>Other Guidelines for IEEE WG Meetings</a:t>
            </a:r>
          </a:p>
        </p:txBody>
      </p:sp>
      <p:sp>
        <p:nvSpPr>
          <p:cNvPr id="7174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sz="2400" b="1" u="sng" dirty="0">
              <a:solidFill>
                <a:srgbClr val="000099"/>
              </a:solidFill>
              <a:latin typeface="Helvetica" pitchFamily="34" charset="0"/>
            </a:endParaRPr>
          </a:p>
        </p:txBody>
      </p:sp>
      <p:sp>
        <p:nvSpPr>
          <p:cNvPr id="7175" name="Rectangle 4"/>
          <p:cNvSpPr>
            <a:spLocks noChangeArrowheads="1"/>
          </p:cNvSpPr>
          <p:nvPr/>
        </p:nvSpPr>
        <p:spPr bwMode="auto">
          <a:xfrm>
            <a:off x="696912" y="1051718"/>
            <a:ext cx="8229600" cy="510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lnSpc>
                <a:spcPct val="80000"/>
              </a:lnSpc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IEEE-SA standards meetings shall be conducted in compliance with all applicable laws, including antitrust and competition laws. 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GB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Technical considerations remain the primary focus</a:t>
            </a: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Don’t be silent if inappropriate topics are discussed … do formally object.</a:t>
            </a: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more details, see </a:t>
            </a:r>
            <a:r>
              <a:rPr lang="en-US" altLang="en-US" sz="18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IEEE-SA Standards Board Operations Manual</a:t>
            </a: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clause 5.3.10 and </a:t>
            </a:r>
            <a:b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18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Antitrust and Competition Policy: What You Need to Know </a:t>
            </a: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http://standards.ieee.org/develop/policies/antitrust.pdf</a:t>
            </a: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en-US" sz="18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Note: new slide coming on copyright material.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487" y="637822"/>
            <a:ext cx="7770813" cy="989072"/>
          </a:xfrm>
        </p:spPr>
        <p:txBody>
          <a:bodyPr/>
          <a:lstStyle/>
          <a:p>
            <a:r>
              <a:rPr lang="en-US" sz="2400" spc="-5" dirty="0">
                <a:solidFill>
                  <a:srgbClr val="0070C0"/>
                </a:solidFill>
              </a:rPr>
              <a:t>Participant behavior in </a:t>
            </a:r>
            <a:r>
              <a:rPr lang="en-US" sz="2400" dirty="0">
                <a:solidFill>
                  <a:srgbClr val="0070C0"/>
                </a:solidFill>
              </a:rPr>
              <a:t>IEEE-SA </a:t>
            </a:r>
            <a:r>
              <a:rPr lang="en-US" sz="2400" spc="-5" dirty="0">
                <a:solidFill>
                  <a:srgbClr val="0070C0"/>
                </a:solidFill>
              </a:rPr>
              <a:t>activities is guided  by the IEEE Codes of Ethics &amp;</a:t>
            </a:r>
            <a:r>
              <a:rPr lang="en-US" sz="2400" spc="-40" dirty="0">
                <a:solidFill>
                  <a:srgbClr val="0070C0"/>
                </a:solidFill>
              </a:rPr>
              <a:t> </a:t>
            </a:r>
            <a:r>
              <a:rPr lang="en-US" sz="2400" spc="-5" dirty="0">
                <a:solidFill>
                  <a:srgbClr val="0070C0"/>
                </a:solidFill>
              </a:rPr>
              <a:t>Conduct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005" y="1066800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34000" y="6384925"/>
            <a:ext cx="3184520" cy="180975"/>
          </a:xfrm>
        </p:spPr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685004" y="1636959"/>
            <a:ext cx="7833515" cy="4511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lnSpc>
                <a:spcPct val="100000"/>
              </a:lnSpc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participants in IEEE-SA activities are expected to adhere to the core  principles underlying</a:t>
            </a:r>
            <a:r>
              <a:rPr lang="en-US" sz="1800" b="1" spc="-1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3040" indent="-180340">
              <a:lnSpc>
                <a:spcPct val="100000"/>
              </a:lnSpc>
              <a:spcBef>
                <a:spcPts val="1075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5285" marR="5080" lvl="1" indent="-180975">
              <a:lnSpc>
                <a:spcPct val="100000"/>
              </a:lnSpc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800" i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Uphold the highest standards of integrity, responsible behavior, and ethical and  professional</a:t>
            </a:r>
            <a:r>
              <a:rPr lang="en-US" sz="1800" i="1" spc="-6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5285" marR="1209040" lvl="1" indent="-180975">
              <a:lnSpc>
                <a:spcPct val="100000"/>
              </a:lnSpc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800" i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 people fairly and with respect, to not engage in harassment,  discrimination, or retaliation, and to protect people's</a:t>
            </a:r>
            <a:r>
              <a:rPr lang="en-US" sz="1800" i="1" spc="8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privacy.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5285" marR="496570" lvl="1" indent="-180975">
              <a:lnSpc>
                <a:spcPct val="100000"/>
              </a:lnSpc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800" i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Avoid injuring others, their property, reputation, or employment by false or  malicious</a:t>
            </a:r>
            <a:r>
              <a:rPr lang="en-US" sz="1800" i="1" spc="-8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3040" marR="1517650" indent="-180340">
              <a:lnSpc>
                <a:spcPct val="100000"/>
              </a:lnSpc>
              <a:spcBef>
                <a:spcPts val="1075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487" y="637822"/>
            <a:ext cx="7770813" cy="1038578"/>
          </a:xfrm>
        </p:spPr>
        <p:txBody>
          <a:bodyPr/>
          <a:lstStyle/>
          <a:p>
            <a:r>
              <a:rPr lang="en-US" sz="2400" spc="-5" dirty="0">
                <a:solidFill>
                  <a:srgbClr val="0070C0"/>
                </a:solidFill>
              </a:rPr>
              <a:t>Participants in the </a:t>
            </a:r>
            <a:r>
              <a:rPr lang="en-US" sz="2400" dirty="0">
                <a:solidFill>
                  <a:srgbClr val="0070C0"/>
                </a:solidFill>
              </a:rPr>
              <a:t>IEEE-SA </a:t>
            </a:r>
            <a:r>
              <a:rPr lang="en-US" sz="2400" spc="-5" dirty="0">
                <a:solidFill>
                  <a:srgbClr val="0070C0"/>
                </a:solidFill>
              </a:rPr>
              <a:t>“</a:t>
            </a:r>
            <a:r>
              <a:rPr lang="en-US" sz="2400" i="1" spc="-5" dirty="0">
                <a:solidFill>
                  <a:srgbClr val="0070C0"/>
                </a:solidFill>
                <a:latin typeface="Arial"/>
                <a:cs typeface="Arial"/>
              </a:rPr>
              <a:t>individual process</a:t>
            </a:r>
            <a:r>
              <a:rPr lang="en-US" sz="2400" spc="-5" dirty="0">
                <a:solidFill>
                  <a:srgbClr val="0070C0"/>
                </a:solidFill>
              </a:rPr>
              <a:t>” shall  act independently of others, including</a:t>
            </a:r>
            <a:r>
              <a:rPr lang="en-US" sz="2400" spc="-65" dirty="0">
                <a:solidFill>
                  <a:srgbClr val="0070C0"/>
                </a:solidFill>
              </a:rPr>
              <a:t> </a:t>
            </a:r>
            <a:r>
              <a:rPr lang="en-US" sz="2400" spc="-5" dirty="0">
                <a:solidFill>
                  <a:srgbClr val="0070C0"/>
                </a:solidFill>
              </a:rPr>
              <a:t>employers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487" y="1736372"/>
            <a:ext cx="8085514" cy="4113213"/>
          </a:xfrm>
        </p:spPr>
        <p:txBody>
          <a:bodyPr/>
          <a:lstStyle/>
          <a:p>
            <a:pPr marL="193040" marR="117475" indent="-180340">
              <a:lnSpc>
                <a:spcPct val="100000"/>
              </a:lnSpc>
              <a:buChar char="•"/>
              <a:tabLst>
                <a:tab pos="193675" algn="l"/>
              </a:tabLst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Arial"/>
                <a:cs typeface="Arial"/>
                <a:hlinkClick r:id="rId2"/>
              </a:rPr>
              <a:t>IEEE-SA Standards Board Bylaws </a:t>
            </a:r>
            <a:r>
              <a:rPr lang="en-US" sz="1800" spc="-5" dirty="0">
                <a:latin typeface="Arial"/>
                <a:cs typeface="Arial"/>
              </a:rPr>
              <a:t>require that “</a:t>
            </a:r>
            <a:r>
              <a:rPr lang="en-US" sz="1800" i="1" spc="-5" dirty="0">
                <a:latin typeface="Arial"/>
                <a:cs typeface="Arial"/>
              </a:rPr>
              <a:t>participants in the  IEEE standards development individual process shall </a:t>
            </a:r>
            <a:r>
              <a:rPr lang="en-US" sz="1800" i="1" dirty="0">
                <a:latin typeface="Arial"/>
                <a:cs typeface="Arial"/>
              </a:rPr>
              <a:t>act </a:t>
            </a:r>
            <a:r>
              <a:rPr lang="en-US" sz="1800" i="1" spc="-5" dirty="0">
                <a:latin typeface="Arial"/>
                <a:cs typeface="Arial"/>
              </a:rPr>
              <a:t>based on their  qualifications and</a:t>
            </a:r>
            <a:r>
              <a:rPr lang="en-US" sz="1800" i="1" dirty="0">
                <a:latin typeface="Arial"/>
                <a:cs typeface="Arial"/>
              </a:rPr>
              <a:t> </a:t>
            </a:r>
            <a:r>
              <a:rPr lang="en-US" sz="1800" i="1" spc="-5" dirty="0">
                <a:latin typeface="Arial"/>
                <a:cs typeface="Arial"/>
              </a:rPr>
              <a:t>experience”</a:t>
            </a:r>
            <a:endParaRPr lang="en-US" sz="1800" dirty="0">
              <a:latin typeface="Arial"/>
              <a:cs typeface="Arial"/>
            </a:endParaRPr>
          </a:p>
          <a:p>
            <a:pPr marL="193040" indent="-180340">
              <a:lnSpc>
                <a:spcPct val="100000"/>
              </a:lnSpc>
              <a:spcBef>
                <a:spcPts val="108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Arial"/>
                <a:cs typeface="Arial"/>
              </a:rPr>
              <a:t>This means</a:t>
            </a:r>
            <a:r>
              <a:rPr lang="en-US" sz="1800" spc="-20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participants:</a:t>
            </a:r>
            <a:endParaRPr lang="en-US" sz="1800" dirty="0">
              <a:latin typeface="Arial"/>
              <a:cs typeface="Arial"/>
            </a:endParaRPr>
          </a:p>
          <a:p>
            <a:pPr marL="375285" marR="135255" lvl="1" indent="-180975">
              <a:lnSpc>
                <a:spcPct val="100000"/>
              </a:lnSpc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b="1" spc="-5" dirty="0">
                <a:solidFill>
                  <a:srgbClr val="00B050"/>
                </a:solidFill>
                <a:latin typeface="Arial"/>
                <a:cs typeface="Arial"/>
              </a:rPr>
              <a:t>Shall act </a:t>
            </a:r>
            <a:r>
              <a:rPr lang="en-US" sz="1600" b="1" dirty="0">
                <a:solidFill>
                  <a:srgbClr val="00B050"/>
                </a:solidFill>
                <a:latin typeface="Arial"/>
                <a:cs typeface="Arial"/>
              </a:rPr>
              <a:t>&amp; </a:t>
            </a:r>
            <a:r>
              <a:rPr lang="en-US" sz="1600" b="1" spc="-5" dirty="0">
                <a:solidFill>
                  <a:srgbClr val="00B050"/>
                </a:solidFill>
                <a:latin typeface="Arial"/>
                <a:cs typeface="Arial"/>
              </a:rPr>
              <a:t>vote </a:t>
            </a:r>
            <a:r>
              <a:rPr lang="en-US" sz="1600" spc="-5" dirty="0">
                <a:latin typeface="Arial"/>
                <a:cs typeface="Arial"/>
              </a:rPr>
              <a:t>based on their personal </a:t>
            </a:r>
            <a:r>
              <a:rPr lang="en-US" sz="1600" dirty="0">
                <a:latin typeface="Arial"/>
                <a:cs typeface="Arial"/>
              </a:rPr>
              <a:t>&amp; </a:t>
            </a:r>
            <a:r>
              <a:rPr lang="en-US" sz="1600" spc="-5" dirty="0">
                <a:latin typeface="Arial"/>
                <a:cs typeface="Arial"/>
              </a:rPr>
              <a:t>independent opinions derived from  their expertise, knowledge, and qualifications</a:t>
            </a:r>
            <a:endParaRPr lang="en-US" sz="1600" dirty="0">
              <a:latin typeface="Arial"/>
              <a:cs typeface="Arial"/>
            </a:endParaRPr>
          </a:p>
          <a:p>
            <a:pPr marL="375285" marR="5080" lvl="1" indent="-180975">
              <a:lnSpc>
                <a:spcPct val="100000"/>
              </a:lnSpc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b="1" spc="-5" dirty="0">
                <a:solidFill>
                  <a:srgbClr val="FF0000"/>
                </a:solidFill>
                <a:latin typeface="Arial"/>
                <a:cs typeface="Arial"/>
              </a:rPr>
              <a:t>Shall not act or vote </a:t>
            </a:r>
            <a:r>
              <a:rPr lang="en-US" sz="1600" spc="-5" dirty="0">
                <a:latin typeface="Arial"/>
                <a:cs typeface="Arial"/>
              </a:rPr>
              <a:t>based on any obligation to or any direction from any other  person or organization, including an employer or client, regardless of any  external commitments, agreements, contracts, or</a:t>
            </a:r>
            <a:r>
              <a:rPr lang="en-US" sz="1600" spc="110" dirty="0">
                <a:latin typeface="Arial"/>
                <a:cs typeface="Arial"/>
              </a:rPr>
              <a:t> </a:t>
            </a:r>
            <a:r>
              <a:rPr lang="en-US" sz="1600" spc="-5" dirty="0">
                <a:latin typeface="Arial"/>
                <a:cs typeface="Arial"/>
              </a:rPr>
              <a:t>orders</a:t>
            </a:r>
            <a:endParaRPr lang="en-US" sz="1600" dirty="0">
              <a:latin typeface="Arial"/>
              <a:cs typeface="Arial"/>
            </a:endParaRPr>
          </a:p>
          <a:p>
            <a:pPr marL="375285" marR="327660" lvl="1" indent="-180975">
              <a:lnSpc>
                <a:spcPct val="100000"/>
              </a:lnSpc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b="1" spc="-5" dirty="0">
                <a:solidFill>
                  <a:srgbClr val="FF0000"/>
                </a:solidFill>
                <a:latin typeface="Arial"/>
                <a:cs typeface="Arial"/>
              </a:rPr>
              <a:t>Shall not direct </a:t>
            </a:r>
            <a:r>
              <a:rPr lang="en-US" sz="1600" spc="-5" dirty="0">
                <a:latin typeface="Arial"/>
                <a:cs typeface="Arial"/>
              </a:rPr>
              <a:t>the actions or votes of other participants or retaliate against  other participants for fulfilling their responsibility to act </a:t>
            </a:r>
            <a:r>
              <a:rPr lang="en-US" sz="1600" dirty="0">
                <a:latin typeface="Arial"/>
                <a:cs typeface="Arial"/>
              </a:rPr>
              <a:t>&amp; </a:t>
            </a:r>
            <a:r>
              <a:rPr lang="en-US" sz="1600" spc="-5" dirty="0">
                <a:latin typeface="Arial"/>
                <a:cs typeface="Arial"/>
              </a:rPr>
              <a:t>vote based on their  personal </a:t>
            </a:r>
            <a:r>
              <a:rPr lang="en-US" sz="1600" dirty="0">
                <a:latin typeface="Arial"/>
                <a:cs typeface="Arial"/>
              </a:rPr>
              <a:t>&amp; </a:t>
            </a:r>
            <a:r>
              <a:rPr lang="en-US" sz="1600" spc="-5" dirty="0">
                <a:latin typeface="Arial"/>
                <a:cs typeface="Arial"/>
              </a:rPr>
              <a:t>independently developed</a:t>
            </a:r>
            <a:r>
              <a:rPr lang="en-US" sz="1600" spc="-55" dirty="0">
                <a:latin typeface="Arial"/>
                <a:cs typeface="Arial"/>
              </a:rPr>
              <a:t> </a:t>
            </a:r>
            <a:r>
              <a:rPr lang="en-US" sz="1600" spc="-5" dirty="0">
                <a:latin typeface="Arial"/>
                <a:cs typeface="Arial"/>
              </a:rPr>
              <a:t>opinions</a:t>
            </a:r>
            <a:endParaRPr lang="en-US" sz="1600" dirty="0">
              <a:latin typeface="Arial"/>
              <a:cs typeface="Arial"/>
            </a:endParaRPr>
          </a:p>
          <a:p>
            <a:pPr marL="193040" marR="43815" indent="-180340">
              <a:lnSpc>
                <a:spcPct val="100000"/>
              </a:lnSpc>
              <a:spcBef>
                <a:spcPts val="1075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Arial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Arial"/>
                <a:cs typeface="Arial"/>
              </a:rPr>
              <a:t>individual process</a:t>
            </a:r>
            <a:r>
              <a:rPr lang="en-US" sz="1800" spc="-5" dirty="0">
                <a:latin typeface="Arial"/>
                <a:cs typeface="Arial"/>
              </a:rPr>
              <a:t>”, you  are deemed to </a:t>
            </a:r>
            <a:r>
              <a:rPr lang="en-US" sz="1800" dirty="0">
                <a:latin typeface="Arial"/>
                <a:cs typeface="Arial"/>
              </a:rPr>
              <a:t>accept </a:t>
            </a:r>
            <a:r>
              <a:rPr lang="en-US" sz="1800" spc="-5" dirty="0">
                <a:latin typeface="Arial"/>
                <a:cs typeface="Arial"/>
              </a:rPr>
              <a:t>these requirements; </a:t>
            </a:r>
            <a:r>
              <a:rPr lang="en-US" sz="1800" dirty="0">
                <a:latin typeface="Arial"/>
                <a:cs typeface="Arial"/>
              </a:rPr>
              <a:t>if </a:t>
            </a:r>
            <a:r>
              <a:rPr lang="en-US" sz="1800" spc="-5" dirty="0">
                <a:latin typeface="Arial"/>
                <a:cs typeface="Arial"/>
              </a:rPr>
              <a:t>you are unable to satisfy  these requirements then you shall immediately cease any</a:t>
            </a:r>
            <a:r>
              <a:rPr lang="en-US" sz="1800" spc="130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(and would ask you to please leave the call or meeting.)</a:t>
            </a:r>
            <a:endParaRPr lang="en-US" sz="1800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487" y="637822"/>
            <a:ext cx="7770813" cy="1038577"/>
          </a:xfrm>
        </p:spPr>
        <p:txBody>
          <a:bodyPr/>
          <a:lstStyle/>
          <a:p>
            <a:r>
              <a:rPr lang="en-US" sz="2400" spc="-5" dirty="0">
                <a:solidFill>
                  <a:srgbClr val="0070C0"/>
                </a:solidFill>
              </a:rPr>
              <a:t>IEEE-SA standards activities shall allow the fair &amp;  equitable consideration of all</a:t>
            </a:r>
            <a:r>
              <a:rPr lang="en-US" sz="2400" spc="-70" dirty="0">
                <a:solidFill>
                  <a:srgbClr val="0070C0"/>
                </a:solidFill>
              </a:rPr>
              <a:t> </a:t>
            </a:r>
            <a:r>
              <a:rPr lang="en-US" sz="2400" spc="-5" dirty="0">
                <a:solidFill>
                  <a:srgbClr val="0070C0"/>
                </a:solidFill>
              </a:rPr>
              <a:t>viewpoints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0813" cy="4113213"/>
          </a:xfrm>
        </p:spPr>
        <p:txBody>
          <a:bodyPr/>
          <a:lstStyle/>
          <a:p>
            <a:pPr marL="193040" marR="433705" indent="-180340">
              <a:lnSpc>
                <a:spcPct val="100000"/>
              </a:lnSpc>
              <a:buChar char="•"/>
              <a:tabLst>
                <a:tab pos="193675" algn="l"/>
              </a:tabLst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Arial"/>
                <a:cs typeface="Arial"/>
                <a:hlinkClick r:id="rId2"/>
              </a:rPr>
              <a:t>IEEE-SA Standards Board Bylaws </a:t>
            </a:r>
            <a:r>
              <a:rPr lang="en-US" sz="1800" spc="-5" dirty="0">
                <a:latin typeface="Arial"/>
                <a:cs typeface="Arial"/>
              </a:rPr>
              <a:t>(clause 5.2.1.3) specifies that  “</a:t>
            </a:r>
            <a:r>
              <a:rPr lang="en-US" sz="1800" i="1" spc="-5" dirty="0">
                <a:latin typeface="Arial"/>
                <a:cs typeface="Arial"/>
              </a:rPr>
              <a:t>the standards development process shall </a:t>
            </a:r>
            <a:r>
              <a:rPr lang="en-US" sz="1800" i="1" dirty="0">
                <a:latin typeface="Arial"/>
                <a:cs typeface="Arial"/>
              </a:rPr>
              <a:t>not </a:t>
            </a:r>
            <a:r>
              <a:rPr lang="en-US" sz="1800" i="1" spc="-5" dirty="0">
                <a:latin typeface="Arial"/>
                <a:cs typeface="Arial"/>
              </a:rPr>
              <a:t>be dominated by any  single interest category, individual, or</a:t>
            </a:r>
            <a:r>
              <a:rPr lang="en-US" sz="1800" i="1" spc="80" dirty="0">
                <a:latin typeface="Arial"/>
                <a:cs typeface="Arial"/>
              </a:rPr>
              <a:t> </a:t>
            </a:r>
            <a:r>
              <a:rPr lang="en-US" sz="1800" i="1" spc="-5" dirty="0">
                <a:latin typeface="Arial"/>
                <a:cs typeface="Arial"/>
              </a:rPr>
              <a:t>organization”</a:t>
            </a:r>
            <a:endParaRPr lang="en-US" sz="1800" dirty="0">
              <a:latin typeface="Arial"/>
              <a:cs typeface="Arial"/>
            </a:endParaRPr>
          </a:p>
          <a:p>
            <a:pPr marL="375285" marR="5080" indent="-180975">
              <a:lnSpc>
                <a:spcPct val="100000"/>
              </a:lnSpc>
              <a:spcBef>
                <a:spcPts val="480"/>
              </a:spcBef>
            </a:pPr>
            <a:r>
              <a:rPr lang="en-US" sz="1600" dirty="0">
                <a:latin typeface="Arial"/>
                <a:cs typeface="Arial"/>
              </a:rPr>
              <a:t>– </a:t>
            </a:r>
            <a:r>
              <a:rPr lang="en-US" sz="1600" b="0" spc="-5" dirty="0">
                <a:latin typeface="Arial"/>
                <a:cs typeface="Arial"/>
              </a:rPr>
              <a:t>This means no participant may exercise </a:t>
            </a:r>
            <a:r>
              <a:rPr lang="en-US" sz="1600" b="0" i="1" spc="-5" dirty="0">
                <a:latin typeface="Arial"/>
                <a:cs typeface="Arial"/>
              </a:rPr>
              <a:t>“authority, leadership, or influence by  reason of superior leverage, strength, or representation to the exclusion of fair  and equitable consideration of other viewpoints” </a:t>
            </a:r>
            <a:r>
              <a:rPr lang="en-US" sz="1600" b="0" spc="-5" dirty="0">
                <a:latin typeface="Arial"/>
                <a:cs typeface="Arial"/>
              </a:rPr>
              <a:t>or “</a:t>
            </a:r>
            <a:r>
              <a:rPr lang="en-US" sz="1600" b="0" i="1" spc="-5" dirty="0">
                <a:latin typeface="Arial"/>
                <a:cs typeface="Arial"/>
              </a:rPr>
              <a:t>to hinder the progress of the  standards development</a:t>
            </a:r>
            <a:r>
              <a:rPr lang="en-US" sz="1600" b="0" i="1" spc="-25" dirty="0">
                <a:latin typeface="Arial"/>
                <a:cs typeface="Arial"/>
              </a:rPr>
              <a:t> </a:t>
            </a:r>
            <a:r>
              <a:rPr lang="en-US" sz="1600" b="0" i="1" spc="-5" dirty="0">
                <a:latin typeface="Arial"/>
                <a:cs typeface="Arial"/>
              </a:rPr>
              <a:t>activity”</a:t>
            </a:r>
            <a:endParaRPr lang="en-US" sz="1600" b="0" dirty="0">
              <a:latin typeface="Arial"/>
              <a:cs typeface="Arial"/>
            </a:endParaRPr>
          </a:p>
          <a:p>
            <a:pPr marL="193040" marR="1270000" indent="-180340">
              <a:lnSpc>
                <a:spcPct val="100000"/>
              </a:lnSpc>
              <a:spcBef>
                <a:spcPts val="1075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Arial"/>
                <a:cs typeface="Arial"/>
              </a:rPr>
              <a:t>This rule applies equally to those participating in a standards  development project and to that project’s leadership</a:t>
            </a:r>
            <a:r>
              <a:rPr lang="en-US" sz="1800" spc="90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group</a:t>
            </a:r>
            <a:endParaRPr lang="en-US" sz="1800" dirty="0">
              <a:latin typeface="Arial"/>
              <a:cs typeface="Arial"/>
            </a:endParaRPr>
          </a:p>
          <a:p>
            <a:pPr marL="193040" marR="142240" indent="-180340">
              <a:lnSpc>
                <a:spcPct val="100000"/>
              </a:lnSpc>
              <a:spcBef>
                <a:spcPts val="108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Arial"/>
                <a:cs typeface="Arial"/>
              </a:rPr>
              <a:t>Any person who reasonably suspects that dominance is occurring in a  standards development </a:t>
            </a:r>
            <a:r>
              <a:rPr lang="en-US" sz="1800" dirty="0">
                <a:latin typeface="Arial"/>
                <a:cs typeface="Arial"/>
              </a:rPr>
              <a:t>project </a:t>
            </a:r>
            <a:r>
              <a:rPr lang="en-US" sz="1800" spc="-5" dirty="0">
                <a:latin typeface="Arial"/>
                <a:cs typeface="Arial"/>
              </a:rPr>
              <a:t>is encouraged to bring the issue to the  attention </a:t>
            </a:r>
            <a:r>
              <a:rPr lang="en-US" sz="1800" dirty="0">
                <a:latin typeface="Arial"/>
                <a:cs typeface="Arial"/>
              </a:rPr>
              <a:t>of </a:t>
            </a:r>
            <a:r>
              <a:rPr lang="en-US" sz="1800" spc="-5" dirty="0">
                <a:latin typeface="Arial"/>
                <a:cs typeface="Arial"/>
              </a:rPr>
              <a:t>the Standards Committee or the project’s IEEE-SA Program  Manager</a:t>
            </a:r>
            <a:endParaRPr lang="en-US" sz="1800" dirty="0">
              <a:latin typeface="Arial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723899" y="584202"/>
            <a:ext cx="7770813" cy="609600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Agenda for Plenary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705745" y="279402"/>
            <a:ext cx="2198688" cy="304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12-14 Nov 19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Agenda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808855A-86C1-4363-88E0-4DB40984E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744" y="1037411"/>
            <a:ext cx="3989205" cy="54380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Call to Order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b="1" u="sng" dirty="0">
                <a:solidFill>
                  <a:schemeClr val="tx1"/>
                </a:solidFill>
              </a:rPr>
              <a:t>Attendance server is open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Administrative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Some one to take a few notes: </a:t>
            </a:r>
            <a:endParaRPr lang="en-US" alt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Approve agenda &amp; last minutes</a:t>
            </a:r>
            <a:endParaRPr lang="en-US" altLang="en-US" sz="1600" dirty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looking for an  802.18 Vice-Chair &amp; Sec.</a:t>
            </a:r>
            <a:endParaRPr lang="en-US" altLang="en-US" sz="7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Discussion items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EU Items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ITU-R Items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General Discussion Items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Agenda for Thursday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General Discussion Items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Teleconferences moving forward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Actions 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Anything new from this week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AOB and Adjourn</a:t>
            </a:r>
            <a:endParaRPr lang="en-US" altLang="en-US" sz="1200" dirty="0">
              <a:solidFill>
                <a:schemeClr val="tx1"/>
              </a:solidFill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AC1A4D4-CC72-4DDD-B4E2-CCADAEDD8E65}"/>
              </a:ext>
            </a:extLst>
          </p:cNvPr>
          <p:cNvSpPr txBox="1">
            <a:spLocks/>
          </p:cNvSpPr>
          <p:nvPr/>
        </p:nvSpPr>
        <p:spPr bwMode="auto">
          <a:xfrm>
            <a:off x="4585580" y="1037411"/>
            <a:ext cx="4572000" cy="5438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400" kern="0" dirty="0"/>
              <a:t>Discussion items, few more details:  </a:t>
            </a:r>
            <a:endParaRPr lang="en-US" sz="14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EU items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General items, ETSI, CEPT, etc.</a:t>
            </a:r>
          </a:p>
          <a:p>
            <a:pPr marL="0" indent="0">
              <a:spcBef>
                <a:spcPts val="0"/>
              </a:spcBef>
            </a:pPr>
            <a:endParaRPr lang="en-US" altLang="en-US" sz="1400" b="0" kern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b="0" dirty="0"/>
              <a:t>ITU-R items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b="0" dirty="0"/>
              <a:t>WRC-19 is in progress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b="0" kern="0" dirty="0"/>
              <a:t>General discussion items: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kern="0" dirty="0"/>
              <a:t>Actions since September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kern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b="0" kern="0" dirty="0"/>
              <a:t>Thursday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kern="0" dirty="0"/>
              <a:t>General discussion: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kern="0" dirty="0"/>
              <a:t>ACMA consultation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kern="0" dirty="0"/>
              <a:t>APAC update </a:t>
            </a:r>
            <a:endParaRPr lang="en-US" altLang="en-US" sz="1200" kern="0" dirty="0"/>
          </a:p>
        </p:txBody>
      </p:sp>
    </p:spTree>
    <p:extLst>
      <p:ext uri="{BB962C8B-B14F-4D97-AF65-F5344CB8AC3E}">
        <p14:creationId xmlns:p14="http://schemas.microsoft.com/office/powerpoint/2010/main" val="22932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799" y="534987"/>
            <a:ext cx="7770813" cy="469235"/>
          </a:xfrm>
        </p:spPr>
        <p:txBody>
          <a:bodyPr/>
          <a:lstStyle/>
          <a:p>
            <a:r>
              <a:rPr lang="en-US" altLang="en-US" sz="2400" dirty="0"/>
              <a:t>Administrative – Motions and more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799" y="707014"/>
            <a:ext cx="8229602" cy="5858886"/>
          </a:xfrm>
        </p:spPr>
        <p:txBody>
          <a:bodyPr/>
          <a:lstStyle/>
          <a:p>
            <a:pPr lvl="4">
              <a:buFont typeface="Arial" panose="020B0604020202020204" pitchFamily="34" charset="0"/>
              <a:buChar char="•"/>
            </a:pPr>
            <a:endParaRPr lang="en-US" altLang="en-US" sz="800" dirty="0"/>
          </a:p>
          <a:p>
            <a:pPr lvl="4">
              <a:buFont typeface="Arial" panose="020B0604020202020204" pitchFamily="34" charset="0"/>
              <a:buChar char="•"/>
            </a:pPr>
            <a:endParaRPr lang="en-US" altLang="en-US" sz="600" u="sng" dirty="0"/>
          </a:p>
          <a:p>
            <a:pPr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altLang="en-US" sz="1600" u="sng" dirty="0"/>
              <a:t>Motion:</a:t>
            </a:r>
            <a:r>
              <a:rPr lang="en-US" altLang="en-US" sz="1600" dirty="0"/>
              <a:t> To approve the agenda as presented on previous slide</a:t>
            </a:r>
          </a:p>
          <a:p>
            <a:pPr>
              <a:spcBef>
                <a:spcPts val="400"/>
              </a:spcBef>
            </a:pPr>
            <a:r>
              <a:rPr lang="en-US" altLang="en-US" sz="1600" b="1" dirty="0"/>
              <a:t>	</a:t>
            </a:r>
            <a:r>
              <a:rPr lang="en-US" altLang="en-US" sz="1600" b="1" dirty="0">
                <a:solidFill>
                  <a:schemeClr val="tx1"/>
                </a:solidFill>
              </a:rPr>
              <a:t>	</a:t>
            </a:r>
            <a:r>
              <a:rPr lang="en-US" altLang="en-US" sz="1600" dirty="0">
                <a:solidFill>
                  <a:schemeClr val="tx1"/>
                </a:solidFill>
              </a:rPr>
              <a:t>Moved by:  	</a:t>
            </a:r>
            <a:r>
              <a:rPr lang="en-US" altLang="en-US" sz="1600" dirty="0">
                <a:solidFill>
                  <a:schemeClr val="bg1">
                    <a:lumMod val="65000"/>
                  </a:schemeClr>
                </a:solidFill>
              </a:rPr>
              <a:t>Ben R.  </a:t>
            </a:r>
          </a:p>
          <a:p>
            <a:pPr>
              <a:spcBef>
                <a:spcPts val="400"/>
              </a:spcBef>
            </a:pPr>
            <a:r>
              <a:rPr lang="en-US" altLang="en-US" sz="1600" b="1" dirty="0">
                <a:solidFill>
                  <a:schemeClr val="bg1">
                    <a:lumMod val="65000"/>
                  </a:schemeClr>
                </a:solidFill>
              </a:rPr>
              <a:t>		Seconded by:	Tim H.</a:t>
            </a:r>
            <a:endParaRPr lang="en-US" altLang="en-US" sz="1600" dirty="0">
              <a:solidFill>
                <a:schemeClr val="bg1">
                  <a:lumMod val="65000"/>
                </a:schemeClr>
              </a:solidFill>
            </a:endParaRPr>
          </a:p>
          <a:p>
            <a:pPr lvl="1">
              <a:spcBef>
                <a:spcPts val="400"/>
              </a:spcBef>
            </a:pPr>
            <a:r>
              <a:rPr lang="en-US" altLang="en-US" sz="1600" b="1" dirty="0">
                <a:solidFill>
                  <a:schemeClr val="bg1">
                    <a:lumMod val="65000"/>
                  </a:schemeClr>
                </a:solidFill>
              </a:rPr>
              <a:t>Discussion?  	None</a:t>
            </a:r>
          </a:p>
          <a:p>
            <a:pPr lvl="1">
              <a:spcBef>
                <a:spcPts val="400"/>
              </a:spcBef>
            </a:pPr>
            <a:r>
              <a:rPr lang="en-US" altLang="en-US" sz="1600" b="1" dirty="0">
                <a:solidFill>
                  <a:schemeClr val="bg1">
                    <a:lumMod val="65000"/>
                  </a:schemeClr>
                </a:solidFill>
              </a:rPr>
              <a:t>Vote:  Unanimous consent</a:t>
            </a:r>
          </a:p>
          <a:p>
            <a:pPr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en-US" altLang="en-US" sz="1600" u="sng" dirty="0"/>
          </a:p>
          <a:p>
            <a:pPr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altLang="en-US" sz="1600" u="sng" dirty="0"/>
              <a:t>Motion:</a:t>
            </a:r>
            <a:r>
              <a:rPr lang="en-US" altLang="en-US" sz="1600" dirty="0"/>
              <a:t> To approve the minutes from the IEEE 802.18 Wireless Interim 17-19 Sept 2019 in document: </a:t>
            </a:r>
            <a:r>
              <a:rPr lang="en-US" altLang="en-US" sz="1600" dirty="0">
                <a:hlinkClick r:id="rId2"/>
              </a:rPr>
              <a:t>https://mentor.ieee.org/802.18/dcn/19/18-19-0127-00-0000-minutes17-19sep19-rr-tag-wireless-interim-in-han.docx</a:t>
            </a:r>
            <a:r>
              <a:rPr lang="en-US" altLang="en-US" sz="1600" dirty="0"/>
              <a:t> </a:t>
            </a:r>
            <a:r>
              <a:rPr lang="en-US" sz="1600" b="1" dirty="0"/>
              <a:t>Posted</a:t>
            </a:r>
            <a:r>
              <a:rPr lang="en-US" sz="1400" b="1" dirty="0"/>
              <a:t>: </a:t>
            </a:r>
            <a:r>
              <a:rPr lang="en-US" sz="1600" b="0" dirty="0"/>
              <a:t>27-Sep-2019 08:50:47 ET</a:t>
            </a:r>
            <a:endParaRPr lang="en-US" sz="1400" b="0" dirty="0"/>
          </a:p>
          <a:p>
            <a:pPr marL="0" indent="0">
              <a:spcBef>
                <a:spcPts val="400"/>
              </a:spcBef>
            </a:pPr>
            <a:r>
              <a:rPr lang="en-US" altLang="en-US" sz="1600" b="0" dirty="0">
                <a:solidFill>
                  <a:schemeClr val="tx1"/>
                </a:solidFill>
              </a:rPr>
              <a:t>	</a:t>
            </a:r>
            <a:r>
              <a:rPr lang="en-US" altLang="en-US" sz="1600" dirty="0">
                <a:solidFill>
                  <a:schemeClr val="tx1"/>
                </a:solidFill>
              </a:rPr>
              <a:t>Moved by:  	</a:t>
            </a:r>
            <a:r>
              <a:rPr lang="en-US" altLang="en-US" sz="1600" dirty="0">
                <a:solidFill>
                  <a:schemeClr val="bg1">
                    <a:lumMod val="65000"/>
                  </a:schemeClr>
                </a:solidFill>
              </a:rPr>
              <a:t>Hassan Y. </a:t>
            </a:r>
          </a:p>
          <a:p>
            <a:pPr marL="0" indent="0">
              <a:spcBef>
                <a:spcPts val="400"/>
              </a:spcBef>
            </a:pPr>
            <a:r>
              <a:rPr lang="en-US" altLang="en-US" sz="1600" dirty="0">
                <a:solidFill>
                  <a:schemeClr val="bg1">
                    <a:lumMod val="65000"/>
                  </a:schemeClr>
                </a:solidFill>
              </a:rPr>
              <a:t>	Seconded by:	Thomas  K.</a:t>
            </a:r>
          </a:p>
          <a:p>
            <a:pPr>
              <a:spcBef>
                <a:spcPts val="400"/>
              </a:spcBef>
            </a:pPr>
            <a:r>
              <a:rPr lang="en-US" altLang="en-US" sz="1600" b="1" dirty="0">
                <a:solidFill>
                  <a:schemeClr val="bg1">
                    <a:lumMod val="65000"/>
                  </a:schemeClr>
                </a:solidFill>
              </a:rPr>
              <a:t>		Discussion?  	None</a:t>
            </a:r>
          </a:p>
          <a:p>
            <a:pPr>
              <a:spcBef>
                <a:spcPts val="400"/>
              </a:spcBef>
            </a:pPr>
            <a:r>
              <a:rPr lang="en-US" altLang="en-US" sz="1600" dirty="0">
                <a:solidFill>
                  <a:schemeClr val="bg1">
                    <a:lumMod val="65000"/>
                  </a:schemeClr>
                </a:solidFill>
              </a:rPr>
              <a:t>		</a:t>
            </a:r>
            <a:r>
              <a:rPr lang="en-US" altLang="en-US" sz="1600" b="1" dirty="0">
                <a:solidFill>
                  <a:schemeClr val="bg1">
                    <a:lumMod val="65000"/>
                  </a:schemeClr>
                </a:solidFill>
              </a:rPr>
              <a:t>Vote:  </a:t>
            </a:r>
            <a:r>
              <a:rPr lang="en-US" altLang="en-US" sz="1600" dirty="0">
                <a:solidFill>
                  <a:schemeClr val="bg1">
                    <a:lumMod val="65000"/>
                  </a:schemeClr>
                </a:solidFill>
              </a:rPr>
              <a:t>Unanimous consent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altLang="en-US" sz="1000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Is anyone able to help as the 802.18 Vice-Chair?  </a:t>
            </a:r>
            <a:r>
              <a:rPr lang="en-US" altLang="en-US" sz="1400" dirty="0">
                <a:solidFill>
                  <a:schemeClr val="bg1">
                    <a:lumMod val="65000"/>
                  </a:schemeClr>
                </a:solidFill>
              </a:rPr>
              <a:t>No one spoke up.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b="1" dirty="0">
                <a:solidFill>
                  <a:schemeClr val="tx1"/>
                </a:solidFill>
              </a:rPr>
              <a:t>Needs to be a member of the IEEE and also the SA, needs a declaration of term commitment and affiliation letters to the EC. </a:t>
            </a:r>
            <a:r>
              <a:rPr lang="en-US" altLang="en-US" sz="1000" dirty="0">
                <a:solidFill>
                  <a:schemeClr val="bg1"/>
                </a:solidFill>
              </a:rPr>
              <a:t>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Is anyone able to help as the 802.18 Secretary?  </a:t>
            </a:r>
            <a:r>
              <a:rPr lang="en-US" altLang="en-US" sz="1400" dirty="0">
                <a:solidFill>
                  <a:schemeClr val="bg1">
                    <a:lumMod val="65000"/>
                  </a:schemeClr>
                </a:solidFill>
              </a:rPr>
              <a:t>No one spoke up.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b="1" dirty="0">
                <a:solidFill>
                  <a:schemeClr val="tx1"/>
                </a:solidFill>
              </a:rPr>
              <a:t>Secretary must be IEEE SA member</a:t>
            </a:r>
            <a:r>
              <a:rPr lang="en-US" altLang="en-US" sz="1400" dirty="0">
                <a:solidFill>
                  <a:schemeClr val="tx1"/>
                </a:solidFill>
              </a:rPr>
              <a:t>, though letters are not needed.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1400" dirty="0">
              <a:solidFill>
                <a:schemeClr val="tx1"/>
              </a:solidFill>
            </a:endParaRPr>
          </a:p>
          <a:p>
            <a:endParaRPr lang="en-US" alt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12-14 Nov 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241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161" y="993421"/>
            <a:ext cx="8296126" cy="41132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3.4.2 Vice Chair(s)</a:t>
            </a:r>
          </a:p>
          <a:p>
            <a:pPr marL="0" indent="0">
              <a:spcBef>
                <a:spcPts val="0"/>
              </a:spcBef>
            </a:pPr>
            <a:r>
              <a:rPr lang="en-US" sz="1600" dirty="0"/>
              <a:t>	</a:t>
            </a:r>
            <a:r>
              <a:rPr lang="en-US" sz="1400" dirty="0"/>
              <a:t>The responsibilities of the Vice Chair(s) shall include:</a:t>
            </a:r>
          </a:p>
          <a:p>
            <a:pPr lvl="1">
              <a:spcBef>
                <a:spcPts val="0"/>
              </a:spcBef>
            </a:pPr>
            <a:r>
              <a:rPr lang="en-US" sz="1100" dirty="0"/>
              <a:t>a) </a:t>
            </a:r>
            <a:r>
              <a:rPr lang="en-US" sz="1200" b="1" u="sng" dirty="0"/>
              <a:t>Carrying out the Chair's duties if the Chair is temporarily unable to do so</a:t>
            </a:r>
            <a:r>
              <a:rPr lang="en-US" sz="1200" dirty="0"/>
              <a:t> or chooses to recuse himself or herself (i.e., to give a technical opinion) or chooses to delegate specific duties.</a:t>
            </a:r>
          </a:p>
          <a:p>
            <a:pPr lvl="1">
              <a:spcBef>
                <a:spcPts val="0"/>
              </a:spcBef>
            </a:pPr>
            <a:r>
              <a:rPr lang="en-US" sz="1200" dirty="0"/>
              <a:t>b) Being knowledgeable in IEEE standards processes and parliamentary procedures and assisting the Chair in ensuring that the processes and procedures are followed.</a:t>
            </a:r>
          </a:p>
          <a:p>
            <a:pPr lvl="1">
              <a:spcBef>
                <a:spcPts val="0"/>
              </a:spcBef>
            </a:pPr>
            <a:r>
              <a:rPr lang="en-US" sz="1200" dirty="0"/>
              <a:t>c) Being familiar with training materials available through IEEE Standards Development Online.</a:t>
            </a:r>
          </a:p>
          <a:p>
            <a:pPr lvl="2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800" dirty="0"/>
          </a:p>
          <a:p>
            <a:pPr lvl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Needs to be a member of the IEEE SA.</a:t>
            </a:r>
          </a:p>
          <a:p>
            <a:pPr lvl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Declaration of term commitment and affiliation letters to the EC.</a:t>
            </a:r>
          </a:p>
          <a:p>
            <a:pPr lvl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Expected to be in attendance at all face to face meetings and most all the teleconferences. 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Should consider to attend </a:t>
            </a:r>
            <a:r>
              <a:rPr lang="en-US" sz="1400" dirty="0" err="1"/>
              <a:t>sunday</a:t>
            </a:r>
            <a:r>
              <a:rPr lang="en-US" sz="1400" dirty="0"/>
              <a:t> wireless chair meeting and rules,  EC open and EC close meetings during a plenary. </a:t>
            </a:r>
          </a:p>
          <a:p>
            <a:pPr lvl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Stand in for the Chair or Secretary if one of them is not able to attend a meeting or call or activity 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e.g. at the Plenary EC opening and closing meetings if the Chair can not make it. 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Learn how, and be able to update the website and attendance / approved voters process.</a:t>
            </a:r>
          </a:p>
          <a:p>
            <a:pPr lvl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Support the Chair and secretary in general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Including feedback to the chair and secretary on  improved processes, e.g. meetings, calls, docs, procedures, etc. </a:t>
            </a:r>
            <a:endParaRPr lang="en-US" sz="900" dirty="0"/>
          </a:p>
          <a:p>
            <a:pPr lvl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Currently amount of time is not anticipated too much on the day to day basis</a:t>
            </a:r>
          </a:p>
          <a:p>
            <a:pPr marL="800100" lvl="1" indent="-3429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b="1" dirty="0"/>
              <a:t>Though busier if some research is needed for a topic, help on comments, etc.  </a:t>
            </a:r>
            <a:endParaRPr lang="en-US" sz="1200" dirty="0"/>
          </a:p>
          <a:p>
            <a:pPr marL="1200150" lvl="2" indent="-28575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b="1" dirty="0"/>
              <a:t>Maybe once a month or so.  It will vary.  </a:t>
            </a:r>
            <a:endParaRPr lang="en-US" sz="1200" dirty="0"/>
          </a:p>
          <a:p>
            <a:pPr marL="800100" lvl="1" indent="-3429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b="1" dirty="0"/>
              <a:t>There may be helping/supporting the Chair with prep for the face to faces and occasionally for teleconferences.</a:t>
            </a:r>
          </a:p>
          <a:p>
            <a:pPr marL="800100" lvl="1" indent="-3429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b="1" dirty="0"/>
              <a:t>Would look at a periodic touch point with the chair depending on activity. </a:t>
            </a:r>
            <a:endParaRPr 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1160" y="304800"/>
            <a:ext cx="2204440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12-14 Nov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3587FC6-4F7F-434F-834B-7BC1D178D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05" y="577851"/>
            <a:ext cx="7770813" cy="510564"/>
          </a:xfrm>
        </p:spPr>
        <p:txBody>
          <a:bodyPr/>
          <a:lstStyle/>
          <a:p>
            <a:r>
              <a:rPr lang="en-US" sz="2400" dirty="0"/>
              <a:t>Responsibilities of WG Vice Chair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42538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37562</TotalTime>
  <Words>4141</Words>
  <Application>Microsoft Office PowerPoint</Application>
  <PresentationFormat>On-screen Show (4:3)</PresentationFormat>
  <Paragraphs>499</Paragraphs>
  <Slides>27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Calibri</vt:lpstr>
      <vt:lpstr>Helvetica</vt:lpstr>
      <vt:lpstr>Monotype Sorts</vt:lpstr>
      <vt:lpstr>Times New Roman</vt:lpstr>
      <vt:lpstr>Wingdings</vt:lpstr>
      <vt:lpstr>Office Theme</vt:lpstr>
      <vt:lpstr>Document</vt:lpstr>
      <vt:lpstr>Presentation</vt:lpstr>
      <vt:lpstr>IEEE 802.18 RR-TAG Plenary Agenda</vt:lpstr>
      <vt:lpstr>Call to Order / Administrative Items</vt:lpstr>
      <vt:lpstr>Other Guidelines for IEEE WG Meetings</vt:lpstr>
      <vt:lpstr>Participant behavior in IEEE-SA activities is guided  by the IEEE Codes of Ethics &amp; Conduct</vt:lpstr>
      <vt:lpstr>Participants in the IEEE-SA “individual process” shall  act independently of others, including employers</vt:lpstr>
      <vt:lpstr>IEEE-SA standards activities shall allow the fair &amp;  equitable consideration of all viewpoints</vt:lpstr>
      <vt:lpstr>Agenda for Plenary</vt:lpstr>
      <vt:lpstr>Administrative – Motions and more</vt:lpstr>
      <vt:lpstr>Responsibilities of WG Vice Chair</vt:lpstr>
      <vt:lpstr>Responsibilities of WG Secretary</vt:lpstr>
      <vt:lpstr>EU items to share -1</vt:lpstr>
      <vt:lpstr>EU items to share -2 </vt:lpstr>
      <vt:lpstr>ITU-R items to share</vt:lpstr>
      <vt:lpstr>General Discussion Items - 1 of 1</vt:lpstr>
      <vt:lpstr>Actions / AOB / Recess</vt:lpstr>
      <vt:lpstr>Thursday Agenda</vt:lpstr>
      <vt:lpstr>General discussions </vt:lpstr>
      <vt:lpstr>Teleconferences</vt:lpstr>
      <vt:lpstr>Actions Required</vt:lpstr>
      <vt:lpstr>Any Other Business</vt:lpstr>
      <vt:lpstr>Adjourn</vt:lpstr>
      <vt:lpstr>PowerPoint Presentation</vt:lpstr>
      <vt:lpstr>Responsibilities of Working Group Officers</vt:lpstr>
      <vt:lpstr>ITU-R SM.2352 on THz</vt:lpstr>
      <vt:lpstr>ITU-R THz SM.2352 submission </vt:lpstr>
      <vt:lpstr>ITU-R THz SM.2352 motion</vt:lpstr>
      <vt:lpstr>Any Other Business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802.18 RR-TAG Meeting Agenda</dc:title>
  <dc:creator/>
  <cp:lastModifiedBy>Holcomb, Jay</cp:lastModifiedBy>
  <cp:revision>1709</cp:revision>
  <cp:lastPrinted>1601-01-01T00:00:00Z</cp:lastPrinted>
  <dcterms:created xsi:type="dcterms:W3CDTF">2016-03-03T14:54:45Z</dcterms:created>
  <dcterms:modified xsi:type="dcterms:W3CDTF">2019-11-11T16:02:31Z</dcterms:modified>
</cp:coreProperties>
</file>