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41" r:id="rId3"/>
    <p:sldId id="329" r:id="rId4"/>
    <p:sldId id="330" r:id="rId5"/>
    <p:sldId id="516" r:id="rId6"/>
    <p:sldId id="596" r:id="rId7"/>
    <p:sldId id="603" r:id="rId8"/>
    <p:sldId id="606" r:id="rId9"/>
    <p:sldId id="608" r:id="rId10"/>
    <p:sldId id="624" r:id="rId11"/>
    <p:sldId id="623" r:id="rId12"/>
    <p:sldId id="618" r:id="rId13"/>
    <p:sldId id="524" r:id="rId14"/>
    <p:sldId id="498" r:id="rId15"/>
    <p:sldId id="402" r:id="rId16"/>
    <p:sldId id="403" r:id="rId17"/>
    <p:sldId id="462" r:id="rId18"/>
    <p:sldId id="549" r:id="rId19"/>
    <p:sldId id="425" r:id="rId20"/>
    <p:sldId id="592" r:id="rId21"/>
    <p:sldId id="599"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344" autoAdjust="0"/>
  </p:normalViewPr>
  <p:slideViewPr>
    <p:cSldViewPr>
      <p:cViewPr varScale="1">
        <p:scale>
          <a:sx n="86" d="100"/>
          <a:sy n="86" d="100"/>
        </p:scale>
        <p:origin x="108"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08-Nov-19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98382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Nov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Nov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Nov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802.18-19/0140r01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witter.com/hashtag/ITUWRC?src=hash" TargetMode="External"/><Relationship Id="rId7" Type="http://schemas.openxmlformats.org/officeDocument/2006/relationships/hyperlink" Target="https://news.itu.int/wrc-19-representing-euro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news.itu.int/wrc-19-representing-africa/" TargetMode="External"/><Relationship Id="rId5" Type="http://schemas.openxmlformats.org/officeDocument/2006/relationships/hyperlink" Target="https://news.itu.int/representing-the-arab-states/" TargetMode="External"/><Relationship Id="rId4" Type="http://schemas.openxmlformats.org/officeDocument/2006/relationships/hyperlink" Target="https://www.itu.int/en/mediacentre/Pages/2019-PR18.asp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fcc.gov/news-events/events/2019/11/november-2019-open-commission-meeting" TargetMode="External"/><Relationship Id="rId4" Type="http://schemas.openxmlformats.org/officeDocument/2006/relationships/hyperlink" Target="https://www.fcc.gov/ecfs/search/filings?proceedings_name=17-183&amp;sort=date_disseminated,DES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xternal/pubs/ft/weo/2019/02/weodata/index.aspx"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38-00-0000-minutes-24oct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1a" TargetMode="External"/><Relationship Id="rId13" Type="http://schemas.openxmlformats.org/officeDocument/2006/relationships/hyperlink" Target="https://www.itu.int/events/eventdetails.asp?eventid=17206" TargetMode="External"/><Relationship Id="rId3" Type="http://schemas.openxmlformats.org/officeDocument/2006/relationships/hyperlink" Target="https://urldefense.proofpoint.com/v2/url?u=https-3A__news.itu.int_wrc-2D19-2Drepresenting-2Dthe-2Damericas_&amp;d=DwMFaQ&amp;c=pqcuzKEN_84c78MOSc5_fw&amp;r=z8R-nWJ8GIxwjOjNKhEFByb-tZ6XE3GZXWSggNdVo-w&amp;m=-9QFWHJOKYjKG-GeJmNNVRheo9TAjlBMzoTgvc8pSBI&amp;s=FafEuEhJXSrGi_u510b5RtyrbxTcoyaV6EbLPj-x7Uo&amp;e=" TargetMode="External"/><Relationship Id="rId7" Type="http://schemas.openxmlformats.org/officeDocument/2006/relationships/hyperlink" Target="https://www.itu.int/go/ITU-R/sg1" TargetMode="External"/><Relationship Id="rId12" Type="http://schemas.openxmlformats.org/officeDocument/2006/relationships/hyperlink" Target="https://www.itu.int/go/ITU-R/wp5d" TargetMode="External"/><Relationship Id="rId2" Type="http://schemas.openxmlformats.org/officeDocument/2006/relationships/notesSlide" Target="../notesSlides/notesSlide5.xml"/><Relationship Id="rId16" Type="http://schemas.openxmlformats.org/officeDocument/2006/relationships/hyperlink" Target="https://www.itu.int/en/ITU-R/study-groups/rcpm/Pages/wrc-23-preliminary-studies.aspx" TargetMode="External"/><Relationship Id="rId1" Type="http://schemas.openxmlformats.org/officeDocument/2006/relationships/slideLayout" Target="../slideLayouts/slideLayout1.xml"/><Relationship Id="rId6" Type="http://schemas.openxmlformats.org/officeDocument/2006/relationships/hyperlink" Target="https://www.itu.int/en/events/Pages/Calendar-Events.aspx?sector=ITU-R" TargetMode="External"/><Relationship Id="rId11" Type="http://schemas.openxmlformats.org/officeDocument/2006/relationships/hyperlink" Target="https://www.itu.int/go/ITU-R/wp5a" TargetMode="External"/><Relationship Id="rId5" Type="http://schemas.openxmlformats.org/officeDocument/2006/relationships/hyperlink" Target="https://urldefense.proofpoint.com/v2/url?u=https-3A__news.itu.int_wrc-2D19-2Drepresenting-2Dthe-2Dcommonwealth-2Dof-2Dindependent-2Dstates_&amp;d=DwMFaQ&amp;c=pqcuzKEN_84c78MOSc5_fw&amp;r=z8R-nWJ8GIxwjOjNKhEFByb-tZ6XE3GZXWSggNdVo-w&amp;m=-9QFWHJOKYjKG-GeJmNNVRheo9TAjlBMzoTgvc8pSBI&amp;s=9-y3wEG5GibBoIbus5zIw_46a6JTBMfVumAnAdll2bU&amp;e=" TargetMode="External"/><Relationship Id="rId15" Type="http://schemas.openxmlformats.org/officeDocument/2006/relationships/hyperlink" Target="https://www.itu.int/oth/R1402000001" TargetMode="External"/><Relationship Id="rId10" Type="http://schemas.openxmlformats.org/officeDocument/2006/relationships/hyperlink" Target="https://www.itu.int/go/ITU-R/sg5" TargetMode="External"/><Relationship Id="rId4" Type="http://schemas.openxmlformats.org/officeDocument/2006/relationships/hyperlink" Target="https://urldefense.proofpoint.com/v2/url?u=https-3A__news.itu.int_wrc-2D19-2Drepresenting-2Dasia-2Dand-2Dthe-2Dpacific_&amp;d=DwMFaQ&amp;c=pqcuzKEN_84c78MOSc5_fw&amp;r=z8R-nWJ8GIxwjOjNKhEFByb-tZ6XE3GZXWSggNdVo-w&amp;m=-9QFWHJOKYjKG-GeJmNNVRheo9TAjlBMzoTgvc8pSBI&amp;s=Om_3QB6Hp7lSUeY13eyVxNv3ZGSb4wWre4tK-8ptVa8&amp;e=" TargetMode="External"/><Relationship Id="rId9" Type="http://schemas.openxmlformats.org/officeDocument/2006/relationships/hyperlink" Target="https://www.itu.int/go/ITU-R/wp1c" TargetMode="External"/><Relationship Id="rId14" Type="http://schemas.openxmlformats.org/officeDocument/2006/relationships/hyperlink" Target="https://www.itu.int/en/ITU-R/conferences/wrc/2019/Pages/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Nov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Nov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93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400" dirty="0"/>
              <a:t>-2</a:t>
            </a:r>
            <a:endParaRPr lang="en-US" sz="1200" dirty="0"/>
          </a:p>
        </p:txBody>
      </p:sp>
      <p:sp>
        <p:nvSpPr>
          <p:cNvPr id="3" name="Content Placeholder 2"/>
          <p:cNvSpPr>
            <a:spLocks noGrp="1"/>
          </p:cNvSpPr>
          <p:nvPr>
            <p:ph idx="1"/>
          </p:nvPr>
        </p:nvSpPr>
        <p:spPr>
          <a:xfrm>
            <a:off x="727841" y="1066799"/>
            <a:ext cx="8353245" cy="5408613"/>
          </a:xfrm>
        </p:spPr>
        <p:txBody>
          <a:bodyPr/>
          <a:lstStyle/>
          <a:p>
            <a:pPr>
              <a:buFont typeface="Arial" panose="020B0604020202020204" pitchFamily="34" charset="0"/>
              <a:buChar char="•"/>
            </a:pPr>
            <a:r>
              <a:rPr lang="en-US" sz="1600" dirty="0"/>
              <a:t>From last week’s ITU News: </a:t>
            </a:r>
          </a:p>
          <a:p>
            <a:pPr>
              <a:buFont typeface="Arial" panose="020B0604020202020204" pitchFamily="34" charset="0"/>
              <a:buChar char="•"/>
            </a:pPr>
            <a:r>
              <a:rPr lang="en-US" sz="1400" dirty="0"/>
              <a:t>ITU World Radiocommunication Conference 2019 opens</a:t>
            </a:r>
            <a:r>
              <a:rPr lang="en-US" sz="1400" b="0" dirty="0"/>
              <a:t>: WRC-19 will address requirements for some of the leading-edge technological innovations set to play a pivotal role in tomorrow’s digital economy with far-reaching implications for the trillion-dollar telecommunication and ICT industry. </a:t>
            </a:r>
            <a:r>
              <a:rPr lang="en-US" sz="1400" b="0" i="1" dirty="0"/>
              <a:t>Follow the conference on Twitter using the hashtag </a:t>
            </a:r>
            <a:r>
              <a:rPr lang="en-US" sz="1400" b="0" i="1" dirty="0">
                <a:hlinkClick r:id="rId3"/>
              </a:rPr>
              <a:t>#ITUWRC</a:t>
            </a:r>
            <a:r>
              <a:rPr lang="en-US" sz="1400" b="0" i="1" dirty="0"/>
              <a:t>.   </a:t>
            </a:r>
            <a:r>
              <a:rPr lang="en-US" sz="1400" dirty="0">
                <a:hlinkClick r:id="rId4"/>
              </a:rPr>
              <a:t>Read more</a:t>
            </a:r>
            <a:endParaRPr lang="en-US" sz="1400" b="0" dirty="0"/>
          </a:p>
          <a:p>
            <a:pPr>
              <a:buFont typeface="Arial" panose="020B0604020202020204" pitchFamily="34" charset="0"/>
              <a:buChar char="•"/>
            </a:pPr>
            <a:r>
              <a:rPr lang="en-US" sz="1400" dirty="0"/>
              <a:t>WRC-19 regional perspective – The Arab States:</a:t>
            </a:r>
            <a:r>
              <a:rPr lang="en-US" sz="1400" b="0" dirty="0"/>
              <a:t> “The decisions of the WRC … play a crucial role in </a:t>
            </a:r>
            <a:r>
              <a:rPr lang="en-US" sz="1400" b="0" dirty="0">
                <a:hlinkClick r:id="rId5"/>
              </a:rPr>
              <a:t>identifying the future trends</a:t>
            </a:r>
            <a:r>
              <a:rPr lang="en-US" sz="1400" b="0" dirty="0"/>
              <a:t> of technology and infrastructure development in Arab States,” writes Tariq Al Awadhi, Executive Director, Spectrum Affairs Chairman, Arab Spectrum Management Group (ASMG).</a:t>
            </a:r>
            <a:r>
              <a:rPr lang="en-US" sz="1400" dirty="0"/>
              <a:t> </a:t>
            </a:r>
          </a:p>
          <a:p>
            <a:pPr>
              <a:buFont typeface="Arial" panose="020B0604020202020204" pitchFamily="34" charset="0"/>
              <a:buChar char="•"/>
            </a:pPr>
            <a:r>
              <a:rPr lang="en-US" sz="1400" dirty="0"/>
              <a:t>WRC-19 regional perspective – Africa:</a:t>
            </a:r>
            <a:r>
              <a:rPr lang="en-US" sz="1400" b="0" dirty="0"/>
              <a:t> “Every agenda item of the upcoming WRC‑19 is important. However, some agenda items are seen to be of </a:t>
            </a:r>
            <a:r>
              <a:rPr lang="en-US" sz="1400" b="0" dirty="0">
                <a:hlinkClick r:id="rId6"/>
              </a:rPr>
              <a:t>greater significance to Africa</a:t>
            </a:r>
            <a:r>
              <a:rPr lang="en-US" sz="1400" b="0" dirty="0"/>
              <a:t>,” writes John </a:t>
            </a:r>
            <a:r>
              <a:rPr lang="en-US" sz="1400" b="0" dirty="0" err="1"/>
              <a:t>Omo</a:t>
            </a:r>
            <a:r>
              <a:rPr lang="en-US" sz="1400" b="0" dirty="0"/>
              <a:t>, Secretary General, African Telecommunication Union (ATU).</a:t>
            </a:r>
            <a:r>
              <a:rPr lang="en-US" sz="1400" dirty="0"/>
              <a:t> </a:t>
            </a:r>
          </a:p>
          <a:p>
            <a:pPr>
              <a:buFont typeface="Arial" panose="020B0604020202020204" pitchFamily="34" charset="0"/>
              <a:buChar char="•"/>
            </a:pPr>
            <a:r>
              <a:rPr lang="en-US" sz="1400" dirty="0"/>
              <a:t>WRC-19 regional perspective – Europe:</a:t>
            </a:r>
            <a:r>
              <a:rPr lang="en-US" sz="1400" b="0" dirty="0"/>
              <a:t> “The European Conference of Postal and Telecommunications Administrations’ (CEPT) proposals on WRC‑19 issues are </a:t>
            </a:r>
            <a:r>
              <a:rPr lang="en-US" sz="1400" b="0" dirty="0">
                <a:hlinkClick r:id="rId7"/>
              </a:rPr>
              <a:t>forward-looking and well balanced</a:t>
            </a:r>
            <a:r>
              <a:rPr lang="en-US" sz="1400" b="0" dirty="0"/>
              <a:t> to address the needs of the existing and future radio services,” writes Alexander </a:t>
            </a:r>
            <a:r>
              <a:rPr lang="en-US" sz="1400" b="0" dirty="0" err="1"/>
              <a:t>Kühn</a:t>
            </a:r>
            <a:r>
              <a:rPr lang="en-US" sz="1400" b="0" dirty="0"/>
              <a:t>, Chairman, Conference Preparatory Group, CEPT.</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Agenda 9.1.5 there is desire by some wanting to get it to a point it is not brought up again. </a:t>
            </a:r>
          </a:p>
          <a:p>
            <a:pPr>
              <a:buFont typeface="Arial" panose="020B0604020202020204" pitchFamily="34" charset="0"/>
              <a:buChar char="•"/>
            </a:pPr>
            <a:r>
              <a:rPr lang="en-US" sz="1600" b="0" dirty="0"/>
              <a:t>Also there is desire not to make this more complicated. </a:t>
            </a:r>
          </a:p>
          <a:p>
            <a:pPr>
              <a:buFont typeface="Arial" panose="020B0604020202020204" pitchFamily="34" charset="0"/>
              <a:buChar char="•"/>
            </a:pPr>
            <a:r>
              <a:rPr lang="en-US" sz="1600" b="0" dirty="0"/>
              <a:t>The RR-Tag needs to watch carefully the Agenda Items for WRC-23 for this. </a:t>
            </a:r>
          </a:p>
          <a:p>
            <a:pPr>
              <a:buFont typeface="Arial" panose="020B0604020202020204" pitchFamily="34" charset="0"/>
              <a:buChar char="•"/>
            </a:pPr>
            <a:r>
              <a:rPr lang="en-US" sz="1600" b="0" dirty="0"/>
              <a:t>WRC-19 closes on 22Nov, though might be something to review on our teleconference on the 21</a:t>
            </a:r>
            <a:r>
              <a:rPr lang="en-US" sz="1600" b="0" baseline="30000" dirty="0"/>
              <a:t>st</a:t>
            </a:r>
            <a:r>
              <a:rPr lang="en-US" sz="1600" b="0" dirty="0"/>
              <a:t>.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2399320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__no comments or potential comments being done__</a:t>
            </a:r>
          </a:p>
        </p:txBody>
      </p:sp>
      <p:sp>
        <p:nvSpPr>
          <p:cNvPr id="3" name="Content Placeholder 2"/>
          <p:cNvSpPr>
            <a:spLocks noGrp="1"/>
          </p:cNvSpPr>
          <p:nvPr>
            <p:ph idx="1"/>
          </p:nvPr>
        </p:nvSpPr>
        <p:spPr>
          <a:xfrm>
            <a:off x="685800" y="1447800"/>
            <a:ext cx="8292711" cy="5027612"/>
          </a:xfrm>
        </p:spPr>
        <p:txBody>
          <a:bodyPr/>
          <a:lstStyle/>
          <a:p>
            <a:pPr>
              <a:buFont typeface="Arial" panose="020B0604020202020204" pitchFamily="34" charset="0"/>
              <a:buChar char="•"/>
            </a:pPr>
            <a:r>
              <a:rPr lang="en-US" sz="1800" dirty="0"/>
              <a:t>______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altLang="en-US" sz="1800" dirty="0"/>
              <a:t>FCC 6 GHz proceeding 18-295/17-183 have several new filings. </a:t>
            </a:r>
          </a:p>
          <a:p>
            <a:pPr lvl="1">
              <a:buFont typeface="Arial" panose="020B0604020202020204" pitchFamily="34" charset="0"/>
              <a:buChar char="•"/>
            </a:pPr>
            <a:r>
              <a:rPr lang="en-US" sz="1400" dirty="0">
                <a:hlinkClick r:id="rId3"/>
              </a:rPr>
              <a:t>https://www.fcc.gov/ecfs/search/filings?proceedings_name=18-295&amp;sort=date_disseminated,DESC</a:t>
            </a:r>
            <a:r>
              <a:rPr lang="en-US" sz="1400" dirty="0"/>
              <a:t> </a:t>
            </a:r>
            <a:r>
              <a:rPr lang="en-US" altLang="en-US" sz="1400" dirty="0"/>
              <a:t> </a:t>
            </a:r>
          </a:p>
          <a:p>
            <a:pPr lvl="1">
              <a:buFont typeface="Arial" panose="020B0604020202020204" pitchFamily="34" charset="0"/>
              <a:buChar char="•"/>
            </a:pPr>
            <a:r>
              <a:rPr lang="en-US" altLang="en-US" sz="1400" dirty="0"/>
              <a:t> </a:t>
            </a:r>
            <a:r>
              <a:rPr lang="en-US" sz="1400" dirty="0">
                <a:hlinkClick r:id="rId4"/>
              </a:rPr>
              <a:t>https://www.fcc.gov/ecfs/search/filings?proceedings_name=17-183&amp;sort=date_disseminated,DESC</a:t>
            </a:r>
            <a:endParaRPr lang="en-US" sz="1400" dirty="0"/>
          </a:p>
          <a:p>
            <a:pPr lvl="1">
              <a:buFont typeface="Arial" panose="020B0604020202020204" pitchFamily="34" charset="0"/>
              <a:buChar char="•"/>
            </a:pPr>
            <a:r>
              <a:rPr lang="en-US" altLang="en-US" sz="1400" dirty="0"/>
              <a:t> </a:t>
            </a:r>
          </a:p>
          <a:p>
            <a:pPr marL="457200" lvl="1" indent="0"/>
            <a:endParaRPr lang="en-US" altLang="en-US" sz="1400" dirty="0"/>
          </a:p>
          <a:p>
            <a:pPr>
              <a:buFont typeface="Arial" panose="020B0604020202020204" pitchFamily="34" charset="0"/>
              <a:buChar char="•"/>
            </a:pPr>
            <a:r>
              <a:rPr lang="en-US" altLang="en-US" sz="1800" dirty="0"/>
              <a:t>Agenda for November FCC open commission meeting (22 Nov)</a:t>
            </a:r>
          </a:p>
          <a:p>
            <a:pPr lvl="1">
              <a:buFont typeface="Arial" panose="020B0604020202020204" pitchFamily="34" charset="0"/>
              <a:buChar char="•"/>
            </a:pPr>
            <a:r>
              <a:rPr lang="en-US" sz="1400" dirty="0">
                <a:hlinkClick r:id="rId5"/>
              </a:rPr>
              <a:t>https://www.fcc.gov/news-events/events/2019/11/november-2019-open-commission-meeting</a:t>
            </a:r>
            <a:endParaRPr lang="en-US" altLang="en-US" sz="1400" dirty="0"/>
          </a:p>
          <a:p>
            <a:pPr lvl="1">
              <a:buFont typeface="Arial" panose="020B0604020202020204" pitchFamily="34" charset="0"/>
              <a:buChar char="•"/>
            </a:pPr>
            <a:r>
              <a:rPr lang="en-US" altLang="en-US" sz="1400" dirty="0"/>
              <a:t>3.7 GHz (C-Band) and 6GHz will be in the 30 Jan 20 open commission meeting. (with the R&amp;O)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Any agenda items for plenary</a:t>
            </a:r>
          </a:p>
          <a:p>
            <a:pPr lvl="1">
              <a:buFont typeface="Arial" panose="020B0604020202020204" pitchFamily="34" charset="0"/>
              <a:buChar char="•"/>
            </a:pPr>
            <a:r>
              <a:rPr lang="en-US" sz="1400" dirty="0"/>
              <a:t>APAC update on Thursday (14</a:t>
            </a:r>
            <a:r>
              <a:rPr lang="en-US" sz="1400" baseline="30000" dirty="0"/>
              <a:t>th</a:t>
            </a:r>
            <a:r>
              <a:rPr lang="en-US" sz="1400" dirty="0"/>
              <a:t>)</a:t>
            </a:r>
          </a:p>
          <a:p>
            <a:pPr lvl="1">
              <a:buFont typeface="Arial" panose="020B0604020202020204" pitchFamily="34" charset="0"/>
              <a:buChar char="•"/>
            </a:pPr>
            <a:r>
              <a:rPr lang="en-US" sz="1400" dirty="0"/>
              <a:t>Announce elections coming up in the next plenary, in March 2020.  </a:t>
            </a:r>
          </a:p>
          <a:p>
            <a:pPr lvl="1">
              <a:buFont typeface="Arial" panose="020B0604020202020204" pitchFamily="34" charset="0"/>
              <a:buChar char="•"/>
            </a:pPr>
            <a:r>
              <a:rPr 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r>
              <a:rPr lang="en-US" sz="1800" b="0" dirty="0">
                <a:solidFill>
                  <a:srgbClr val="00B0F0"/>
                </a:solidFill>
              </a:rPr>
              <a:t> </a:t>
            </a:r>
            <a:r>
              <a:rPr lang="en-US" sz="1800" b="0" dirty="0">
                <a:solidFill>
                  <a:schemeClr val="tx1"/>
                </a:solidFill>
              </a:rPr>
              <a:t>None</a:t>
            </a: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twice a year)</a:t>
            </a:r>
          </a:p>
          <a:p>
            <a:pPr marL="457200" lvl="1" indent="0"/>
            <a:r>
              <a:rPr lang="en-US" sz="1400" dirty="0">
                <a:hlinkClick r:id="rId3"/>
              </a:rPr>
              <a:t>https://www.imf.org/external/pubs/ft/weo/2019/02/weodata/index.aspx</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07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Nov2019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15:36</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Nov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18</a:t>
            </a:fld>
            <a:endParaRPr lang="en-US" altLang="en-US" sz="1200" b="0" dirty="0"/>
          </a:p>
        </p:txBody>
      </p:sp>
      <p:sp>
        <p:nvSpPr>
          <p:cNvPr id="2" name="Date Placeholder 1"/>
          <p:cNvSpPr>
            <a:spLocks noGrp="1"/>
          </p:cNvSpPr>
          <p:nvPr>
            <p:ph type="dt" idx="15"/>
          </p:nvPr>
        </p:nvSpPr>
        <p:spPr/>
        <p:txBody>
          <a:bodyPr/>
          <a:lstStyle/>
          <a:p>
            <a:r>
              <a:rPr lang="en-US"/>
              <a:t>07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07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3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81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Nov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a:t>
            </a:r>
            <a:r>
              <a:rPr lang="en-US" altLang="en-US" sz="1400" dirty="0">
                <a:solidFill>
                  <a:schemeClr val="bg1">
                    <a:lumMod val="75000"/>
                  </a:schemeClr>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marL="285750" indent="-285750">
              <a:spcBef>
                <a:spcPts val="0"/>
              </a:spcBef>
              <a:buFont typeface="Arial" panose="020B0604020202020204" pitchFamily="34" charset="0"/>
              <a:buChar char="•"/>
            </a:pPr>
            <a:endParaRPr lang="en-US" altLang="en-US" sz="1400" b="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FCC 6GHz proceeding has new inputs</a:t>
            </a:r>
          </a:p>
          <a:p>
            <a:pPr lvl="1">
              <a:spcBef>
                <a:spcPts val="0"/>
              </a:spcBef>
              <a:buFont typeface="Arial" panose="020B0604020202020204" pitchFamily="34" charset="0"/>
              <a:buChar char="•"/>
            </a:pPr>
            <a:r>
              <a:rPr lang="en-US" altLang="en-US" sz="1400" kern="0" dirty="0"/>
              <a:t>Review agenda for next FCC open meeting</a:t>
            </a:r>
          </a:p>
          <a:p>
            <a:pPr lvl="1">
              <a:spcBef>
                <a:spcPts val="0"/>
              </a:spcBef>
              <a:buFont typeface="Arial" panose="020B0604020202020204" pitchFamily="34" charset="0"/>
              <a:buChar char="•"/>
            </a:pPr>
            <a:r>
              <a:rPr lang="en-US" altLang="en-US" sz="1400" kern="0" dirty="0"/>
              <a:t>Any agenda for next week.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Stuart K.</a:t>
            </a:r>
          </a:p>
          <a:p>
            <a:pPr>
              <a:spcBef>
                <a:spcPts val="400"/>
              </a:spcBef>
            </a:pPr>
            <a:r>
              <a:rPr lang="en-US" altLang="en-US" sz="1600" b="1" dirty="0">
                <a:solidFill>
                  <a:schemeClr val="tx1"/>
                </a:solidFill>
              </a:rPr>
              <a:t>		Seconded by:	Vijay</a:t>
            </a:r>
            <a:r>
              <a:rPr lang="en-US" altLang="en-US" sz="1600" dirty="0">
                <a:solidFill>
                  <a:schemeClr val="tx1"/>
                </a:solidFill>
              </a:rPr>
              <a:t> A.</a:t>
            </a: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24 Oct 2019 in document </a:t>
            </a:r>
            <a:r>
              <a:rPr lang="en-US" altLang="en-US" sz="1600" dirty="0">
                <a:hlinkClick r:id="rId2"/>
              </a:rPr>
              <a:t>https://mentor.ieee.org/802.18/dcn/19/18-19-0138-00-0000-minutes-24oct19-rrtag-teleconference.docx</a:t>
            </a:r>
            <a:r>
              <a:rPr lang="en-US" altLang="en-US" sz="1600" dirty="0"/>
              <a:t>   </a:t>
            </a:r>
            <a:r>
              <a:rPr lang="en-US" sz="1600" b="1" dirty="0"/>
              <a:t>Posted: </a:t>
            </a:r>
            <a:r>
              <a:rPr lang="en-US" sz="1600" b="0" dirty="0"/>
              <a:t>25-Oct-2019 08:09:12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Peter E.</a:t>
            </a:r>
          </a:p>
          <a:p>
            <a:pPr marL="0" indent="0">
              <a:spcBef>
                <a:spcPts val="400"/>
              </a:spcBef>
            </a:pPr>
            <a:r>
              <a:rPr lang="en-US" altLang="en-US" sz="1600" dirty="0">
                <a:solidFill>
                  <a:schemeClr val="tx1"/>
                </a:solidFill>
              </a:rPr>
              <a:t>	Seconded by:	Jay H.</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a:t>
            </a:r>
            <a:r>
              <a:rPr lang="en-US" sz="1600" dirty="0"/>
              <a:t>Sophia Antipolis</a:t>
            </a:r>
          </a:p>
          <a:p>
            <a:pPr lvl="1">
              <a:spcBef>
                <a:spcPts val="0"/>
              </a:spcBef>
              <a:buFont typeface="Arial" panose="020B0604020202020204" pitchFamily="34" charset="0"/>
              <a:buChar char="•"/>
            </a:pPr>
            <a:r>
              <a:rPr lang="en-US" sz="1600" dirty="0"/>
              <a:t>Web meeting on 21Nov will be on the EN 301 893 revision (5.8GHz)</a:t>
            </a:r>
          </a:p>
          <a:p>
            <a:pPr lvl="1">
              <a:spcBef>
                <a:spcPts val="0"/>
              </a:spcBef>
              <a:buFont typeface="Arial" panose="020B0604020202020204" pitchFamily="34" charset="0"/>
              <a:buChar char="•"/>
            </a:pPr>
            <a:r>
              <a:rPr lang="en-US" sz="1600" dirty="0"/>
              <a:t>Then a web meeting on 27Nov will be on the spectrum mask, punctured channels.  Will review contributions and more. </a:t>
            </a:r>
          </a:p>
          <a:p>
            <a:pPr lvl="1">
              <a:spcBef>
                <a:spcPts val="0"/>
              </a:spcBef>
              <a:buFont typeface="Arial" panose="020B0604020202020204" pitchFamily="34" charset="0"/>
              <a:buChar char="•"/>
            </a:pPr>
            <a:r>
              <a:rPr lang="en-US" sz="1600" dirty="0"/>
              <a:t> </a:t>
            </a: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(07 Nov(this morning), online, 2.4 GHz SRDoc)</a:t>
            </a:r>
          </a:p>
          <a:p>
            <a:pPr lvl="1">
              <a:spcBef>
                <a:spcPts val="0"/>
              </a:spcBef>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Still more to work out with everyone. </a:t>
            </a:r>
          </a:p>
          <a:p>
            <a:pPr lvl="1">
              <a:spcBef>
                <a:spcPts val="0"/>
              </a:spcBef>
              <a:buFont typeface="Arial" panose="020B0604020202020204" pitchFamily="34" charset="0"/>
              <a:buChar char="•"/>
            </a:pPr>
            <a:r>
              <a:rPr lang="en-US" sz="1600" dirty="0">
                <a:solidFill>
                  <a:schemeClr val="bg1">
                    <a:lumMod val="85000"/>
                  </a:schemeClr>
                </a:solidFill>
              </a:rPr>
              <a:t> </a:t>
            </a:r>
          </a:p>
          <a:p>
            <a:pPr lvl="1">
              <a:spcBef>
                <a:spcPts val="0"/>
              </a:spcBef>
              <a:buFont typeface="Arial" panose="020B0604020202020204" pitchFamily="34" charset="0"/>
              <a:buChar char="•"/>
            </a:pPr>
            <a:endParaRPr lang="en-US" sz="16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Quiet for now. </a:t>
            </a:r>
          </a:p>
          <a:p>
            <a:pPr marL="457200" lvl="1" indent="0"/>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Quiet for now.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r>
              <a:rPr lang="en-US" sz="1600" dirty="0"/>
              <a:t>WRC-19 started up last week. </a:t>
            </a:r>
          </a:p>
          <a:p>
            <a:pPr>
              <a:buFont typeface="Arial" panose="020B0604020202020204" pitchFamily="34" charset="0"/>
              <a:buChar char="•"/>
            </a:pPr>
            <a:r>
              <a:rPr lang="en-US" sz="1600" dirty="0"/>
              <a:t>WRC-19 regional perspective – Representing the Americas: Carmelo Rivera outlines the </a:t>
            </a:r>
            <a:r>
              <a:rPr lang="en-US" sz="1600" u="sng" dirty="0">
                <a:hlinkClick r:id="rId3"/>
              </a:rPr>
              <a:t>scope of work</a:t>
            </a:r>
            <a:r>
              <a:rPr lang="en-US" sz="1600" dirty="0"/>
              <a:t> that has been undertaken in the Americas region since WRC-15 in preparation for WRC-19. </a:t>
            </a:r>
          </a:p>
          <a:p>
            <a:pPr>
              <a:buFont typeface="Arial" panose="020B0604020202020204" pitchFamily="34" charset="0"/>
              <a:buChar char="•"/>
            </a:pPr>
            <a:r>
              <a:rPr lang="en-US" sz="1600" dirty="0"/>
              <a:t>WRC-19 regional perspective – Asia and the Pacific: “A </a:t>
            </a:r>
            <a:r>
              <a:rPr lang="en-US" sz="1600" u="sng" dirty="0">
                <a:hlinkClick r:id="rId4"/>
              </a:rPr>
              <a:t>consensus approach has worked well</a:t>
            </a:r>
            <a:r>
              <a:rPr lang="en-US" sz="1600" dirty="0"/>
              <a:t> to develop Preliminary APT Common Proposals ahead of WRC-19, with the spirit of utmost goodwill,” writes </a:t>
            </a:r>
            <a:r>
              <a:rPr lang="en-US" sz="1600" dirty="0" err="1"/>
              <a:t>Kyu-Jin</a:t>
            </a:r>
            <a:r>
              <a:rPr lang="en-US" sz="1600" dirty="0"/>
              <a:t> Wee.</a:t>
            </a:r>
          </a:p>
          <a:p>
            <a:pPr>
              <a:buFont typeface="Arial" panose="020B0604020202020204" pitchFamily="34" charset="0"/>
              <a:buChar char="•"/>
            </a:pPr>
            <a:r>
              <a:rPr lang="en-US" sz="1800" dirty="0"/>
              <a:t> </a:t>
            </a:r>
            <a:r>
              <a:rPr lang="en-US" sz="1600" dirty="0"/>
              <a:t>WRC-19 regional perspective – Representing the Commonwealth of Independent States: “Regional preparatory work between conferences can help in </a:t>
            </a:r>
            <a:r>
              <a:rPr lang="en-US" sz="1600" u="sng" dirty="0">
                <a:hlinkClick r:id="rId5"/>
              </a:rPr>
              <a:t>building consensus</a:t>
            </a:r>
            <a:r>
              <a:rPr lang="en-US" sz="1600" dirty="0"/>
              <a:t> on the many agenda items at a WRC,” writes Albert Nalbandian</a:t>
            </a:r>
          </a:p>
          <a:p>
            <a:pPr>
              <a:spcBef>
                <a:spcPts val="0"/>
              </a:spcBef>
              <a:buFont typeface="Arial" panose="020B0604020202020204" pitchFamily="34" charset="0"/>
              <a:buChar char="•"/>
            </a:pPr>
            <a:r>
              <a:rPr lang="en-US" sz="1400" i="1" dirty="0"/>
              <a:t>Last week’s newsletter included WRC-19 regional perspectives from other regions. (see next page) </a:t>
            </a:r>
            <a:endParaRPr lang="en-US" sz="1400" dirty="0"/>
          </a:p>
          <a:p>
            <a:pPr>
              <a:spcBef>
                <a:spcPts val="0"/>
              </a:spcBef>
              <a:buFont typeface="Arial" panose="020B0604020202020204" pitchFamily="34" charset="0"/>
              <a:buChar char="•"/>
            </a:pPr>
            <a:r>
              <a:rPr lang="en-US" sz="1400" dirty="0"/>
              <a:t>Calendar:</a:t>
            </a:r>
            <a:endParaRPr lang="en-US" sz="1400" dirty="0">
              <a:hlinkClick r:id="rId6"/>
            </a:endParaRPr>
          </a:p>
          <a:p>
            <a:pPr lvl="1">
              <a:spcBef>
                <a:spcPts val="0"/>
              </a:spcBef>
              <a:buFont typeface="Arial" panose="020B0604020202020204" pitchFamily="34" charset="0"/>
              <a:buChar char="•"/>
            </a:pPr>
            <a:r>
              <a:rPr lang="en-US" sz="1400" dirty="0">
                <a:hlinkClick r:id="rId6"/>
              </a:rPr>
              <a:t>https://www.itu.int/en/events/Pages/Calendar-Events.aspx?sector=ITU-R</a:t>
            </a:r>
            <a:endParaRPr lang="en-US" sz="1400" dirty="0"/>
          </a:p>
          <a:p>
            <a:pPr>
              <a:spcBef>
                <a:spcPts val="0"/>
              </a:spcBef>
              <a:buFont typeface="Arial" panose="020B0604020202020204" pitchFamily="34" charset="0"/>
              <a:buChar char="•"/>
            </a:pPr>
            <a:r>
              <a:rPr lang="en-US" sz="1100" dirty="0">
                <a:hlinkClick r:id="rId7"/>
              </a:rPr>
              <a:t>Study Group 1 (SG 1) Spectrum management</a:t>
            </a:r>
            <a:endParaRPr lang="en-US" sz="1100" dirty="0">
              <a:solidFill>
                <a:schemeClr val="tx1"/>
              </a:solidFill>
            </a:endParaRPr>
          </a:p>
          <a:p>
            <a:pPr lvl="1">
              <a:spcBef>
                <a:spcPts val="0"/>
              </a:spcBef>
              <a:buFont typeface="Arial" panose="020B0604020202020204" pitchFamily="34" charset="0"/>
              <a:buChar char="•"/>
            </a:pPr>
            <a:r>
              <a:rPr lang="en-US" sz="1000" u="sng" dirty="0">
                <a:hlinkClick r:id="rId8"/>
              </a:rPr>
              <a:t>Working Party 1A (WP 1A) - Spectrum engineering techniques</a:t>
            </a:r>
            <a:r>
              <a:rPr lang="en-US" sz="1000" u="sng" dirty="0"/>
              <a:t> </a:t>
            </a:r>
          </a:p>
          <a:p>
            <a:pPr lvl="1">
              <a:spcBef>
                <a:spcPts val="0"/>
              </a:spcBef>
              <a:buFont typeface="Arial" panose="020B0604020202020204" pitchFamily="34" charset="0"/>
              <a:buChar char="•"/>
            </a:pPr>
            <a:r>
              <a:rPr lang="en-US" sz="1000" dirty="0">
                <a:hlinkClick r:id="rId9"/>
              </a:rPr>
              <a:t>Working Party 1C (WP 1C) - Spectrum monitoring</a:t>
            </a:r>
            <a:r>
              <a:rPr lang="en-US" sz="1000" dirty="0"/>
              <a:t>​​</a:t>
            </a:r>
          </a:p>
          <a:p>
            <a:pPr lvl="4">
              <a:spcBef>
                <a:spcPts val="0"/>
              </a:spcBef>
              <a:buFont typeface="Arial" panose="020B0604020202020204" pitchFamily="34" charset="0"/>
              <a:buChar char="•"/>
            </a:pPr>
            <a:endParaRPr lang="en-US" sz="500" dirty="0"/>
          </a:p>
          <a:p>
            <a:pPr>
              <a:spcBef>
                <a:spcPts val="0"/>
              </a:spcBef>
              <a:buFont typeface="Arial" panose="020B0604020202020204" pitchFamily="34" charset="0"/>
              <a:buChar char="•"/>
            </a:pPr>
            <a:r>
              <a:rPr lang="en-US" sz="1100" dirty="0">
                <a:hlinkClick r:id="rId10"/>
              </a:rPr>
              <a:t>Study Group 5 (SG 5) Terrestrial services</a:t>
            </a:r>
            <a:endParaRPr lang="en-US" sz="1100" dirty="0"/>
          </a:p>
          <a:p>
            <a:pPr lvl="1">
              <a:spcBef>
                <a:spcPts val="0"/>
              </a:spcBef>
              <a:buFont typeface="Arial" panose="020B0604020202020204" pitchFamily="34" charset="0"/>
              <a:buChar char="•"/>
            </a:pPr>
            <a:r>
              <a:rPr lang="en-US" sz="1000" dirty="0">
                <a:hlinkClick r:id="rId11"/>
              </a:rPr>
              <a:t>Working Party 5A (WP 5A) - Land mobile service above 30 MHz* (excluding IMT); wireless access in the fixed service; amateur and amateur-satellite services</a:t>
            </a:r>
            <a:r>
              <a:rPr lang="en-US" sz="1000" dirty="0"/>
              <a:t>  (Chair on mailing list)</a:t>
            </a:r>
            <a:endParaRPr lang="en-US" sz="1000" dirty="0">
              <a:hlinkClick r:id="rId12"/>
            </a:endParaRPr>
          </a:p>
          <a:p>
            <a:pPr lvl="1">
              <a:spcBef>
                <a:spcPts val="0"/>
              </a:spcBef>
              <a:buFont typeface="Arial" panose="020B0604020202020204" pitchFamily="34" charset="0"/>
              <a:buChar char="•"/>
            </a:pPr>
            <a:r>
              <a:rPr lang="en-US" sz="1000" dirty="0">
                <a:hlinkClick r:id="rId12"/>
              </a:rPr>
              <a:t>Working Party 5D (WP 5D) - IMT Systems</a:t>
            </a:r>
            <a:r>
              <a:rPr lang="en-US" sz="1000" dirty="0"/>
              <a:t> (Chair on mailing list)​​</a:t>
            </a:r>
          </a:p>
          <a:p>
            <a:pPr lvl="2">
              <a:spcBef>
                <a:spcPts val="0"/>
              </a:spcBef>
              <a:buFont typeface="Arial" panose="020B0604020202020204" pitchFamily="34" charset="0"/>
              <a:buChar char="•"/>
            </a:pPr>
            <a:r>
              <a:rPr lang="en-US" sz="800" dirty="0">
                <a:hlinkClick r:id="rId13"/>
              </a:rPr>
              <a:t>Monday 2019-12-09 - Friday 2019-12-13</a:t>
            </a:r>
            <a:endParaRPr lang="en-US" sz="800" dirty="0"/>
          </a:p>
          <a:p>
            <a:pPr marL="400050">
              <a:spcBef>
                <a:spcPts val="0"/>
              </a:spcBef>
              <a:buFont typeface="Arial" panose="020B0604020202020204" pitchFamily="34" charset="0"/>
              <a:buChar char="•"/>
            </a:pPr>
            <a:r>
              <a:rPr lang="en-US" sz="1100" dirty="0"/>
              <a:t>WRC-19:   </a:t>
            </a:r>
          </a:p>
          <a:p>
            <a:pPr marL="800100" lvl="1">
              <a:spcBef>
                <a:spcPts val="0"/>
              </a:spcBef>
              <a:buFont typeface="Arial" panose="020B0604020202020204" pitchFamily="34" charset="0"/>
              <a:buChar char="•"/>
            </a:pPr>
            <a:r>
              <a:rPr lang="en-US" sz="1050" u="sng" dirty="0">
                <a:hlinkClick r:id="rId14"/>
              </a:rPr>
              <a:t>https://www.itu.int/en/ITU-R/conferences/wrc/2019/Pages/default.aspx</a:t>
            </a:r>
            <a:r>
              <a:rPr lang="en-US" sz="1050" u="sng" dirty="0"/>
              <a:t>;  agenda and more: </a:t>
            </a:r>
            <a:r>
              <a:rPr lang="en-US" sz="1050" dirty="0"/>
              <a:t> </a:t>
            </a:r>
            <a:r>
              <a:rPr lang="en-US" sz="1050" u="sng" dirty="0">
                <a:hlinkClick r:id="rId15"/>
              </a:rPr>
              <a:t>https://www.itu.int/oth/R1402000001</a:t>
            </a:r>
            <a:endParaRPr lang="en-US" sz="1050" u="sng" dirty="0"/>
          </a:p>
          <a:p>
            <a:pPr marL="400050">
              <a:spcBef>
                <a:spcPts val="0"/>
              </a:spcBef>
              <a:buFont typeface="Arial" panose="020B0604020202020204" pitchFamily="34" charset="0"/>
              <a:buChar char="•"/>
            </a:pPr>
            <a:r>
              <a:rPr lang="en-US" sz="1100" dirty="0"/>
              <a:t>WRC-23 preliminary agenda items are already out since WRC-15 and will then be finalized at WRC-19.</a:t>
            </a:r>
          </a:p>
          <a:p>
            <a:pPr marL="800100" lvl="1">
              <a:spcBef>
                <a:spcPts val="0"/>
              </a:spcBef>
              <a:buFont typeface="Arial" panose="020B0604020202020204" pitchFamily="34" charset="0"/>
              <a:buChar char="•"/>
            </a:pPr>
            <a:r>
              <a:rPr lang="en-US" sz="1050" u="sng" dirty="0">
                <a:hlinkClick r:id="rId16"/>
              </a:rPr>
              <a:t>https://www.itu.int/en/ITU-R/study-groups/rcpm/Pages/wrc-23-preliminary-studies.aspx</a:t>
            </a:r>
            <a:r>
              <a:rPr lang="en-US" sz="1050" dirty="0"/>
              <a:t> </a:t>
            </a:r>
          </a:p>
          <a:p>
            <a:pPr lvl="6">
              <a:buFont typeface="Arial" panose="020B0604020202020204" pitchFamily="34" charset="0"/>
              <a:buChar char="•"/>
            </a:pPr>
            <a:endParaRPr lang="en-US" sz="800" dirty="0">
              <a:hlinkClick r:id="rId7"/>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Nov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39825</TotalTime>
  <Words>3854</Words>
  <Application>Microsoft Office PowerPoint</Application>
  <PresentationFormat>On-screen Show (4:3)</PresentationFormat>
  <Paragraphs>419</Paragraphs>
  <Slides>21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0"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ITU-R items to share -2</vt:lpstr>
      <vt:lpstr>__no comments or potential comments being done__</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1978</cp:revision>
  <cp:lastPrinted>1601-01-01T00:00:00Z</cp:lastPrinted>
  <dcterms:created xsi:type="dcterms:W3CDTF">2016-03-03T14:54:45Z</dcterms:created>
  <dcterms:modified xsi:type="dcterms:W3CDTF">2019-11-08T13:03:51Z</dcterms:modified>
</cp:coreProperties>
</file>