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341" r:id="rId3"/>
    <p:sldId id="329" r:id="rId4"/>
    <p:sldId id="330" r:id="rId5"/>
    <p:sldId id="516" r:id="rId6"/>
    <p:sldId id="596" r:id="rId7"/>
    <p:sldId id="603" r:id="rId8"/>
    <p:sldId id="606" r:id="rId9"/>
    <p:sldId id="608" r:id="rId10"/>
    <p:sldId id="624" r:id="rId11"/>
    <p:sldId id="623" r:id="rId12"/>
    <p:sldId id="618" r:id="rId13"/>
    <p:sldId id="524" r:id="rId14"/>
    <p:sldId id="498" r:id="rId15"/>
    <p:sldId id="402" r:id="rId16"/>
    <p:sldId id="403" r:id="rId17"/>
    <p:sldId id="462" r:id="rId18"/>
    <p:sldId id="549" r:id="rId19"/>
    <p:sldId id="425" r:id="rId20"/>
    <p:sldId id="592" r:id="rId21"/>
    <p:sldId id="599"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63" autoAdjust="0"/>
    <p:restoredTop sz="96344" autoAdjust="0"/>
  </p:normalViewPr>
  <p:slideViewPr>
    <p:cSldViewPr>
      <p:cViewPr varScale="1">
        <p:scale>
          <a:sx n="79" d="100"/>
          <a:sy n="79" d="100"/>
        </p:scale>
        <p:origin x="96" y="89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06-Nov-19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698382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409432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Nov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07 Nov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Nov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802.18-19/0140r00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witter.com/hashtag/ITUWRC?src=hash" TargetMode="External"/><Relationship Id="rId7" Type="http://schemas.openxmlformats.org/officeDocument/2006/relationships/hyperlink" Target="https://news.itu.int/wrc-19-representing-europ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news.itu.int/wrc-19-representing-africa/" TargetMode="External"/><Relationship Id="rId5" Type="http://schemas.openxmlformats.org/officeDocument/2006/relationships/hyperlink" Target="https://news.itu.int/representing-the-arab-states/" TargetMode="External"/><Relationship Id="rId4" Type="http://schemas.openxmlformats.org/officeDocument/2006/relationships/hyperlink" Target="https://www.itu.int/en/mediacentre/Pages/2019-PR18.asp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mf.org/external/pubs/ft/weo/2019/02/weodata/index.aspx"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6/18-16-0038-13-0000-teleconference-call-in-info.ppt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138-00-0000-minutes-24oct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itu.int/go/ITU-R/wp1a" TargetMode="External"/><Relationship Id="rId13" Type="http://schemas.openxmlformats.org/officeDocument/2006/relationships/hyperlink" Target="https://www.itu.int/events/eventdetails.asp?eventid=17206" TargetMode="External"/><Relationship Id="rId3" Type="http://schemas.openxmlformats.org/officeDocument/2006/relationships/hyperlink" Target="https://urldefense.proofpoint.com/v2/url?u=https-3A__news.itu.int_wrc-2D19-2Drepresenting-2Dthe-2Damericas_&amp;d=DwMFaQ&amp;c=pqcuzKEN_84c78MOSc5_fw&amp;r=z8R-nWJ8GIxwjOjNKhEFByb-tZ6XE3GZXWSggNdVo-w&amp;m=-9QFWHJOKYjKG-GeJmNNVRheo9TAjlBMzoTgvc8pSBI&amp;s=FafEuEhJXSrGi_u510b5RtyrbxTcoyaV6EbLPj-x7Uo&amp;e=" TargetMode="External"/><Relationship Id="rId7" Type="http://schemas.openxmlformats.org/officeDocument/2006/relationships/hyperlink" Target="https://www.itu.int/go/ITU-R/sg1" TargetMode="External"/><Relationship Id="rId12" Type="http://schemas.openxmlformats.org/officeDocument/2006/relationships/hyperlink" Target="https://www.itu.int/go/ITU-R/wp5d" TargetMode="External"/><Relationship Id="rId2" Type="http://schemas.openxmlformats.org/officeDocument/2006/relationships/notesSlide" Target="../notesSlides/notesSlide5.xml"/><Relationship Id="rId16" Type="http://schemas.openxmlformats.org/officeDocument/2006/relationships/hyperlink" Target="https://www.itu.int/en/ITU-R/study-groups/rcpm/Pages/wrc-23-preliminary-studies.aspx" TargetMode="External"/><Relationship Id="rId1" Type="http://schemas.openxmlformats.org/officeDocument/2006/relationships/slideLayout" Target="../slideLayouts/slideLayout1.xml"/><Relationship Id="rId6" Type="http://schemas.openxmlformats.org/officeDocument/2006/relationships/hyperlink" Target="https://www.itu.int/en/events/Pages/Calendar-Events.aspx?sector=ITU-R" TargetMode="External"/><Relationship Id="rId11" Type="http://schemas.openxmlformats.org/officeDocument/2006/relationships/hyperlink" Target="https://www.itu.int/go/ITU-R/wp5a" TargetMode="External"/><Relationship Id="rId5" Type="http://schemas.openxmlformats.org/officeDocument/2006/relationships/hyperlink" Target="https://urldefense.proofpoint.com/v2/url?u=https-3A__news.itu.int_wrc-2D19-2Drepresenting-2Dthe-2Dcommonwealth-2Dof-2Dindependent-2Dstates_&amp;d=DwMFaQ&amp;c=pqcuzKEN_84c78MOSc5_fw&amp;r=z8R-nWJ8GIxwjOjNKhEFByb-tZ6XE3GZXWSggNdVo-w&amp;m=-9QFWHJOKYjKG-GeJmNNVRheo9TAjlBMzoTgvc8pSBI&amp;s=9-y3wEG5GibBoIbus5zIw_46a6JTBMfVumAnAdll2bU&amp;e=" TargetMode="External"/><Relationship Id="rId15" Type="http://schemas.openxmlformats.org/officeDocument/2006/relationships/hyperlink" Target="https://www.itu.int/oth/R1402000001" TargetMode="External"/><Relationship Id="rId10" Type="http://schemas.openxmlformats.org/officeDocument/2006/relationships/hyperlink" Target="https://www.itu.int/go/ITU-R/sg5" TargetMode="External"/><Relationship Id="rId4" Type="http://schemas.openxmlformats.org/officeDocument/2006/relationships/hyperlink" Target="https://urldefense.proofpoint.com/v2/url?u=https-3A__news.itu.int_wrc-2D19-2Drepresenting-2Dasia-2Dand-2Dthe-2Dpacific_&amp;d=DwMFaQ&amp;c=pqcuzKEN_84c78MOSc5_fw&amp;r=z8R-nWJ8GIxwjOjNKhEFByb-tZ6XE3GZXWSggNdVo-w&amp;m=-9QFWHJOKYjKG-GeJmNNVRheo9TAjlBMzoTgvc8pSBI&amp;s=Om_3QB6Hp7lSUeY13eyVxNv3ZGSb4wWre4tK-8ptVa8&amp;e=" TargetMode="External"/><Relationship Id="rId9" Type="http://schemas.openxmlformats.org/officeDocument/2006/relationships/hyperlink" Target="https://www.itu.int/go/ITU-R/wp1c" TargetMode="External"/><Relationship Id="rId14" Type="http://schemas.openxmlformats.org/officeDocument/2006/relationships/hyperlink" Target="https://www.itu.int/en/ITU-R/conferences/wrc/2019/Pages/default.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07 Nov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07 Nov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92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400" dirty="0"/>
              <a:t>-2</a:t>
            </a:r>
            <a:endParaRPr lang="en-US" sz="1200" dirty="0"/>
          </a:p>
        </p:txBody>
      </p:sp>
      <p:sp>
        <p:nvSpPr>
          <p:cNvPr id="3" name="Content Placeholder 2"/>
          <p:cNvSpPr>
            <a:spLocks noGrp="1"/>
          </p:cNvSpPr>
          <p:nvPr>
            <p:ph idx="1"/>
          </p:nvPr>
        </p:nvSpPr>
        <p:spPr>
          <a:xfrm>
            <a:off x="727841" y="1066800"/>
            <a:ext cx="8353245" cy="5316684"/>
          </a:xfrm>
        </p:spPr>
        <p:txBody>
          <a:bodyPr/>
          <a:lstStyle/>
          <a:p>
            <a:pPr>
              <a:buFont typeface="Arial" panose="020B0604020202020204" pitchFamily="34" charset="0"/>
              <a:buChar char="•"/>
            </a:pPr>
            <a:r>
              <a:rPr lang="en-US" sz="1600" dirty="0"/>
              <a:t>From last week’s ITU News: </a:t>
            </a:r>
          </a:p>
          <a:p>
            <a:pPr>
              <a:buFont typeface="Arial" panose="020B0604020202020204" pitchFamily="34" charset="0"/>
              <a:buChar char="•"/>
            </a:pPr>
            <a:endParaRPr lang="en-US" sz="1600" dirty="0"/>
          </a:p>
          <a:p>
            <a:pPr>
              <a:buFont typeface="Arial" panose="020B0604020202020204" pitchFamily="34" charset="0"/>
              <a:buChar char="•"/>
            </a:pPr>
            <a:r>
              <a:rPr lang="en-US" sz="1600" dirty="0"/>
              <a:t>ITU World Radiocommunication Conference 2019 opens</a:t>
            </a:r>
            <a:r>
              <a:rPr lang="en-US" sz="1600" b="0" dirty="0"/>
              <a:t>: WRC-19 will address requirements for some of the leading-edge technological innovations set to play a pivotal role in tomorrow’s digital economy with far-reaching implications for the trillion-dollar telecommunication and ICT industry. </a:t>
            </a:r>
            <a:r>
              <a:rPr lang="en-US" sz="1600" b="0" i="1" dirty="0"/>
              <a:t>Follow the conference on Twitter using the hashtag </a:t>
            </a:r>
            <a:r>
              <a:rPr lang="en-US" sz="1600" b="0" i="1" dirty="0">
                <a:hlinkClick r:id="rId3"/>
              </a:rPr>
              <a:t>#ITUWRC</a:t>
            </a:r>
            <a:r>
              <a:rPr lang="en-US" sz="1600" b="0" i="1" dirty="0"/>
              <a:t>.   </a:t>
            </a:r>
            <a:r>
              <a:rPr lang="en-US" sz="1600" dirty="0">
                <a:hlinkClick r:id="rId4"/>
              </a:rPr>
              <a:t>Read more</a:t>
            </a:r>
            <a:endParaRPr lang="en-US" sz="1600" b="0" dirty="0"/>
          </a:p>
          <a:p>
            <a:pPr>
              <a:buFont typeface="Arial" panose="020B0604020202020204" pitchFamily="34" charset="0"/>
              <a:buChar char="•"/>
            </a:pPr>
            <a:r>
              <a:rPr lang="en-US" sz="1600" dirty="0"/>
              <a:t>WRC-19 regional perspective – The Arab States:</a:t>
            </a:r>
            <a:r>
              <a:rPr lang="en-US" sz="1600" b="0" dirty="0"/>
              <a:t> “The decisions of the WRC … play a crucial role in </a:t>
            </a:r>
            <a:r>
              <a:rPr lang="en-US" sz="1600" b="0" dirty="0">
                <a:hlinkClick r:id="rId5"/>
              </a:rPr>
              <a:t>identifying the future trends</a:t>
            </a:r>
            <a:r>
              <a:rPr lang="en-US" sz="1600" b="0" dirty="0"/>
              <a:t> of technology and infrastructure development in Arab States,” writes Tariq Al Awadhi, Executive Director, Spectrum Affairs Chairman, Arab Spectrum Management Group (ASMG).</a:t>
            </a:r>
            <a:r>
              <a:rPr lang="en-US" sz="1600" dirty="0"/>
              <a:t> </a:t>
            </a:r>
          </a:p>
          <a:p>
            <a:pPr>
              <a:buFont typeface="Arial" panose="020B0604020202020204" pitchFamily="34" charset="0"/>
              <a:buChar char="•"/>
            </a:pPr>
            <a:r>
              <a:rPr lang="en-US" sz="1600" dirty="0"/>
              <a:t>WRC-19 regional perspective – Africa:</a:t>
            </a:r>
            <a:r>
              <a:rPr lang="en-US" sz="1600" b="0" dirty="0"/>
              <a:t> “Every agenda item of the upcoming WRC‑19 is important. However, some agenda items are seen to be of </a:t>
            </a:r>
            <a:r>
              <a:rPr lang="en-US" sz="1600" b="0" dirty="0">
                <a:hlinkClick r:id="rId6"/>
              </a:rPr>
              <a:t>greater significance to Africa</a:t>
            </a:r>
            <a:r>
              <a:rPr lang="en-US" sz="1600" b="0" dirty="0"/>
              <a:t>,” writes John </a:t>
            </a:r>
            <a:r>
              <a:rPr lang="en-US" sz="1600" b="0" dirty="0" err="1"/>
              <a:t>Omo</a:t>
            </a:r>
            <a:r>
              <a:rPr lang="en-US" sz="1600" b="0" dirty="0"/>
              <a:t>, Secretary General, African Telecommunication Union (ATU).</a:t>
            </a:r>
            <a:r>
              <a:rPr lang="en-US" sz="1600" dirty="0"/>
              <a:t> </a:t>
            </a:r>
          </a:p>
          <a:p>
            <a:pPr>
              <a:buFont typeface="Arial" panose="020B0604020202020204" pitchFamily="34" charset="0"/>
              <a:buChar char="•"/>
            </a:pPr>
            <a:r>
              <a:rPr lang="en-US" sz="1600" dirty="0"/>
              <a:t>WRC-19 regional perspective – Europe:</a:t>
            </a:r>
            <a:r>
              <a:rPr lang="en-US" sz="1600" b="0" dirty="0"/>
              <a:t> “The European Conference of Postal and Telecommunications Administrations’ (CEPT) proposals on WRC‑19 issues are </a:t>
            </a:r>
            <a:r>
              <a:rPr lang="en-US" sz="1600" b="0" dirty="0">
                <a:hlinkClick r:id="rId7"/>
              </a:rPr>
              <a:t>forward-looking and well balanced</a:t>
            </a:r>
            <a:r>
              <a:rPr lang="en-US" sz="1600" b="0" dirty="0"/>
              <a:t> to address the needs of the existing and future radio services,” writes Alexander </a:t>
            </a:r>
            <a:r>
              <a:rPr lang="en-US" sz="1600" b="0" dirty="0" err="1"/>
              <a:t>Kühn</a:t>
            </a:r>
            <a:r>
              <a:rPr lang="en-US" sz="1600" b="0" dirty="0"/>
              <a:t>, Chairman, Conference Preparatory Group, CEPT.</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Nov 2019</a:t>
            </a:r>
            <a:endParaRPr lang="en-GB" dirty="0"/>
          </a:p>
        </p:txBody>
      </p:sp>
    </p:spTree>
    <p:extLst>
      <p:ext uri="{BB962C8B-B14F-4D97-AF65-F5344CB8AC3E}">
        <p14:creationId xmlns:p14="http://schemas.microsoft.com/office/powerpoint/2010/main" val="2399320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_______________</a:t>
            </a:r>
          </a:p>
        </p:txBody>
      </p:sp>
      <p:sp>
        <p:nvSpPr>
          <p:cNvPr id="3" name="Content Placeholder 2"/>
          <p:cNvSpPr>
            <a:spLocks noGrp="1"/>
          </p:cNvSpPr>
          <p:nvPr>
            <p:ph idx="1"/>
          </p:nvPr>
        </p:nvSpPr>
        <p:spPr>
          <a:xfrm>
            <a:off x="685800" y="990599"/>
            <a:ext cx="8292711" cy="5484813"/>
          </a:xfrm>
        </p:spPr>
        <p:txBody>
          <a:bodyPr/>
          <a:lstStyle/>
          <a:p>
            <a:pPr>
              <a:buFont typeface="Arial" panose="020B0604020202020204" pitchFamily="34" charset="0"/>
              <a:buChar char="•"/>
            </a:pPr>
            <a:r>
              <a:rPr lang="en-US" sz="1800" dirty="0"/>
              <a:t>______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07 Nov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00021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85800" y="990599"/>
            <a:ext cx="8292711" cy="5484813"/>
          </a:xfrm>
        </p:spPr>
        <p:txBody>
          <a:bodyPr/>
          <a:lstStyle/>
          <a:p>
            <a:pPr>
              <a:buFont typeface="Arial" panose="020B0604020202020204" pitchFamily="34" charset="0"/>
              <a:buChar char="•"/>
            </a:pPr>
            <a:r>
              <a:rPr lang="en-US" altLang="en-US" sz="1800" dirty="0"/>
              <a:t>Any agenda items for plenary</a:t>
            </a:r>
          </a:p>
          <a:p>
            <a:pPr lvl="1">
              <a:buFont typeface="Arial" panose="020B0604020202020204" pitchFamily="34" charset="0"/>
              <a:buChar char="•"/>
            </a:pPr>
            <a:r>
              <a:rPr lang="en-US" sz="1400" dirty="0"/>
              <a:t> </a:t>
            </a:r>
          </a:p>
          <a:p>
            <a:pPr lvl="1">
              <a:buFont typeface="Arial" panose="020B0604020202020204" pitchFamily="34" charset="0"/>
              <a:buChar char="•"/>
            </a:pPr>
            <a:r>
              <a:rPr lang="en-US" sz="1400" dirty="0"/>
              <a:t> </a:t>
            </a:r>
          </a:p>
          <a:p>
            <a:pPr lvl="1">
              <a:buFont typeface="Arial" panose="020B0604020202020204" pitchFamily="34" charset="0"/>
              <a:buChar char="•"/>
            </a:pPr>
            <a:r>
              <a:rPr lang="en-US" sz="1400" dirty="0"/>
              <a:t> </a:t>
            </a:r>
          </a:p>
          <a:p>
            <a:pPr lvl="1">
              <a:buFont typeface="Arial" panose="020B0604020202020204" pitchFamily="34" charset="0"/>
              <a:buChar char="•"/>
            </a:pPr>
            <a:r>
              <a:rPr lang="en-US" sz="14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07 Nov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r>
              <a:rPr lang="en-US" sz="1800" b="0" dirty="0">
                <a:solidFill>
                  <a:srgbClr val="00B0F0"/>
                </a:solidFill>
              </a:rPr>
              <a:t> </a:t>
            </a:r>
            <a:r>
              <a:rPr lang="en-US" sz="1800" b="0" dirty="0">
                <a:solidFill>
                  <a:schemeClr val="bg1">
                    <a:lumMod val="75000"/>
                  </a:schemeClr>
                </a:solidFill>
              </a:rPr>
              <a:t>None</a:t>
            </a: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 and UWB in cell phones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  (October’s 2019, twice a year)</a:t>
            </a:r>
          </a:p>
          <a:p>
            <a:pPr marL="457200" lvl="1" indent="0"/>
            <a:r>
              <a:rPr lang="en-US" sz="1400" dirty="0">
                <a:hlinkClick r:id="rId3"/>
              </a:rPr>
              <a:t>https://www.imf.org/external/pubs/ft/weo/2019/02/weodata/index.aspx</a:t>
            </a:r>
            <a:endParaRPr lang="en-US" sz="1400" dirty="0"/>
          </a:p>
          <a:p>
            <a:pPr marL="0" indent="0">
              <a:spcBef>
                <a:spcPts val="0"/>
              </a:spcBef>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07 Nov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bg1">
                    <a:lumMod val="75000"/>
                  </a:schemeClr>
                </a:solidFill>
              </a:rPr>
              <a:t>Nothing brought up</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07 Nov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229599"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21 Nov2019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https://mentor.ieee.org/802.18/dcn/16/18-16-0038-13-0000-teleconference-call-in-info.pptx</a:t>
            </a:r>
            <a:r>
              <a:rPr lang="en-US" sz="1800" dirty="0"/>
              <a:t>  </a:t>
            </a:r>
            <a:r>
              <a:rPr lang="en-US" altLang="en-US" sz="1800" b="1" dirty="0"/>
              <a:t>(</a:t>
            </a:r>
            <a:r>
              <a:rPr lang="en-US" altLang="en-US" sz="1800" b="1" i="1" u="sng" dirty="0"/>
              <a:t>or latest)</a:t>
            </a:r>
            <a:endParaRPr lang="en-US" altLang="en-US" sz="1800" b="1" i="1" u="sng" dirty="0">
              <a:highlight>
                <a:srgbClr val="FFFF00"/>
              </a:highlight>
            </a:endParaRP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a:t>
            </a:r>
            <a:r>
              <a:rPr lang="en-US" sz="1800" dirty="0" err="1"/>
              <a:t>listserver</a:t>
            </a: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15:____________________33</a:t>
            </a:r>
            <a:r>
              <a:rPr lang="en-US" sz="1800" dirty="0">
                <a:sym typeface="Wingdings" panose="05000000000000000000" pitchFamily="2" charset="2"/>
              </a:rPr>
              <a:t> </a:t>
            </a:r>
            <a:r>
              <a:rPr lang="en-US" sz="1800" dirty="0"/>
              <a:t>ET</a:t>
            </a:r>
          </a:p>
          <a:p>
            <a:pPr lvl="3">
              <a:buFont typeface="Arial" panose="020B0604020202020204" pitchFamily="34" charset="0"/>
              <a:buChar char="•"/>
            </a:pPr>
            <a:endParaRPr lang="en-US" sz="1000" b="0" dirty="0"/>
          </a:p>
          <a:p>
            <a:pPr>
              <a:buFont typeface="Arial" panose="020B0604020202020204" pitchFamily="34" charset="0"/>
              <a:buChar char="•"/>
            </a:pPr>
            <a:r>
              <a:rPr lang="en-US" sz="1800" b="0" dirty="0"/>
              <a:t>The next face to face meeting of the 802.18 RR-TAG will be at the IEEE 802, 10 – 15 November 2019 Plenary in the Hilton Waikoloa Village, Kona, HI, USA </a:t>
            </a:r>
          </a:p>
          <a:p>
            <a:pPr>
              <a:buFont typeface="Arial" panose="020B0604020202020204" pitchFamily="34" charset="0"/>
              <a:buChar char="•"/>
            </a:pPr>
            <a:r>
              <a:rPr lang="en-US" sz="1600" b="0" dirty="0"/>
              <a:t>Normal time slots, Tuesday AM2 and Thursday AM1 </a:t>
            </a:r>
            <a:r>
              <a:rPr lang="en-US" sz="1600" dirty="0">
                <a:solidFill>
                  <a:schemeClr val="accent6">
                    <a:lumMod val="20000"/>
                    <a:lumOff val="80000"/>
                  </a:schemeClr>
                </a:solidFill>
              </a:rPr>
              <a:t>– </a:t>
            </a:r>
            <a:r>
              <a:rPr lang="en-US" sz="1200" dirty="0">
                <a:solidFill>
                  <a:schemeClr val="accent6">
                    <a:lumMod val="20000"/>
                    <a:lumOff val="80000"/>
                  </a:schemeClr>
                </a:solidFill>
              </a:rPr>
              <a:t>remember no reciprocal from other WGs </a:t>
            </a:r>
            <a:endParaRPr lang="en-US" sz="1400" dirty="0">
              <a:solidFill>
                <a:schemeClr val="accent6">
                  <a:lumMod val="20000"/>
                  <a:lumOff val="8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Nov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 Nov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07 Nov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18</a:t>
            </a:fld>
            <a:endParaRPr lang="en-US" altLang="en-US" sz="1200" b="0" dirty="0"/>
          </a:p>
        </p:txBody>
      </p:sp>
      <p:sp>
        <p:nvSpPr>
          <p:cNvPr id="2" name="Date Placeholder 1"/>
          <p:cNvSpPr>
            <a:spLocks noGrp="1"/>
          </p:cNvSpPr>
          <p:nvPr>
            <p:ph type="dt" idx="15"/>
          </p:nvPr>
        </p:nvSpPr>
        <p:spPr/>
        <p:txBody>
          <a:bodyPr/>
          <a:lstStyle/>
          <a:p>
            <a:r>
              <a:rPr lang="en-US"/>
              <a:t>07 Nov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07 Nov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3 Nearly Voters;  Aspirant members: 19</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07 Nov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798"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Nov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Nov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07 Nov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95700"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Nov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07 Nov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a:solidFill>
                  <a:schemeClr val="bg1">
                    <a:lumMod val="75000"/>
                  </a:schemeClr>
                </a:solidFill>
              </a:rPr>
              <a:t>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74401" y="929820"/>
            <a:ext cx="432982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dirty="0">
                <a:solidFill>
                  <a:schemeClr val="tx1"/>
                </a:solidFill>
              </a:rPr>
              <a:t>General items</a:t>
            </a:r>
          </a:p>
          <a:p>
            <a:pPr marL="0" indent="0">
              <a:spcBef>
                <a:spcPts val="0"/>
              </a:spcBef>
            </a:pPr>
            <a:endParaRPr lang="en-US" altLang="en-US" sz="1400" kern="0" dirty="0"/>
          </a:p>
          <a:p>
            <a:pPr marL="285750" indent="-285750">
              <a:spcBef>
                <a:spcPts val="0"/>
              </a:spcBef>
              <a:buFont typeface="Arial" panose="020B0604020202020204" pitchFamily="34" charset="0"/>
              <a:buChar char="•"/>
            </a:pPr>
            <a:endParaRPr lang="en-US" altLang="en-US" sz="1400" b="0" kern="0" dirty="0"/>
          </a:p>
          <a:p>
            <a:pPr marL="285750" indent="-285750">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 </a:t>
            </a:r>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400" kern="0" dirty="0"/>
          </a:p>
          <a:p>
            <a:pPr marL="457200" lvl="1" indent="0">
              <a:spcBef>
                <a:spcPts val="0"/>
              </a:spcBef>
            </a:pPr>
            <a:endParaRPr lang="en-US" altLang="en-US" sz="1400" kern="0" dirty="0"/>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a:t>
            </a:r>
            <a:r>
              <a:rPr lang="en-US" altLang="en-US" sz="1600" dirty="0">
                <a:solidFill>
                  <a:schemeClr val="bg1">
                    <a:lumMod val="75000"/>
                  </a:schemeClr>
                </a:solidFill>
              </a:rPr>
              <a:t>Mike L.</a:t>
            </a:r>
          </a:p>
          <a:p>
            <a:pPr>
              <a:spcBef>
                <a:spcPts val="400"/>
              </a:spcBef>
            </a:pPr>
            <a:r>
              <a:rPr lang="en-US" altLang="en-US" sz="1600" b="1" dirty="0">
                <a:solidFill>
                  <a:schemeClr val="bg1">
                    <a:lumMod val="75000"/>
                  </a:schemeClr>
                </a:solidFill>
              </a:rPr>
              <a:t>		Seconded by:	</a:t>
            </a:r>
            <a:r>
              <a:rPr lang="en-US" altLang="en-US" sz="1600" dirty="0">
                <a:solidFill>
                  <a:schemeClr val="bg1">
                    <a:lumMod val="75000"/>
                  </a:schemeClr>
                </a:solidFill>
              </a:rPr>
              <a:t>Peter E. </a:t>
            </a:r>
          </a:p>
          <a:p>
            <a:pPr lvl="1">
              <a:spcBef>
                <a:spcPts val="400"/>
              </a:spcBef>
            </a:pPr>
            <a:r>
              <a:rPr lang="en-US" altLang="en-US" sz="1600" b="1" dirty="0">
                <a:solidFill>
                  <a:schemeClr val="bg1">
                    <a:lumMod val="75000"/>
                  </a:schemeClr>
                </a:solidFill>
              </a:rPr>
              <a:t>Discussion?  	None</a:t>
            </a:r>
          </a:p>
          <a:p>
            <a:pPr lvl="1">
              <a:spcBef>
                <a:spcPts val="400"/>
              </a:spcBef>
            </a:pPr>
            <a:r>
              <a:rPr lang="en-US" altLang="en-US" sz="1600" b="1"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dirty="0"/>
              <a:t>To approve the minutes from the IEEE 802.18 Teleconference 24 Oct 2019 in document </a:t>
            </a:r>
            <a:r>
              <a:rPr lang="en-US" altLang="en-US" sz="1600" dirty="0">
                <a:hlinkClick r:id="rId2"/>
              </a:rPr>
              <a:t>https://mentor.ieee.org/802.18/dcn/19/18-19-0138-00-0000-minutes-24oct19-rrtag-teleconference.docx</a:t>
            </a:r>
            <a:r>
              <a:rPr lang="en-US" altLang="en-US" sz="1600" dirty="0"/>
              <a:t>   </a:t>
            </a:r>
            <a:r>
              <a:rPr lang="en-US" sz="1600" b="1" dirty="0"/>
              <a:t>Posted: </a:t>
            </a:r>
            <a:r>
              <a:rPr lang="en-US" sz="1600" b="0" dirty="0"/>
              <a:t>25-Oct-2019 08:09:12 ET</a:t>
            </a:r>
          </a:p>
          <a:p>
            <a:pPr marL="0" indent="0">
              <a:spcBef>
                <a:spcPts val="400"/>
              </a:spcBef>
            </a:pPr>
            <a:r>
              <a:rPr lang="en-US" sz="1600" b="0" dirty="0"/>
              <a:t> </a:t>
            </a:r>
            <a:r>
              <a:rPr lang="en-US" altLang="en-US" sz="1600" b="0" dirty="0">
                <a:solidFill>
                  <a:schemeClr val="tx1"/>
                </a:solidFill>
              </a:rPr>
              <a:t>	</a:t>
            </a:r>
            <a:r>
              <a:rPr lang="en-US" altLang="en-US" sz="1600" dirty="0">
                <a:solidFill>
                  <a:schemeClr val="tx1"/>
                </a:solidFill>
              </a:rPr>
              <a:t>Moved by:  	</a:t>
            </a:r>
            <a:r>
              <a:rPr lang="en-US" altLang="en-US" sz="1600" dirty="0">
                <a:solidFill>
                  <a:schemeClr val="bg1">
                    <a:lumMod val="75000"/>
                  </a:schemeClr>
                </a:solidFill>
              </a:rPr>
              <a:t>Peter E.</a:t>
            </a:r>
          </a:p>
          <a:p>
            <a:pPr marL="0" indent="0">
              <a:spcBef>
                <a:spcPts val="400"/>
              </a:spcBef>
            </a:pPr>
            <a:r>
              <a:rPr lang="en-US" altLang="en-US" sz="1600" dirty="0">
                <a:solidFill>
                  <a:schemeClr val="bg1">
                    <a:lumMod val="75000"/>
                  </a:schemeClr>
                </a:solidFill>
              </a:rPr>
              <a:t>	Seconded by:	Jay H.</a:t>
            </a:r>
          </a:p>
          <a:p>
            <a:pPr>
              <a:spcBef>
                <a:spcPts val="400"/>
              </a:spcBef>
            </a:pPr>
            <a:r>
              <a:rPr lang="en-US" altLang="en-US" sz="1600" b="1" dirty="0">
                <a:solidFill>
                  <a:schemeClr val="bg1">
                    <a:lumMod val="75000"/>
                  </a:schemeClr>
                </a:solidFill>
              </a:rPr>
              <a:t>		Discussion?  	None</a:t>
            </a:r>
          </a:p>
          <a:p>
            <a:pPr lvl="1">
              <a:spcBef>
                <a:spcPts val="400"/>
              </a:spcBef>
            </a:pPr>
            <a:r>
              <a:rPr lang="en-US" altLang="en-US" sz="1600" b="1" dirty="0">
                <a:solidFill>
                  <a:schemeClr val="bg1">
                    <a:lumMod val="75000"/>
                  </a:schemeClr>
                </a:solidFill>
              </a:rPr>
              <a:t>Vote:  Approved by unanimous consent</a:t>
            </a:r>
          </a:p>
          <a:p>
            <a:pPr lvl="1">
              <a:spcBef>
                <a:spcPts val="400"/>
              </a:spcBef>
            </a:pPr>
            <a:endParaRPr lang="en-US" altLang="en-US" sz="1600" b="1" dirty="0">
              <a:solidFill>
                <a:schemeClr val="bg1">
                  <a:lumMod val="75000"/>
                </a:schemeClr>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800" dirty="0">
                <a:solidFill>
                  <a:schemeClr val="bg1">
                    <a:lumMod val="75000"/>
                  </a:schemeClr>
                </a:solidFill>
              </a:rPr>
              <a:t>__nothing heard___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07 Nov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2730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07585"/>
            <a:ext cx="8305800" cy="5567828"/>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600" dirty="0">
                <a:solidFill>
                  <a:schemeClr val="tx1"/>
                </a:solidFill>
              </a:rPr>
              <a:t>next meetings #104, 02-06Dec19-</a:t>
            </a:r>
            <a:r>
              <a:rPr lang="en-US" sz="1600" dirty="0"/>
              <a:t>Sophia Antipolis</a:t>
            </a:r>
          </a:p>
          <a:p>
            <a:pPr lvl="1">
              <a:spcBef>
                <a:spcPts val="0"/>
              </a:spcBef>
              <a:buFont typeface="Arial" panose="020B0604020202020204" pitchFamily="34" charset="0"/>
              <a:buChar char="•"/>
            </a:pPr>
            <a:r>
              <a:rPr lang="en-US" sz="1800" dirty="0"/>
              <a:t> </a:t>
            </a:r>
          </a:p>
          <a:p>
            <a:pPr lvl="1">
              <a:spcBef>
                <a:spcPts val="0"/>
              </a:spcBef>
              <a:buFont typeface="Arial" panose="020B0604020202020204" pitchFamily="34" charset="0"/>
              <a:buChar char="•"/>
            </a:pPr>
            <a:r>
              <a:rPr lang="en-US" sz="1800" dirty="0"/>
              <a:t> </a:t>
            </a:r>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r>
              <a:rPr lang="en-US" sz="1200" dirty="0"/>
              <a:t>Had a 3-hour web meeting today, with another long call next wed. Subject is EN 301 893 getting the 5.8 GHz band added.</a:t>
            </a:r>
          </a:p>
          <a:p>
            <a:pPr lvl="2">
              <a:spcBef>
                <a:spcPts val="0"/>
              </a:spcBef>
              <a:buFont typeface="Arial" panose="020B0604020202020204" pitchFamily="34" charset="0"/>
              <a:buChar char="•"/>
            </a:pPr>
            <a:r>
              <a:rPr lang="en-US" sz="1100" dirty="0"/>
              <a:t>There are some challenges with the different countries in different states on use of the band.  Working on normative </a:t>
            </a:r>
            <a:r>
              <a:rPr lang="en-US" sz="1100" dirty="0" err="1"/>
              <a:t>annexs</a:t>
            </a:r>
            <a:r>
              <a:rPr lang="en-US" sz="1100" dirty="0"/>
              <a:t> per country. </a:t>
            </a:r>
          </a:p>
          <a:p>
            <a:pPr lvl="1">
              <a:spcBef>
                <a:spcPts val="0"/>
              </a:spcBef>
              <a:buFont typeface="Arial" panose="020B0604020202020204" pitchFamily="34" charset="0"/>
              <a:buChar char="•"/>
            </a:pPr>
            <a:r>
              <a:rPr lang="en-US" sz="1200" dirty="0"/>
              <a:t>Two more web meetings next week.  The one on Thursday is on the spectrum mask of a punctured channel, we have talked about. </a:t>
            </a:r>
          </a:p>
          <a:p>
            <a:pPr lvl="1">
              <a:spcBef>
                <a:spcPts val="0"/>
              </a:spcBef>
              <a:buFont typeface="Arial" panose="020B0604020202020204" pitchFamily="34" charset="0"/>
              <a:buChar char="•"/>
            </a:pPr>
            <a:r>
              <a:rPr lang="en-US" sz="1400" dirty="0"/>
              <a:t>(The 3</a:t>
            </a:r>
            <a:r>
              <a:rPr lang="en-US" sz="1400" baseline="30000" dirty="0"/>
              <a:t>rd</a:t>
            </a:r>
            <a:r>
              <a:rPr lang="en-US" sz="1400" dirty="0"/>
              <a:t> call is on test signal for PD test.)</a:t>
            </a:r>
            <a:r>
              <a:rPr lang="en-US" sz="1800" dirty="0"/>
              <a:t> </a:t>
            </a: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6"/>
              </a:rPr>
              <a:t>&lt;TG-11&gt;</a:t>
            </a:r>
            <a:r>
              <a:rPr lang="en-US" altLang="en-US" sz="1600" b="0" dirty="0"/>
              <a:t>  </a:t>
            </a:r>
            <a:r>
              <a:rPr lang="en-US" sz="1600" dirty="0">
                <a:solidFill>
                  <a:schemeClr val="tx1"/>
                </a:solidFill>
              </a:rPr>
              <a:t>meeting # ____ (07 Nov, online, 2.4 GHz SRDoc)</a:t>
            </a:r>
          </a:p>
          <a:p>
            <a:pPr lvl="1">
              <a:spcBef>
                <a:spcPts val="0"/>
              </a:spcBef>
              <a:buFont typeface="Arial" panose="020B0604020202020204" pitchFamily="34" charset="0"/>
              <a:buChar char="•"/>
            </a:pPr>
            <a:r>
              <a:rPr lang="en-US" sz="1600" dirty="0">
                <a:solidFill>
                  <a:schemeClr val="bg1">
                    <a:lumMod val="85000"/>
                  </a:schemeClr>
                </a:solidFill>
              </a:rPr>
              <a:t>Nothing reported</a:t>
            </a:r>
          </a:p>
          <a:p>
            <a:pPr>
              <a:spcBef>
                <a:spcPts val="0"/>
              </a:spcBef>
              <a:buFont typeface="Arial" panose="020B0604020202020204" pitchFamily="34" charset="0"/>
              <a:buChar char="•"/>
            </a:pPr>
            <a:r>
              <a:rPr lang="en-US" sz="1600" dirty="0">
                <a:solidFill>
                  <a:schemeClr val="tx1"/>
                </a:solidFill>
              </a:rPr>
              <a:t>ETSI – ERM</a:t>
            </a:r>
            <a:r>
              <a:rPr lang="en-US" sz="1600" b="0" dirty="0">
                <a:solidFill>
                  <a:schemeClr val="tx1"/>
                </a:solidFill>
              </a:rPr>
              <a:t> </a:t>
            </a:r>
            <a:r>
              <a:rPr lang="en-US" sz="1600" b="0" dirty="0">
                <a:solidFill>
                  <a:schemeClr val="tx1"/>
                </a:solidFill>
                <a:hlinkClick r:id="rId7"/>
              </a:rPr>
              <a:t>&lt;TG-UWB&gt;</a:t>
            </a:r>
            <a:r>
              <a:rPr lang="en-US" sz="1600" b="0" dirty="0">
                <a:solidFill>
                  <a:schemeClr val="tx1"/>
                </a:solidFill>
              </a:rPr>
              <a:t> </a:t>
            </a:r>
            <a:r>
              <a:rPr lang="en-US" sz="1600" dirty="0">
                <a:solidFill>
                  <a:schemeClr val="tx1"/>
                </a:solidFill>
              </a:rPr>
              <a:t>next meeting #51, 27-28 Nov,   </a:t>
            </a:r>
            <a:r>
              <a:rPr lang="en-US" sz="1600" dirty="0"/>
              <a:t>BREMEN, DE</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bg1">
                    <a:lumMod val="85000"/>
                  </a:schemeClr>
                </a:solidFill>
              </a:rPr>
              <a:t>nothing reported</a:t>
            </a: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8"/>
              </a:rPr>
              <a:t>&lt;ERM&gt;</a:t>
            </a:r>
            <a:r>
              <a:rPr lang="en-US" sz="1600" b="0" dirty="0"/>
              <a:t> </a:t>
            </a:r>
            <a:r>
              <a:rPr lang="en-US" sz="1600" dirty="0">
                <a:solidFill>
                  <a:schemeClr val="tx1"/>
                </a:solidFill>
              </a:rPr>
              <a:t>next meeting #70,  17-20mar20, </a:t>
            </a:r>
            <a:r>
              <a:rPr lang="en-US" sz="1600" dirty="0"/>
              <a:t>Sophia Antipolis</a:t>
            </a:r>
            <a:endParaRPr lang="en-US" sz="1600" b="0" dirty="0">
              <a:solidFill>
                <a:schemeClr val="tx1"/>
              </a:solidFill>
            </a:endParaRPr>
          </a:p>
          <a:p>
            <a:pPr lvl="1">
              <a:spcBef>
                <a:spcPts val="0"/>
              </a:spcBef>
              <a:buFont typeface="Arial" panose="020B0604020202020204" pitchFamily="34" charset="0"/>
              <a:buChar char="•"/>
            </a:pPr>
            <a:r>
              <a:rPr lang="en-US" sz="1200" dirty="0">
                <a:solidFill>
                  <a:schemeClr val="bg1">
                    <a:lumMod val="85000"/>
                  </a:schemeClr>
                </a:solidFill>
              </a:rPr>
              <a:t>nothing reported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Nov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19374" y="940184"/>
            <a:ext cx="7967426" cy="5316684"/>
          </a:xfrm>
        </p:spPr>
        <p:txBody>
          <a:bodyPr/>
          <a:lstStyle/>
          <a:p>
            <a:endParaRPr lang="en-US" sz="1600" dirty="0">
              <a:solidFill>
                <a:schemeClr val="tx1"/>
              </a:solidFill>
            </a:endParaRPr>
          </a:p>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a:t>
            </a:r>
          </a:p>
          <a:p>
            <a:pPr lvl="1">
              <a:buFont typeface="Arial" panose="020B0604020202020204" pitchFamily="34" charset="0"/>
              <a:buChar char="•"/>
            </a:pPr>
            <a:r>
              <a:rPr lang="en-US" sz="1600" dirty="0">
                <a:solidFill>
                  <a:schemeClr val="bg1">
                    <a:lumMod val="85000"/>
                  </a:schemeClr>
                </a:solidFill>
              </a:rPr>
              <a:t> </a:t>
            </a:r>
            <a:r>
              <a:rPr lang="en-US" sz="1600" dirty="0">
                <a:solidFill>
                  <a:schemeClr val="bg1">
                    <a:lumMod val="75000"/>
                  </a:schemeClr>
                </a:solidFill>
              </a:rPr>
              <a:t>Nothing reported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#9 09-11 Dec 19, ECO Copenhagen</a:t>
            </a:r>
          </a:p>
          <a:p>
            <a:pPr lvl="8">
              <a:buFont typeface="Arial" panose="020B0604020202020204" pitchFamily="34" charset="0"/>
              <a:buChar char="•"/>
            </a:pPr>
            <a:r>
              <a:rPr lang="en-US" sz="1400" dirty="0"/>
              <a:t>#10, 20-22 Jan 20,  tbd, Czech Republic</a:t>
            </a:r>
            <a:endParaRPr lang="en-US" sz="1000" dirty="0"/>
          </a:p>
          <a:p>
            <a:pPr lvl="1">
              <a:buFont typeface="Arial" panose="020B0604020202020204" pitchFamily="34" charset="0"/>
              <a:buChar char="•"/>
            </a:pPr>
            <a:r>
              <a:rPr lang="en-US" sz="1600" dirty="0">
                <a:solidFill>
                  <a:schemeClr val="bg1">
                    <a:lumMod val="85000"/>
                  </a:schemeClr>
                </a:solidFill>
              </a:rPr>
              <a:t> </a:t>
            </a:r>
            <a:r>
              <a:rPr lang="en-US" sz="1600" dirty="0">
                <a:solidFill>
                  <a:schemeClr val="bg1">
                    <a:lumMod val="75000"/>
                  </a:schemeClr>
                </a:solidFill>
              </a:rPr>
              <a:t>Quiet for now. </a:t>
            </a:r>
          </a:p>
          <a:p>
            <a:pPr marL="457200" lvl="1" indent="0"/>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#9, 22-24 Jan 20,  tbd, Czech Republic</a:t>
            </a:r>
            <a:r>
              <a:rPr lang="en-US" sz="1800" dirty="0">
                <a:solidFill>
                  <a:schemeClr val="tx1"/>
                </a:solidFill>
              </a:rPr>
              <a:t> </a:t>
            </a:r>
          </a:p>
          <a:p>
            <a:pPr lvl="1">
              <a:buFont typeface="Arial" panose="020B0604020202020204" pitchFamily="34" charset="0"/>
              <a:buChar char="•"/>
            </a:pPr>
            <a:r>
              <a:rPr lang="en-US" sz="1600" dirty="0">
                <a:solidFill>
                  <a:schemeClr val="bg1">
                    <a:lumMod val="75000"/>
                  </a:schemeClr>
                </a:solidFill>
              </a:rPr>
              <a:t>Nothing reported </a:t>
            </a: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Nov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66800"/>
            <a:ext cx="8353245" cy="5316684"/>
          </a:xfrm>
        </p:spPr>
        <p:txBody>
          <a:bodyPr/>
          <a:lstStyle/>
          <a:p>
            <a:pPr>
              <a:buFont typeface="Arial" panose="020B0604020202020204" pitchFamily="34" charset="0"/>
              <a:buChar char="•"/>
            </a:pPr>
            <a:r>
              <a:rPr lang="en-US" sz="1600" dirty="0"/>
              <a:t>WRC-19 started up last week. </a:t>
            </a:r>
          </a:p>
          <a:p>
            <a:pPr>
              <a:buFont typeface="Arial" panose="020B0604020202020204" pitchFamily="34" charset="0"/>
              <a:buChar char="•"/>
            </a:pPr>
            <a:r>
              <a:rPr lang="en-US" sz="1600" dirty="0"/>
              <a:t>WRC-19 regional perspective – Representing the Americas: Carmelo Rivera outlines the </a:t>
            </a:r>
            <a:r>
              <a:rPr lang="en-US" sz="1600" u="sng" dirty="0">
                <a:hlinkClick r:id="rId3"/>
              </a:rPr>
              <a:t>scope of work</a:t>
            </a:r>
            <a:r>
              <a:rPr lang="en-US" sz="1600" dirty="0"/>
              <a:t> that has been undertaken in the Americas region since WRC-15 in preparation for WRC-19. </a:t>
            </a:r>
          </a:p>
          <a:p>
            <a:pPr>
              <a:buFont typeface="Arial" panose="020B0604020202020204" pitchFamily="34" charset="0"/>
              <a:buChar char="•"/>
            </a:pPr>
            <a:r>
              <a:rPr lang="en-US" sz="1600" dirty="0"/>
              <a:t>WRC-19 regional perspective – Asia and the Pacific: “A </a:t>
            </a:r>
            <a:r>
              <a:rPr lang="en-US" sz="1600" u="sng" dirty="0">
                <a:hlinkClick r:id="rId4"/>
              </a:rPr>
              <a:t>consensus approach has worked well</a:t>
            </a:r>
            <a:r>
              <a:rPr lang="en-US" sz="1600" dirty="0"/>
              <a:t> to develop Preliminary APT Common Proposals ahead of WRC-19, with the spirit of utmost goodwill,” writes </a:t>
            </a:r>
            <a:r>
              <a:rPr lang="en-US" sz="1600" dirty="0" err="1"/>
              <a:t>Kyu-Jin</a:t>
            </a:r>
            <a:r>
              <a:rPr lang="en-US" sz="1600" dirty="0"/>
              <a:t> Wee.</a:t>
            </a:r>
          </a:p>
          <a:p>
            <a:pPr>
              <a:buFont typeface="Arial" panose="020B0604020202020204" pitchFamily="34" charset="0"/>
              <a:buChar char="•"/>
            </a:pPr>
            <a:r>
              <a:rPr lang="en-US" sz="1800" dirty="0"/>
              <a:t> </a:t>
            </a:r>
            <a:r>
              <a:rPr lang="en-US" sz="1600" dirty="0"/>
              <a:t>WRC-19 regional perspective – Representing the Commonwealth of Independent States: “Regional preparatory work between conferences can help in </a:t>
            </a:r>
            <a:r>
              <a:rPr lang="en-US" sz="1600" u="sng" dirty="0">
                <a:hlinkClick r:id="rId5"/>
              </a:rPr>
              <a:t>building consensus</a:t>
            </a:r>
            <a:r>
              <a:rPr lang="en-US" sz="1600" dirty="0"/>
              <a:t> on the many agenda items at a WRC,” writes Albert Nalbandian</a:t>
            </a:r>
          </a:p>
          <a:p>
            <a:pPr>
              <a:spcBef>
                <a:spcPts val="0"/>
              </a:spcBef>
              <a:buFont typeface="Arial" panose="020B0604020202020204" pitchFamily="34" charset="0"/>
              <a:buChar char="•"/>
            </a:pPr>
            <a:r>
              <a:rPr lang="en-US" sz="1400" i="1" dirty="0"/>
              <a:t>Last week’s newsletter included WRC-19 regional perspectives from other regions. (see next page) </a:t>
            </a:r>
            <a:endParaRPr lang="en-US" sz="1400" dirty="0"/>
          </a:p>
          <a:p>
            <a:pPr>
              <a:spcBef>
                <a:spcPts val="0"/>
              </a:spcBef>
              <a:buFont typeface="Arial" panose="020B0604020202020204" pitchFamily="34" charset="0"/>
              <a:buChar char="•"/>
            </a:pPr>
            <a:r>
              <a:rPr lang="en-US" sz="1400" dirty="0"/>
              <a:t>Calendar:</a:t>
            </a:r>
            <a:endParaRPr lang="en-US" sz="1400" dirty="0">
              <a:hlinkClick r:id="rId6"/>
            </a:endParaRPr>
          </a:p>
          <a:p>
            <a:pPr lvl="1">
              <a:spcBef>
                <a:spcPts val="0"/>
              </a:spcBef>
              <a:buFont typeface="Arial" panose="020B0604020202020204" pitchFamily="34" charset="0"/>
              <a:buChar char="•"/>
            </a:pPr>
            <a:r>
              <a:rPr lang="en-US" sz="1400" dirty="0">
                <a:hlinkClick r:id="rId6"/>
              </a:rPr>
              <a:t>https://www.itu.int/en/events/Pages/Calendar-Events.aspx?sector=ITU-R</a:t>
            </a:r>
            <a:endParaRPr lang="en-US" sz="1400" dirty="0"/>
          </a:p>
          <a:p>
            <a:pPr>
              <a:spcBef>
                <a:spcPts val="0"/>
              </a:spcBef>
              <a:buFont typeface="Arial" panose="020B0604020202020204" pitchFamily="34" charset="0"/>
              <a:buChar char="•"/>
            </a:pPr>
            <a:r>
              <a:rPr lang="en-US" sz="1100" dirty="0">
                <a:hlinkClick r:id="rId7"/>
              </a:rPr>
              <a:t>Study Group 1 (SG 1) Spectrum management</a:t>
            </a:r>
            <a:endParaRPr lang="en-US" sz="1100" dirty="0">
              <a:solidFill>
                <a:schemeClr val="tx1"/>
              </a:solidFill>
            </a:endParaRPr>
          </a:p>
          <a:p>
            <a:pPr lvl="1">
              <a:spcBef>
                <a:spcPts val="0"/>
              </a:spcBef>
              <a:buFont typeface="Arial" panose="020B0604020202020204" pitchFamily="34" charset="0"/>
              <a:buChar char="•"/>
            </a:pPr>
            <a:r>
              <a:rPr lang="en-US" sz="1000" u="sng" dirty="0">
                <a:hlinkClick r:id="rId8"/>
              </a:rPr>
              <a:t>Working Party 1A (WP 1A) - Spectrum engineering techniques</a:t>
            </a:r>
            <a:r>
              <a:rPr lang="en-US" sz="1000" u="sng" dirty="0"/>
              <a:t> </a:t>
            </a:r>
          </a:p>
          <a:p>
            <a:pPr lvl="1">
              <a:spcBef>
                <a:spcPts val="0"/>
              </a:spcBef>
              <a:buFont typeface="Arial" panose="020B0604020202020204" pitchFamily="34" charset="0"/>
              <a:buChar char="•"/>
            </a:pPr>
            <a:r>
              <a:rPr lang="en-US" sz="1000" dirty="0">
                <a:hlinkClick r:id="rId9"/>
              </a:rPr>
              <a:t>Working Party 1C (WP 1C) - Spectrum monitoring</a:t>
            </a:r>
            <a:r>
              <a:rPr lang="en-US" sz="1000" dirty="0"/>
              <a:t>​​</a:t>
            </a:r>
          </a:p>
          <a:p>
            <a:pPr lvl="4">
              <a:spcBef>
                <a:spcPts val="0"/>
              </a:spcBef>
              <a:buFont typeface="Arial" panose="020B0604020202020204" pitchFamily="34" charset="0"/>
              <a:buChar char="•"/>
            </a:pPr>
            <a:endParaRPr lang="en-US" sz="500" dirty="0"/>
          </a:p>
          <a:p>
            <a:pPr>
              <a:spcBef>
                <a:spcPts val="0"/>
              </a:spcBef>
              <a:buFont typeface="Arial" panose="020B0604020202020204" pitchFamily="34" charset="0"/>
              <a:buChar char="•"/>
            </a:pPr>
            <a:r>
              <a:rPr lang="en-US" sz="1100" dirty="0">
                <a:hlinkClick r:id="rId10"/>
              </a:rPr>
              <a:t>Study Group 5 (SG 5) Terrestrial services</a:t>
            </a:r>
            <a:endParaRPr lang="en-US" sz="1100" dirty="0"/>
          </a:p>
          <a:p>
            <a:pPr lvl="1">
              <a:spcBef>
                <a:spcPts val="0"/>
              </a:spcBef>
              <a:buFont typeface="Arial" panose="020B0604020202020204" pitchFamily="34" charset="0"/>
              <a:buChar char="•"/>
            </a:pPr>
            <a:r>
              <a:rPr lang="en-US" sz="1000" dirty="0">
                <a:hlinkClick r:id="rId11"/>
              </a:rPr>
              <a:t>Working Party 5A (WP 5A) - Land mobile service above 30 MHz* (excluding IMT); wireless access in the fixed service; amateur and amateur-satellite services</a:t>
            </a:r>
            <a:r>
              <a:rPr lang="en-US" sz="1000" dirty="0"/>
              <a:t>  (Chair on mailing list)</a:t>
            </a:r>
            <a:endParaRPr lang="en-US" sz="1000" dirty="0">
              <a:hlinkClick r:id="rId12"/>
            </a:endParaRPr>
          </a:p>
          <a:p>
            <a:pPr lvl="1">
              <a:spcBef>
                <a:spcPts val="0"/>
              </a:spcBef>
              <a:buFont typeface="Arial" panose="020B0604020202020204" pitchFamily="34" charset="0"/>
              <a:buChar char="•"/>
            </a:pPr>
            <a:r>
              <a:rPr lang="en-US" sz="1000" dirty="0">
                <a:hlinkClick r:id="rId12"/>
              </a:rPr>
              <a:t>Working Party 5D (WP 5D) - IMT Systems</a:t>
            </a:r>
            <a:r>
              <a:rPr lang="en-US" sz="1000" dirty="0"/>
              <a:t> (Chair on mailing list)​​</a:t>
            </a:r>
          </a:p>
          <a:p>
            <a:pPr lvl="2">
              <a:spcBef>
                <a:spcPts val="0"/>
              </a:spcBef>
              <a:buFont typeface="Arial" panose="020B0604020202020204" pitchFamily="34" charset="0"/>
              <a:buChar char="•"/>
            </a:pPr>
            <a:r>
              <a:rPr lang="en-US" sz="800" dirty="0">
                <a:hlinkClick r:id="rId13"/>
              </a:rPr>
              <a:t>Monday 2019-12-09 - Friday 2019-12-13</a:t>
            </a:r>
            <a:endParaRPr lang="en-US" sz="800" dirty="0"/>
          </a:p>
          <a:p>
            <a:pPr marL="400050">
              <a:spcBef>
                <a:spcPts val="0"/>
              </a:spcBef>
              <a:buFont typeface="Arial" panose="020B0604020202020204" pitchFamily="34" charset="0"/>
              <a:buChar char="•"/>
            </a:pPr>
            <a:r>
              <a:rPr lang="en-US" sz="1100" dirty="0"/>
              <a:t>WRC-19:   </a:t>
            </a:r>
          </a:p>
          <a:p>
            <a:pPr marL="800100" lvl="1">
              <a:spcBef>
                <a:spcPts val="0"/>
              </a:spcBef>
              <a:buFont typeface="Arial" panose="020B0604020202020204" pitchFamily="34" charset="0"/>
              <a:buChar char="•"/>
            </a:pPr>
            <a:r>
              <a:rPr lang="en-US" sz="1050" u="sng" dirty="0">
                <a:hlinkClick r:id="rId14"/>
              </a:rPr>
              <a:t>https://www.itu.int/en/ITU-R/conferences/wrc/2019/Pages/default.aspx</a:t>
            </a:r>
            <a:r>
              <a:rPr lang="en-US" sz="1050" u="sng" dirty="0"/>
              <a:t>;  agenda and more: </a:t>
            </a:r>
            <a:r>
              <a:rPr lang="en-US" sz="1050" dirty="0"/>
              <a:t> </a:t>
            </a:r>
            <a:r>
              <a:rPr lang="en-US" sz="1050" u="sng" dirty="0">
                <a:hlinkClick r:id="rId15"/>
              </a:rPr>
              <a:t>https://www.itu.int/oth/R1402000001</a:t>
            </a:r>
            <a:endParaRPr lang="en-US" sz="1050" u="sng" dirty="0"/>
          </a:p>
          <a:p>
            <a:pPr marL="400050">
              <a:spcBef>
                <a:spcPts val="0"/>
              </a:spcBef>
              <a:buFont typeface="Arial" panose="020B0604020202020204" pitchFamily="34" charset="0"/>
              <a:buChar char="•"/>
            </a:pPr>
            <a:r>
              <a:rPr lang="en-US" sz="1100" dirty="0"/>
              <a:t>WRC-23 preliminary agenda items are already out since WRC-15 and will then be finalized at WRC-19.</a:t>
            </a:r>
          </a:p>
          <a:p>
            <a:pPr marL="800100" lvl="1">
              <a:spcBef>
                <a:spcPts val="0"/>
              </a:spcBef>
              <a:buFont typeface="Arial" panose="020B0604020202020204" pitchFamily="34" charset="0"/>
              <a:buChar char="•"/>
            </a:pPr>
            <a:r>
              <a:rPr lang="en-US" sz="1050" u="sng" dirty="0">
                <a:hlinkClick r:id="rId16"/>
              </a:rPr>
              <a:t>https://www.itu.int/en/ITU-R/study-groups/rcpm/Pages/wrc-23-preliminary-studies.aspx</a:t>
            </a:r>
            <a:r>
              <a:rPr lang="en-US" sz="1050" dirty="0"/>
              <a:t> </a:t>
            </a:r>
          </a:p>
          <a:p>
            <a:pPr lvl="6">
              <a:buFont typeface="Arial" panose="020B0604020202020204" pitchFamily="34" charset="0"/>
              <a:buChar char="•"/>
            </a:pPr>
            <a:endParaRPr lang="en-US" sz="800" dirty="0">
              <a:hlinkClick r:id="rId7"/>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Nov 2019</a:t>
            </a:r>
            <a:endParaRPr lang="en-GB" dirty="0"/>
          </a:p>
        </p:txBody>
      </p:sp>
    </p:spTree>
    <p:extLst>
      <p:ext uri="{BB962C8B-B14F-4D97-AF65-F5344CB8AC3E}">
        <p14:creationId xmlns:p14="http://schemas.microsoft.com/office/powerpoint/2010/main" val="10787814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39694</TotalTime>
  <Words>3670</Words>
  <Application>Microsoft Office PowerPoint</Application>
  <PresentationFormat>On-screen Show (4:3)</PresentationFormat>
  <Paragraphs>409</Paragraphs>
  <Slides>21</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30"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 </vt:lpstr>
      <vt:lpstr>ITU-R items to share</vt:lpstr>
      <vt:lpstr>ITU-R items to share -2</vt:lpstr>
      <vt:lpstr>_______________</vt:lpstr>
      <vt:lpstr>General Discussion Items -1</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1965</cp:revision>
  <cp:lastPrinted>1601-01-01T00:00:00Z</cp:lastPrinted>
  <dcterms:created xsi:type="dcterms:W3CDTF">2016-03-03T14:54:45Z</dcterms:created>
  <dcterms:modified xsi:type="dcterms:W3CDTF">2019-11-06T21:00:46Z</dcterms:modified>
</cp:coreProperties>
</file>