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41" r:id="rId3"/>
    <p:sldId id="329" r:id="rId4"/>
    <p:sldId id="330" r:id="rId5"/>
    <p:sldId id="516" r:id="rId6"/>
    <p:sldId id="596" r:id="rId7"/>
    <p:sldId id="603" r:id="rId8"/>
    <p:sldId id="606" r:id="rId9"/>
    <p:sldId id="608" r:id="rId10"/>
    <p:sldId id="623" r:id="rId11"/>
    <p:sldId id="618" r:id="rId12"/>
    <p:sldId id="524" r:id="rId13"/>
    <p:sldId id="498" r:id="rId14"/>
    <p:sldId id="402" r:id="rId15"/>
    <p:sldId id="403" r:id="rId16"/>
    <p:sldId id="462" r:id="rId17"/>
    <p:sldId id="549" r:id="rId18"/>
    <p:sldId id="425" r:id="rId19"/>
    <p:sldId id="592" r:id="rId20"/>
    <p:sldId id="599"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63" autoAdjust="0"/>
    <p:restoredTop sz="96383" autoAdjust="0"/>
  </p:normalViewPr>
  <p:slideViewPr>
    <p:cSldViewPr>
      <p:cViewPr varScale="1">
        <p:scale>
          <a:sx n="93" d="100"/>
          <a:sy n="93" d="100"/>
        </p:scale>
        <p:origin x="90" y="540"/>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24-Oct-19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40943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85763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24 Oct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24 Oct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24 Oct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802.18-19/0137r01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nvlpubs.nist.gov/nistpubs/ir/2019/NIST.IR.8267-draft.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802.18/dcn/19/18-19-0139-00-0000-nistir-8267-security-review-of-consumer-home-iot-products.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2.imda.gov.sg/regulations-and-licensing/Regulations/consultations/Consultation-Papers/2019/Public-Consultation-on-Allocation-of-Spectrum-for-Enterprise-and-Public-Mobile-use"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3-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136-00-0000-minutes-17oct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itu.int/go/ITU-R/wp5a" TargetMode="External"/><Relationship Id="rId13" Type="http://schemas.openxmlformats.org/officeDocument/2006/relationships/hyperlink" Target="https://www.itu.int/en/ITU-R/study-groups/rcpm/Pages/wrc-23-preliminary-studies.aspx" TargetMode="External"/><Relationship Id="rId3" Type="http://schemas.openxmlformats.org/officeDocument/2006/relationships/hyperlink" Target="https://www.itu.int/en/events/Pages/Calendar-Events.aspx?sector=ITU-R" TargetMode="External"/><Relationship Id="rId7" Type="http://schemas.openxmlformats.org/officeDocument/2006/relationships/hyperlink" Target="https://www.itu.int/go/ITU-R/sg5" TargetMode="External"/><Relationship Id="rId12" Type="http://schemas.openxmlformats.org/officeDocument/2006/relationships/hyperlink" Target="https://www.itu.int/oth/R1402000001"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itu.int/go/ITU-R/wp1c" TargetMode="External"/><Relationship Id="rId11" Type="http://schemas.openxmlformats.org/officeDocument/2006/relationships/hyperlink" Target="https://www.itu.int/en/ITU-R/conferences/wrc/2019/Pages/default.aspx" TargetMode="External"/><Relationship Id="rId5" Type="http://schemas.openxmlformats.org/officeDocument/2006/relationships/hyperlink" Target="https://www.itu.int/go/ITU-R/wp1a" TargetMode="External"/><Relationship Id="rId10" Type="http://schemas.openxmlformats.org/officeDocument/2006/relationships/hyperlink" Target="https://www.itu.int/events/eventdetails.asp?eventid=17206" TargetMode="External"/><Relationship Id="rId4" Type="http://schemas.openxmlformats.org/officeDocument/2006/relationships/hyperlink" Target="https://www.itu.int/go/ITU-R/sg1" TargetMode="External"/><Relationship Id="rId9" Type="http://schemas.openxmlformats.org/officeDocument/2006/relationships/hyperlink" Target="https://www.itu.int/go/ITU-R/wp5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24 Oct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24 Oct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909"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NIST on IoT security</a:t>
            </a:r>
            <a:endParaRPr lang="en-US" sz="2400" dirty="0"/>
          </a:p>
        </p:txBody>
      </p:sp>
      <p:sp>
        <p:nvSpPr>
          <p:cNvPr id="3" name="Content Placeholder 2"/>
          <p:cNvSpPr>
            <a:spLocks noGrp="1"/>
          </p:cNvSpPr>
          <p:nvPr>
            <p:ph idx="1"/>
          </p:nvPr>
        </p:nvSpPr>
        <p:spPr>
          <a:xfrm>
            <a:off x="685800" y="990599"/>
            <a:ext cx="8292711" cy="5484813"/>
          </a:xfrm>
        </p:spPr>
        <p:txBody>
          <a:bodyPr/>
          <a:lstStyle/>
          <a:p>
            <a:pPr>
              <a:buFont typeface="Arial" panose="020B0604020202020204" pitchFamily="34" charset="0"/>
              <a:buChar char="•"/>
            </a:pPr>
            <a:r>
              <a:rPr lang="en-US" sz="1800" dirty="0"/>
              <a:t>NIST has issued an open/public comment period for its Draft NISTIR 8267, </a:t>
            </a:r>
            <a:r>
              <a:rPr lang="en-US" sz="1800" i="1" dirty="0"/>
              <a:t>Security Review of Consumer Home Internet of Things (IoT) Products. </a:t>
            </a:r>
          </a:p>
          <a:p>
            <a:pPr lvl="1">
              <a:buFont typeface="Arial" panose="020B0604020202020204" pitchFamily="34" charset="0"/>
              <a:buChar char="•"/>
            </a:pPr>
            <a:r>
              <a:rPr lang="en-US" sz="1600" u="sng" dirty="0"/>
              <a:t>The public comment period is open to 1 November.</a:t>
            </a:r>
            <a:endParaRPr lang="en-US" sz="1600" dirty="0"/>
          </a:p>
          <a:p>
            <a:pPr>
              <a:buFont typeface="Arial" panose="020B0604020202020204" pitchFamily="34" charset="0"/>
              <a:buChar char="•"/>
            </a:pPr>
            <a:r>
              <a:rPr lang="en-US" sz="1800" dirty="0"/>
              <a:t>The draft document is at:</a:t>
            </a:r>
            <a:endParaRPr lang="en-US" sz="1800" u="sng" dirty="0"/>
          </a:p>
          <a:p>
            <a:pPr lvl="1">
              <a:buFont typeface="Arial" panose="020B0604020202020204" pitchFamily="34" charset="0"/>
              <a:buChar char="•"/>
            </a:pPr>
            <a:r>
              <a:rPr lang="en-US" sz="1600" u="sng" dirty="0">
                <a:hlinkClick r:id="rId3"/>
              </a:rPr>
              <a:t>https://nvlpubs.nist.gov/nistpubs/ir/2019/NIST.IR.8267-draft.pdf</a:t>
            </a:r>
            <a:endParaRPr lang="en-US" sz="1600" u="sng" dirty="0"/>
          </a:p>
          <a:p>
            <a:pPr lvl="1">
              <a:buFont typeface="Arial" panose="020B0604020202020204" pitchFamily="34" charset="0"/>
              <a:buChar char="•"/>
            </a:pPr>
            <a:r>
              <a:rPr lang="en-US" sz="1600" dirty="0">
                <a:hlinkClick r:id="rId4"/>
              </a:rPr>
              <a:t>https://mentor.ieee.org/802.18/dcn/19/18-19-0139-00-0000-nistir-8267-security-review-of-consumer-home-iot-products.pdf</a:t>
            </a:r>
            <a:r>
              <a:rPr lang="en-US" sz="1600" dirty="0"/>
              <a:t> </a:t>
            </a:r>
          </a:p>
          <a:p>
            <a:pPr lvl="1">
              <a:buFont typeface="Arial" panose="020B0604020202020204" pitchFamily="34" charset="0"/>
              <a:buChar char="•"/>
            </a:pPr>
            <a:r>
              <a:rPr lang="en-US" sz="1600" i="1" dirty="0"/>
              <a:t>Draft NIST Interagency or Internal Report (NISTIR) 8267, Security Assessment of Consumer Home IoT Products, presents the results of technical assessments on security features of smart light bulbs, security lights, security cameras, doorbells, plugs, thermostats, and televisions. This report provides recommendations, along with information on the observations of the devices' security features, to indicate current practices and how these current practices could be improved. </a:t>
            </a:r>
            <a:endParaRPr lang="en-US" sz="1600" dirty="0"/>
          </a:p>
          <a:p>
            <a:pPr>
              <a:buFont typeface="Arial" panose="020B0604020202020204" pitchFamily="34" charset="0"/>
              <a:buChar char="•"/>
            </a:pPr>
            <a:r>
              <a:rPr lang="en-US" sz="1800" b="0" dirty="0"/>
              <a:t>Scanning the document there is Wi Fi and MAC addresses noted. </a:t>
            </a:r>
          </a:p>
          <a:p>
            <a:pPr>
              <a:buFont typeface="Arial" panose="020B0604020202020204" pitchFamily="34" charset="0"/>
              <a:buChar char="•"/>
            </a:pPr>
            <a:r>
              <a:rPr lang="en-US" altLang="en-US" sz="1800" b="0" dirty="0">
                <a:solidFill>
                  <a:srgbClr val="222222"/>
                </a:solidFill>
                <a:cs typeface="Arial" panose="020B0604020202020204" pitchFamily="34" charset="0"/>
              </a:rPr>
              <a:t>IEEE USA is responding, though looking for input from IEEE 802 by 29 Oct?  </a:t>
            </a:r>
            <a:r>
              <a:rPr lang="en-US" altLang="en-US" sz="1600" b="0" dirty="0">
                <a:solidFill>
                  <a:srgbClr val="222222"/>
                </a:solidFill>
                <a:cs typeface="Arial" panose="020B0604020202020204" pitchFamily="34" charset="0"/>
              </a:rPr>
              <a:t>(This went out to the LMSC(EC)) </a:t>
            </a:r>
          </a:p>
          <a:p>
            <a:pPr>
              <a:buFont typeface="Arial" panose="020B0604020202020204" pitchFamily="34" charset="0"/>
              <a:buChar char="•"/>
            </a:pPr>
            <a:r>
              <a:rPr lang="en-US" altLang="en-US" sz="1600" b="0" dirty="0">
                <a:solidFill>
                  <a:srgbClr val="222222"/>
                </a:solidFill>
                <a:cs typeface="Arial" panose="020B0604020202020204" pitchFamily="34" charset="0"/>
              </a:rPr>
              <a:t>Had a general discussion and noted some points, though a</a:t>
            </a:r>
            <a:r>
              <a:rPr lang="en-US" sz="1600" b="0" dirty="0"/>
              <a:t>t this time no specific points for possible input to NIST was brought up.</a:t>
            </a: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altLang="en-US" sz="1800" dirty="0">
              <a:solidFill>
                <a:srgbClr val="222222"/>
              </a:solidFill>
              <a:cs typeface="Arial" panose="020B060402020202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24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00021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85800" y="990599"/>
            <a:ext cx="8292711" cy="54848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The comments of the consultation in Singapore have been posted. A good turn out from the pro-license-exempt lobby.</a:t>
            </a:r>
          </a:p>
          <a:p>
            <a:pPr lvl="1">
              <a:buFont typeface="Arial" panose="020B0604020202020204" pitchFamily="34" charset="0"/>
              <a:buChar char="•"/>
            </a:pPr>
            <a:r>
              <a:rPr lang="en-US" sz="1400" u="sng" dirty="0">
                <a:hlinkClick r:id="rId3"/>
              </a:rPr>
              <a:t>https://www2.imda.gov.sg/regulations-and-licensing/Regulations/consultations/Consultation-Papers/2019/Public-Consultation-on-Allocation-of-Spectrum-for-Enterprise-and-Public-Mobile-use</a:t>
            </a:r>
            <a:endParaRPr lang="en-US" sz="1400" dirty="0"/>
          </a:p>
          <a:p>
            <a:pPr>
              <a:buFont typeface="Arial" panose="020B0604020202020204" pitchFamily="34" charset="0"/>
              <a:buChar char="•"/>
            </a:pPr>
            <a:endParaRPr lang="en-US" sz="1800" u="sng" dirty="0"/>
          </a:p>
          <a:p>
            <a:pPr>
              <a:buFont typeface="Arial" panose="020B0604020202020204" pitchFamily="34" charset="0"/>
              <a:buChar char="•"/>
            </a:pPr>
            <a:r>
              <a:rPr lang="en-US" altLang="en-US" sz="1800" dirty="0"/>
              <a:t>The UWB ex </a:t>
            </a:r>
            <a:r>
              <a:rPr lang="en-US" altLang="en-US" sz="1800" dirty="0" err="1"/>
              <a:t>parte</a:t>
            </a:r>
            <a:r>
              <a:rPr lang="en-US" altLang="en-US" sz="1800" dirty="0"/>
              <a:t> approved a couple of weeks back, was filed Tuesday (22</a:t>
            </a:r>
            <a:r>
              <a:rPr lang="en-US" altLang="en-US" sz="1800" baseline="30000" dirty="0"/>
              <a:t>nd</a:t>
            </a:r>
            <a:r>
              <a:rPr lang="en-US" altLang="en-US" sz="1800" dirty="0"/>
              <a:t>), for RM-11844</a:t>
            </a:r>
          </a:p>
          <a:p>
            <a:pPr>
              <a:buFont typeface="Arial" panose="020B0604020202020204" pitchFamily="34" charset="0"/>
              <a:buChar char="•"/>
            </a:pPr>
            <a:endParaRPr lang="en-US" altLang="en-US" sz="1800" dirty="0"/>
          </a:p>
          <a:p>
            <a:pPr>
              <a:buFont typeface="Arial" panose="020B0604020202020204" pitchFamily="34" charset="0"/>
              <a:buChar char="•"/>
            </a:pPr>
            <a:endParaRPr lang="en-US" sz="1800" u="sng"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24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r>
              <a:rPr lang="en-US" sz="1800" b="0" dirty="0">
                <a:solidFill>
                  <a:srgbClr val="00B0F0"/>
                </a:solidFill>
              </a:rPr>
              <a:t> </a:t>
            </a:r>
            <a:r>
              <a:rPr lang="en-US" sz="1800" b="0" dirty="0">
                <a:solidFill>
                  <a:schemeClr val="tx1"/>
                </a:solidFill>
              </a:rPr>
              <a:t>None</a:t>
            </a:r>
          </a:p>
          <a:p>
            <a:pPr marL="0" indent="0"/>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 and UWB in cell phones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  (October’s 2019 data should be available soon. )</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0" indent="0">
              <a:spcBef>
                <a:spcPts val="0"/>
              </a:spcBef>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24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Nothing brought up</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24 Oct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229599"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31 Oct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https://mentor.ieee.org/802.18/dcn/16/18-16-0038-13-0000-teleconference-call-in-info.pptx</a:t>
            </a:r>
            <a:r>
              <a:rPr lang="en-US" sz="1800" dirty="0"/>
              <a:t>  </a:t>
            </a:r>
            <a:r>
              <a:rPr lang="en-US" altLang="en-US" sz="1800" b="1" dirty="0"/>
              <a:t>(</a:t>
            </a:r>
            <a:r>
              <a:rPr lang="en-US" altLang="en-US" sz="1800" b="1" i="1" u="sng" dirty="0"/>
              <a:t>or latest)</a:t>
            </a:r>
            <a:endParaRPr lang="en-US" altLang="en-US" sz="1800" b="1" i="1" u="sng" dirty="0">
              <a:highlight>
                <a:srgbClr val="FFFF00"/>
              </a:highlight>
            </a:endParaRP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a:t>
            </a:r>
            <a:r>
              <a:rPr lang="en-US" sz="1800" dirty="0" err="1"/>
              <a:t>listserver</a:t>
            </a:r>
            <a:r>
              <a:rPr lang="en-US" sz="1800" dirty="0"/>
              <a:t>. </a:t>
            </a:r>
          </a:p>
          <a:p>
            <a:pPr lvl="1">
              <a:buFont typeface="Arial" panose="020B0604020202020204" pitchFamily="34" charset="0"/>
              <a:buChar char="•"/>
            </a:pPr>
            <a:r>
              <a:rPr lang="en-US" sz="1800" dirty="0"/>
              <a:t>(watch for a possible cancellation of 31</a:t>
            </a:r>
            <a:r>
              <a:rPr lang="en-US" sz="1800" baseline="30000" dirty="0"/>
              <a:t>st</a:t>
            </a:r>
            <a:r>
              <a:rPr lang="en-US" sz="1800" dirty="0"/>
              <a:t> call)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15:33</a:t>
            </a:r>
            <a:r>
              <a:rPr lang="en-US" sz="1800" dirty="0">
                <a:sym typeface="Wingdings" panose="05000000000000000000" pitchFamily="2" charset="2"/>
              </a:rPr>
              <a:t> </a:t>
            </a:r>
            <a:r>
              <a:rPr lang="en-US" sz="1800" dirty="0"/>
              <a:t>ET</a:t>
            </a:r>
          </a:p>
          <a:p>
            <a:pPr lvl="3">
              <a:buFont typeface="Arial" panose="020B0604020202020204" pitchFamily="34" charset="0"/>
              <a:buChar char="•"/>
            </a:pPr>
            <a:endParaRPr lang="en-US" sz="1000" b="0" dirty="0"/>
          </a:p>
          <a:p>
            <a:pPr>
              <a:buFont typeface="Arial" panose="020B0604020202020204" pitchFamily="34" charset="0"/>
              <a:buChar char="•"/>
            </a:pPr>
            <a:r>
              <a:rPr lang="en-US" sz="1800" b="0" dirty="0"/>
              <a:t>The next face to face meeting of the 802.18 RR-TAG will be at the IEEE 802, 10 – 15 November 2019 Plenary in the Hilton Waikoloa Village, Kona, HI, USA </a:t>
            </a:r>
          </a:p>
          <a:p>
            <a:pPr>
              <a:buFont typeface="Arial" panose="020B0604020202020204" pitchFamily="34" charset="0"/>
              <a:buChar char="•"/>
            </a:pPr>
            <a:r>
              <a:rPr lang="en-US" sz="1600" b="0" dirty="0"/>
              <a:t>Normal time slots, Tuesday AM2 and Thursday AM1 </a:t>
            </a:r>
            <a:r>
              <a:rPr lang="en-US" sz="1600" dirty="0">
                <a:solidFill>
                  <a:schemeClr val="accent6">
                    <a:lumMod val="20000"/>
                    <a:lumOff val="80000"/>
                  </a:schemeClr>
                </a:solidFill>
              </a:rPr>
              <a:t>– </a:t>
            </a:r>
            <a:r>
              <a:rPr lang="en-US" sz="1200" dirty="0">
                <a:solidFill>
                  <a:schemeClr val="accent6">
                    <a:lumMod val="20000"/>
                    <a:lumOff val="80000"/>
                  </a:schemeClr>
                </a:solidFill>
              </a:rPr>
              <a:t>remember no reciprocal from other WGs </a:t>
            </a:r>
            <a:endParaRPr lang="en-US" sz="1400" dirty="0">
              <a:solidFill>
                <a:schemeClr val="accent6">
                  <a:lumMod val="20000"/>
                  <a:lumOff val="8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 Oct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24 Oct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24 Oct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17</a:t>
            </a:fld>
            <a:endParaRPr lang="en-US" altLang="en-US" sz="1200" b="0" dirty="0"/>
          </a:p>
        </p:txBody>
      </p:sp>
      <p:sp>
        <p:nvSpPr>
          <p:cNvPr id="2" name="Date Placeholder 1"/>
          <p:cNvSpPr>
            <a:spLocks noGrp="1"/>
          </p:cNvSpPr>
          <p:nvPr>
            <p:ph type="dt" idx="15"/>
          </p:nvPr>
        </p:nvSpPr>
        <p:spPr/>
        <p:txBody>
          <a:bodyPr/>
          <a:lstStyle/>
          <a:p>
            <a:r>
              <a:rPr lang="en-US"/>
              <a:t>24 Oct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24 Oct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 Oct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3 Nearly Voters;  Aspirant members: 19</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24 Oct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786"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 Oct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24 Oct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95700"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 Oct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24 Oct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NIST consultation on security of home IoT devices.</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32982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dirty="0">
                <a:solidFill>
                  <a:schemeClr val="tx1"/>
                </a:solidFill>
              </a:rPr>
              <a:t>General items</a:t>
            </a:r>
          </a:p>
          <a:p>
            <a:pPr marL="0" indent="0">
              <a:spcBef>
                <a:spcPts val="0"/>
              </a:spcBef>
            </a:pPr>
            <a:endParaRPr lang="en-US" altLang="en-US" sz="1400" kern="0" dirty="0"/>
          </a:p>
          <a:p>
            <a:pPr>
              <a:spcBef>
                <a:spcPts val="0"/>
              </a:spcBef>
              <a:buFont typeface="Arial" panose="020B0604020202020204" pitchFamily="34" charset="0"/>
              <a:buChar char="•"/>
            </a:pPr>
            <a:r>
              <a:rPr lang="en-US" altLang="en-US" sz="1400" b="0" kern="0" dirty="0"/>
              <a:t>NIST consultation on security of home IoT devices</a:t>
            </a:r>
            <a:r>
              <a:rPr lang="en-US" altLang="en-US" sz="1400" kern="0" dirty="0"/>
              <a:t>.</a:t>
            </a:r>
          </a:p>
          <a:p>
            <a:pPr lvl="1">
              <a:spcBef>
                <a:spcPts val="0"/>
              </a:spcBef>
              <a:buFont typeface="Arial" panose="020B0604020202020204" pitchFamily="34" charset="0"/>
              <a:buChar char="•"/>
            </a:pPr>
            <a:r>
              <a:rPr lang="en-US" altLang="en-US" sz="1400" kern="0" dirty="0"/>
              <a:t>Inputs for IEEE USA today</a:t>
            </a:r>
          </a:p>
          <a:p>
            <a:pPr marL="285750" indent="-285750">
              <a:spcBef>
                <a:spcPts val="0"/>
              </a:spcBef>
              <a:buFont typeface="Arial" panose="020B0604020202020204" pitchFamily="34" charset="0"/>
              <a:buChar char="•"/>
            </a:pPr>
            <a:endParaRPr lang="en-US" altLang="en-US" sz="1400" b="0" kern="0" dirty="0"/>
          </a:p>
          <a:p>
            <a:pPr marL="285750" indent="-285750">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Singapore consultation comments posted. </a:t>
            </a:r>
          </a:p>
          <a:p>
            <a:pPr lvl="1">
              <a:spcBef>
                <a:spcPts val="0"/>
              </a:spcBef>
              <a:buFont typeface="Arial" panose="020B0604020202020204" pitchFamily="34" charset="0"/>
              <a:buChar char="•"/>
            </a:pPr>
            <a:r>
              <a:rPr lang="en-US" altLang="en-US" sz="1400" kern="0" dirty="0"/>
              <a:t>Last UWB ex </a:t>
            </a:r>
            <a:r>
              <a:rPr lang="en-US" altLang="en-US" sz="1400" kern="0" dirty="0" err="1"/>
              <a:t>parte</a:t>
            </a:r>
            <a:r>
              <a:rPr lang="en-US" altLang="en-US" sz="1400" kern="0" dirty="0"/>
              <a:t> was filed Tuesday RM-11844</a:t>
            </a:r>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400" kern="0" dirty="0"/>
          </a:p>
          <a:p>
            <a:pPr marL="457200" lvl="1" indent="0">
              <a:spcBef>
                <a:spcPts val="0"/>
              </a:spcBef>
            </a:pPr>
            <a:endParaRPr lang="en-US" altLang="en-US" sz="1400" kern="0" dirty="0"/>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0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Mike L.</a:t>
            </a:r>
          </a:p>
          <a:p>
            <a:pPr>
              <a:spcBef>
                <a:spcPts val="400"/>
              </a:spcBef>
            </a:pPr>
            <a:r>
              <a:rPr lang="en-US" altLang="en-US" sz="1600" b="1" dirty="0">
                <a:solidFill>
                  <a:schemeClr val="tx1"/>
                </a:solidFill>
              </a:rPr>
              <a:t>		Seconded by:	</a:t>
            </a:r>
            <a:r>
              <a:rPr lang="en-US" altLang="en-US" sz="1600" dirty="0">
                <a:solidFill>
                  <a:schemeClr val="tx1"/>
                </a:solidFill>
              </a:rPr>
              <a:t>Peter E. </a:t>
            </a:r>
          </a:p>
          <a:p>
            <a:pPr lvl="1">
              <a:spcBef>
                <a:spcPts val="400"/>
              </a:spcBef>
            </a:pPr>
            <a:r>
              <a:rPr lang="en-US" altLang="en-US" sz="1600" b="1" dirty="0">
                <a:solidFill>
                  <a:schemeClr val="tx1"/>
                </a:solidFill>
              </a:rPr>
              <a:t>Discussion?  	None</a:t>
            </a:r>
          </a:p>
          <a:p>
            <a:pPr lvl="1">
              <a:spcBef>
                <a:spcPts val="400"/>
              </a:spcBef>
            </a:pPr>
            <a:r>
              <a:rPr lang="en-US" altLang="en-US" sz="1600" b="1" dirty="0">
                <a:solidFill>
                  <a:schemeClr val="tx1"/>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dirty="0"/>
              <a:t>To approve the minutes from the IEEE 802.18 Teleconference 17 Oct 2019 in document </a:t>
            </a:r>
            <a:r>
              <a:rPr lang="en-US" altLang="en-US" sz="1600" dirty="0">
                <a:hlinkClick r:id="rId2"/>
              </a:rPr>
              <a:t>https://mentor.ieee.org/802.18/dcn/19/18-19-0136-00-0000-minutes-17oct19-rrtag-teleconference.docx</a:t>
            </a:r>
            <a:r>
              <a:rPr lang="en-US" altLang="en-US" sz="1600" dirty="0"/>
              <a:t>    </a:t>
            </a:r>
            <a:r>
              <a:rPr lang="en-US" sz="1600" b="1" dirty="0"/>
              <a:t>Posted</a:t>
            </a:r>
            <a:r>
              <a:rPr lang="en-US" sz="1800" b="1" dirty="0"/>
              <a:t>: </a:t>
            </a:r>
            <a:r>
              <a:rPr lang="en-US" sz="1800" b="0" dirty="0"/>
              <a:t>18-Oct-2019 09:02:55 ET</a:t>
            </a:r>
          </a:p>
          <a:p>
            <a:pPr marL="0" indent="0">
              <a:spcBef>
                <a:spcPts val="400"/>
              </a:spcBef>
            </a:pPr>
            <a:r>
              <a:rPr lang="en-US" sz="1600" b="0" dirty="0"/>
              <a:t> </a:t>
            </a:r>
            <a:r>
              <a:rPr lang="en-US" altLang="en-US" sz="1600" b="0" dirty="0">
                <a:solidFill>
                  <a:schemeClr val="tx1"/>
                </a:solidFill>
              </a:rPr>
              <a:t>	</a:t>
            </a:r>
            <a:r>
              <a:rPr lang="en-US" altLang="en-US" sz="1600" dirty="0">
                <a:solidFill>
                  <a:schemeClr val="tx1"/>
                </a:solidFill>
              </a:rPr>
              <a:t>Moved by:  	Peter E.</a:t>
            </a:r>
          </a:p>
          <a:p>
            <a:pPr marL="0" indent="0">
              <a:spcBef>
                <a:spcPts val="400"/>
              </a:spcBef>
            </a:pPr>
            <a:r>
              <a:rPr lang="en-US" altLang="en-US" sz="1600" dirty="0">
                <a:solidFill>
                  <a:schemeClr val="tx1"/>
                </a:solidFill>
              </a:rPr>
              <a:t>	Seconded by:	Jay H.</a:t>
            </a:r>
          </a:p>
          <a:p>
            <a:pPr>
              <a:spcBef>
                <a:spcPts val="400"/>
              </a:spcBef>
            </a:pPr>
            <a:r>
              <a:rPr lang="en-US" altLang="en-US" sz="1600" b="1" dirty="0">
                <a:solidFill>
                  <a:schemeClr val="tx1"/>
                </a:solidFill>
              </a:rPr>
              <a:t>		Discussion?  	None</a:t>
            </a:r>
          </a:p>
          <a:p>
            <a:pPr lvl="1">
              <a:spcBef>
                <a:spcPts val="400"/>
              </a:spcBef>
            </a:pPr>
            <a:r>
              <a:rPr lang="en-US" altLang="en-US" sz="1600" b="1" dirty="0">
                <a:solidFill>
                  <a:schemeClr val="tx1"/>
                </a:solidFill>
              </a:rPr>
              <a:t>Vote:  Approved by unanimous consent</a:t>
            </a:r>
          </a:p>
          <a:p>
            <a:pPr lvl="1">
              <a:spcBef>
                <a:spcPts val="400"/>
              </a:spcBef>
            </a:pPr>
            <a:endParaRPr lang="en-US" altLang="en-US" sz="1600" b="1" dirty="0">
              <a:solidFill>
                <a:schemeClr val="bg1">
                  <a:lumMod val="75000"/>
                </a:schemeClr>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__nothing heard___</a:t>
            </a: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24 Oct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2730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07585"/>
            <a:ext cx="8305800" cy="5567828"/>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600" dirty="0">
                <a:solidFill>
                  <a:schemeClr val="tx1"/>
                </a:solidFill>
              </a:rPr>
              <a:t>next meetings #104, 02-06dec19-</a:t>
            </a:r>
            <a:r>
              <a:rPr lang="en-US" sz="1600" dirty="0"/>
              <a:t>Sophia Antipolis</a:t>
            </a:r>
          </a:p>
          <a:p>
            <a:pPr lvl="1">
              <a:spcBef>
                <a:spcPts val="0"/>
              </a:spcBef>
              <a:buFont typeface="Arial" panose="020B0604020202020204" pitchFamily="34" charset="0"/>
              <a:buChar char="•"/>
            </a:pPr>
            <a:r>
              <a:rPr lang="en-US" sz="1800" dirty="0"/>
              <a:t>Had a 3-hour web meeting today, with another long call next wed. Subject is EN 301 893 getting the 5.8 GHz band added.</a:t>
            </a:r>
          </a:p>
          <a:p>
            <a:pPr lvl="2">
              <a:spcBef>
                <a:spcPts val="0"/>
              </a:spcBef>
              <a:buFont typeface="Arial" panose="020B0604020202020204" pitchFamily="34" charset="0"/>
              <a:buChar char="•"/>
            </a:pPr>
            <a:r>
              <a:rPr lang="en-US" sz="1600" dirty="0"/>
              <a:t>There are some challenges with the different countries in different states on use of the band.  Working on normative </a:t>
            </a:r>
            <a:r>
              <a:rPr lang="en-US" sz="1600" dirty="0" err="1"/>
              <a:t>annexs</a:t>
            </a:r>
            <a:r>
              <a:rPr lang="en-US" sz="1600" dirty="0"/>
              <a:t> per country. </a:t>
            </a:r>
          </a:p>
          <a:p>
            <a:pPr lvl="1">
              <a:spcBef>
                <a:spcPts val="0"/>
              </a:spcBef>
              <a:buFont typeface="Arial" panose="020B0604020202020204" pitchFamily="34" charset="0"/>
              <a:buChar char="•"/>
            </a:pPr>
            <a:r>
              <a:rPr lang="en-US" sz="1800" dirty="0"/>
              <a:t>Two more web meetings next week.  The one on Thursday is on the spectrum mask of a punctured channel, we have talked about. </a:t>
            </a:r>
          </a:p>
          <a:p>
            <a:pPr lvl="1">
              <a:spcBef>
                <a:spcPts val="0"/>
              </a:spcBef>
              <a:buFont typeface="Arial" panose="020B0604020202020204" pitchFamily="34" charset="0"/>
              <a:buChar char="•"/>
            </a:pPr>
            <a:r>
              <a:rPr lang="en-US"/>
              <a:t>(The 3</a:t>
            </a:r>
            <a:r>
              <a:rPr lang="en-US" baseline="30000"/>
              <a:t>rd</a:t>
            </a:r>
            <a:r>
              <a:rPr lang="en-US"/>
              <a:t> call is on test signal for PD test.) </a:t>
            </a:r>
            <a:endParaRPr lang="en-US" sz="1800" dirty="0"/>
          </a:p>
          <a:p>
            <a:pPr lvl="1">
              <a:spcBef>
                <a:spcPts val="0"/>
              </a:spcBef>
              <a:buFont typeface="Arial" panose="020B0604020202020204" pitchFamily="34" charset="0"/>
              <a:buChar char="•"/>
            </a:pPr>
            <a:r>
              <a:rPr lang="en-US" sz="1800" dirty="0"/>
              <a:t> </a:t>
            </a: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6"/>
              </a:rPr>
              <a:t>&lt;TG-11&gt;</a:t>
            </a:r>
            <a:r>
              <a:rPr lang="en-US" altLang="en-US" sz="1600" b="0" dirty="0"/>
              <a:t>  </a:t>
            </a:r>
            <a:r>
              <a:rPr lang="en-US" sz="1600" dirty="0">
                <a:solidFill>
                  <a:schemeClr val="tx1"/>
                </a:solidFill>
              </a:rPr>
              <a:t>meeting # ____ (07 Nov, online, 2.4 GHz SRDoc)</a:t>
            </a:r>
          </a:p>
          <a:p>
            <a:pPr lvl="1">
              <a:spcBef>
                <a:spcPts val="0"/>
              </a:spcBef>
              <a:buFont typeface="Arial" panose="020B0604020202020204" pitchFamily="34" charset="0"/>
              <a:buChar char="•"/>
            </a:pPr>
            <a:r>
              <a:rPr lang="en-US" sz="1600" dirty="0">
                <a:solidFill>
                  <a:schemeClr val="bg1">
                    <a:lumMod val="85000"/>
                  </a:schemeClr>
                </a:solidFill>
              </a:rPr>
              <a:t>Nothing reported</a:t>
            </a:r>
          </a:p>
          <a:p>
            <a:pPr>
              <a:spcBef>
                <a:spcPts val="0"/>
              </a:spcBef>
              <a:buFont typeface="Arial" panose="020B0604020202020204" pitchFamily="34" charset="0"/>
              <a:buChar char="•"/>
            </a:pPr>
            <a:r>
              <a:rPr lang="en-US" sz="1600" dirty="0">
                <a:solidFill>
                  <a:schemeClr val="tx1"/>
                </a:solidFill>
              </a:rPr>
              <a:t>ETSI – ERM</a:t>
            </a:r>
            <a:r>
              <a:rPr lang="en-US" sz="1600" b="0" dirty="0">
                <a:solidFill>
                  <a:schemeClr val="tx1"/>
                </a:solidFill>
              </a:rPr>
              <a:t> </a:t>
            </a:r>
            <a:r>
              <a:rPr lang="en-US" sz="1600" b="0" dirty="0">
                <a:solidFill>
                  <a:schemeClr val="tx1"/>
                </a:solidFill>
                <a:hlinkClick r:id="rId7"/>
              </a:rPr>
              <a:t>&lt;TG-UWB&gt;</a:t>
            </a:r>
            <a:r>
              <a:rPr lang="en-US" sz="1600" b="0" dirty="0">
                <a:solidFill>
                  <a:schemeClr val="tx1"/>
                </a:solidFill>
              </a:rPr>
              <a:t> </a:t>
            </a:r>
            <a:r>
              <a:rPr lang="en-US" sz="1600" dirty="0">
                <a:solidFill>
                  <a:schemeClr val="tx1"/>
                </a:solidFill>
              </a:rPr>
              <a:t>next meeting #51, 27-28 Nov,   </a:t>
            </a:r>
            <a:r>
              <a:rPr lang="en-US" sz="1600" dirty="0"/>
              <a:t>BREMEN, DE</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bg1">
                    <a:lumMod val="85000"/>
                  </a:schemeClr>
                </a:solidFill>
              </a:rPr>
              <a:t>nothing reported</a:t>
            </a: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8"/>
              </a:rPr>
              <a:t>&lt;ERM&gt;</a:t>
            </a:r>
            <a:r>
              <a:rPr lang="en-US" sz="1600" b="0" dirty="0"/>
              <a:t> </a:t>
            </a:r>
            <a:r>
              <a:rPr lang="en-US" sz="1600" dirty="0">
                <a:solidFill>
                  <a:schemeClr val="tx1"/>
                </a:solidFill>
              </a:rPr>
              <a:t>next meeting #69, 15-18 Oct 2019, </a:t>
            </a:r>
            <a:r>
              <a:rPr lang="en-US" sz="1600" dirty="0"/>
              <a:t>Sophia Antipolis  -- This week</a:t>
            </a:r>
            <a:endParaRPr lang="en-US" sz="1600" b="0" dirty="0">
              <a:solidFill>
                <a:schemeClr val="tx1"/>
              </a:solidFill>
            </a:endParaRPr>
          </a:p>
          <a:p>
            <a:pPr lvl="1">
              <a:spcBef>
                <a:spcPts val="0"/>
              </a:spcBef>
              <a:buFont typeface="Arial" panose="020B0604020202020204" pitchFamily="34" charset="0"/>
              <a:buChar char="•"/>
            </a:pPr>
            <a:r>
              <a:rPr lang="en-US" sz="1200" dirty="0">
                <a:solidFill>
                  <a:schemeClr val="bg1">
                    <a:lumMod val="85000"/>
                  </a:schemeClr>
                </a:solidFill>
              </a:rPr>
              <a:t>nothing reported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 Oct 2019</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19374" y="940184"/>
            <a:ext cx="7967426" cy="5316684"/>
          </a:xfrm>
        </p:spPr>
        <p:txBody>
          <a:bodyPr/>
          <a:lstStyle/>
          <a:p>
            <a:endParaRPr lang="en-US" sz="1600" dirty="0">
              <a:solidFill>
                <a:schemeClr val="tx1"/>
              </a:solidFill>
            </a:endParaRPr>
          </a:p>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a:t>
            </a:r>
          </a:p>
          <a:p>
            <a:pPr lvl="1">
              <a:buFont typeface="Arial" panose="020B0604020202020204" pitchFamily="34" charset="0"/>
              <a:buChar char="•"/>
            </a:pPr>
            <a:r>
              <a:rPr lang="en-US" sz="1600" dirty="0">
                <a:solidFill>
                  <a:schemeClr val="bg1">
                    <a:lumMod val="85000"/>
                  </a:schemeClr>
                </a:solidFill>
              </a:rPr>
              <a:t> </a:t>
            </a:r>
            <a:r>
              <a:rPr lang="en-US" sz="1600" dirty="0">
                <a:solidFill>
                  <a:schemeClr val="tx1"/>
                </a:solidFill>
              </a:rPr>
              <a:t>Nothing reported </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#9 09-11 Dec 19, ECO Copenhagen</a:t>
            </a:r>
          </a:p>
          <a:p>
            <a:pPr lvl="8">
              <a:buFont typeface="Arial" panose="020B0604020202020204" pitchFamily="34" charset="0"/>
              <a:buChar char="•"/>
            </a:pPr>
            <a:r>
              <a:rPr lang="en-US" sz="1400" dirty="0"/>
              <a:t>#10, 20-22 Jan 20,  tbd, Czech Republic</a:t>
            </a:r>
            <a:endParaRPr lang="en-US" sz="1000" dirty="0"/>
          </a:p>
          <a:p>
            <a:pPr lvl="1">
              <a:buFont typeface="Arial" panose="020B0604020202020204" pitchFamily="34" charset="0"/>
              <a:buChar char="•"/>
            </a:pPr>
            <a:r>
              <a:rPr lang="en-US" sz="1600" dirty="0">
                <a:solidFill>
                  <a:schemeClr val="bg1">
                    <a:lumMod val="85000"/>
                  </a:schemeClr>
                </a:solidFill>
              </a:rPr>
              <a:t> </a:t>
            </a:r>
            <a:r>
              <a:rPr lang="en-US" sz="1600" dirty="0">
                <a:solidFill>
                  <a:schemeClr val="tx1"/>
                </a:solidFill>
              </a:rPr>
              <a:t>Quiet for now. </a:t>
            </a:r>
          </a:p>
          <a:p>
            <a:pPr marL="457200" lvl="1" indent="0"/>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#9, 22-24 Jan 20,  tbd, Czech Republic</a:t>
            </a:r>
            <a:r>
              <a:rPr lang="en-US" sz="1800" dirty="0">
                <a:solidFill>
                  <a:schemeClr val="tx1"/>
                </a:solidFill>
              </a:rPr>
              <a:t> </a:t>
            </a:r>
          </a:p>
          <a:p>
            <a:pPr lvl="1">
              <a:buFont typeface="Arial" panose="020B0604020202020204" pitchFamily="34" charset="0"/>
              <a:buChar char="•"/>
            </a:pPr>
            <a:r>
              <a:rPr lang="en-US" sz="1600" dirty="0">
                <a:solidFill>
                  <a:schemeClr val="tx1"/>
                </a:solidFill>
              </a:rPr>
              <a:t>Nothing reported </a:t>
            </a:r>
          </a:p>
          <a:p>
            <a:pPr marL="457200" lvl="1" indent="0"/>
            <a:endParaRPr lang="en-US" sz="1600" dirty="0">
              <a:solidFill>
                <a:schemeClr val="bg1">
                  <a:lumMod val="85000"/>
                </a:schemeClr>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 Oct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66800"/>
            <a:ext cx="8353245" cy="5316684"/>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WRC-19 starts up next week. </a:t>
            </a:r>
          </a:p>
          <a:p>
            <a:pPr>
              <a:buFont typeface="Arial" panose="020B0604020202020204" pitchFamily="34" charset="0"/>
              <a:buChar char="•"/>
            </a:pPr>
            <a:r>
              <a:rPr lang="en-US" sz="1800" dirty="0"/>
              <a:t>Radiocommunication Assembly, this week, working on recommendations for example. </a:t>
            </a:r>
          </a:p>
          <a:p>
            <a:pPr>
              <a:buFont typeface="Arial" panose="020B0604020202020204" pitchFamily="34" charset="0"/>
              <a:buChar char="•"/>
            </a:pPr>
            <a:r>
              <a:rPr lang="en-US" sz="1800" dirty="0"/>
              <a:t>With a TIES account you can see some of what is going on during the WRC-19.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marL="0" indent="0">
              <a:spcBef>
                <a:spcPts val="0"/>
              </a:spcBef>
            </a:pPr>
            <a:endParaRPr lang="en-US" sz="1600" dirty="0"/>
          </a:p>
          <a:p>
            <a:pPr>
              <a:spcBef>
                <a:spcPts val="0"/>
              </a:spcBef>
              <a:buFont typeface="Arial" panose="020B0604020202020204" pitchFamily="34" charset="0"/>
              <a:buChar char="•"/>
            </a:pPr>
            <a:r>
              <a:rPr lang="en-US" sz="1600" dirty="0"/>
              <a:t>Calendar:</a:t>
            </a:r>
            <a:endParaRPr lang="en-US" sz="1600" dirty="0">
              <a:hlinkClick r:id="rId3"/>
            </a:endParaRPr>
          </a:p>
          <a:p>
            <a:pPr lvl="1">
              <a:spcBef>
                <a:spcPts val="0"/>
              </a:spcBef>
              <a:buFont typeface="Arial" panose="020B0604020202020204" pitchFamily="34" charset="0"/>
              <a:buChar char="•"/>
            </a:pPr>
            <a:r>
              <a:rPr lang="en-US" sz="1600" dirty="0">
                <a:hlinkClick r:id="rId3"/>
              </a:rPr>
              <a:t>https://www.itu.int/en/events/Pages/Calendar-Events.aspx?sector=ITU-R</a:t>
            </a:r>
            <a:endParaRPr lang="en-US" sz="1600" dirty="0"/>
          </a:p>
          <a:p>
            <a:pPr>
              <a:spcBef>
                <a:spcPts val="0"/>
              </a:spcBef>
              <a:buFont typeface="Arial" panose="020B0604020202020204" pitchFamily="34" charset="0"/>
              <a:buChar char="•"/>
            </a:pPr>
            <a:r>
              <a:rPr lang="en-US" sz="1200" dirty="0">
                <a:hlinkClick r:id="rId4"/>
              </a:rPr>
              <a:t>Study Group 1 (SG 1) Spectrum management</a:t>
            </a:r>
            <a:endParaRPr lang="en-US" sz="1200" dirty="0">
              <a:solidFill>
                <a:schemeClr val="tx1"/>
              </a:solidFill>
            </a:endParaRPr>
          </a:p>
          <a:p>
            <a:pPr lvl="1">
              <a:spcBef>
                <a:spcPts val="0"/>
              </a:spcBef>
              <a:buFont typeface="Arial" panose="020B0604020202020204" pitchFamily="34" charset="0"/>
              <a:buChar char="•"/>
            </a:pPr>
            <a:r>
              <a:rPr lang="en-US" sz="1050" u="sng" dirty="0">
                <a:hlinkClick r:id="rId5"/>
              </a:rPr>
              <a:t>Working Party 1A (WP 1A) - Spectrum engineering techniques</a:t>
            </a:r>
            <a:r>
              <a:rPr lang="en-US" sz="1050" u="sng" dirty="0"/>
              <a:t> </a:t>
            </a:r>
          </a:p>
          <a:p>
            <a:pPr lvl="1">
              <a:spcBef>
                <a:spcPts val="0"/>
              </a:spcBef>
              <a:buFont typeface="Arial" panose="020B0604020202020204" pitchFamily="34" charset="0"/>
              <a:buChar char="•"/>
            </a:pPr>
            <a:r>
              <a:rPr lang="en-US" sz="1050" dirty="0">
                <a:hlinkClick r:id="rId6"/>
              </a:rPr>
              <a:t>Working Party 1C (WP 1C) - Spectrum monitoring</a:t>
            </a:r>
            <a:r>
              <a:rPr lang="en-US" sz="1050" dirty="0"/>
              <a:t>​​</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r>
              <a:rPr lang="en-US" sz="1200" dirty="0">
                <a:hlinkClick r:id="rId7"/>
              </a:rPr>
              <a:t>Study Group 5 (SG 5) Terrestrial services</a:t>
            </a:r>
            <a:endParaRPr lang="en-US" sz="1200" dirty="0"/>
          </a:p>
          <a:p>
            <a:pPr lvl="1">
              <a:spcBef>
                <a:spcPts val="0"/>
              </a:spcBef>
              <a:buFont typeface="Arial" panose="020B0604020202020204" pitchFamily="34" charset="0"/>
              <a:buChar char="•"/>
            </a:pPr>
            <a:r>
              <a:rPr lang="en-US" sz="1050" dirty="0">
                <a:hlinkClick r:id="rId8"/>
              </a:rPr>
              <a:t>Working Party 5A (WP 5A) - Land mobile service above 30 MHz* (excluding IMT); wireless access in the fixed service; amateur and amateur-satellite services</a:t>
            </a:r>
            <a:r>
              <a:rPr lang="en-US" sz="1050" dirty="0"/>
              <a:t>  (Chair on mailing list)</a:t>
            </a:r>
            <a:endParaRPr lang="en-US" sz="1050" dirty="0">
              <a:hlinkClick r:id="rId9"/>
            </a:endParaRPr>
          </a:p>
          <a:p>
            <a:pPr lvl="1">
              <a:spcBef>
                <a:spcPts val="0"/>
              </a:spcBef>
              <a:buFont typeface="Arial" panose="020B0604020202020204" pitchFamily="34" charset="0"/>
              <a:buChar char="•"/>
            </a:pPr>
            <a:r>
              <a:rPr lang="en-US" sz="1050" dirty="0">
                <a:hlinkClick r:id="rId9"/>
              </a:rPr>
              <a:t>Working Party 5D (WP 5D) - IMT Systems</a:t>
            </a:r>
            <a:r>
              <a:rPr lang="en-US" sz="1050" dirty="0"/>
              <a:t> (Chair on mailing list)​​</a:t>
            </a:r>
          </a:p>
          <a:p>
            <a:pPr lvl="2">
              <a:spcBef>
                <a:spcPts val="0"/>
              </a:spcBef>
              <a:buFont typeface="Arial" panose="020B0604020202020204" pitchFamily="34" charset="0"/>
              <a:buChar char="•"/>
            </a:pPr>
            <a:r>
              <a:rPr lang="en-US" sz="900" dirty="0">
                <a:hlinkClick r:id="rId10"/>
              </a:rPr>
              <a:t>Monday 2019-12-09 - Friday 2019-12-13</a:t>
            </a:r>
            <a:endParaRPr lang="en-US" sz="900" dirty="0"/>
          </a:p>
          <a:p>
            <a:pPr marL="400050">
              <a:spcBef>
                <a:spcPts val="0"/>
              </a:spcBef>
              <a:buFont typeface="Arial" panose="020B0604020202020204" pitchFamily="34" charset="0"/>
              <a:buChar char="•"/>
            </a:pPr>
            <a:r>
              <a:rPr lang="en-US" sz="1200" dirty="0"/>
              <a:t>WRC-19:   </a:t>
            </a:r>
          </a:p>
          <a:p>
            <a:pPr marL="800100" lvl="1">
              <a:spcBef>
                <a:spcPts val="0"/>
              </a:spcBef>
              <a:buFont typeface="Arial" panose="020B0604020202020204" pitchFamily="34" charset="0"/>
              <a:buChar char="•"/>
            </a:pPr>
            <a:r>
              <a:rPr lang="en-US" sz="1100" u="sng" dirty="0">
                <a:hlinkClick r:id="rId11"/>
              </a:rPr>
              <a:t>https://www.itu.int/en/ITU-R/conferences/wrc/2019/Pages/default.aspx</a:t>
            </a:r>
            <a:r>
              <a:rPr lang="en-US" sz="1100" u="sng" dirty="0"/>
              <a:t>;  agenda and more: </a:t>
            </a:r>
            <a:r>
              <a:rPr lang="en-US" sz="1100" dirty="0"/>
              <a:t> </a:t>
            </a:r>
            <a:r>
              <a:rPr lang="en-US" sz="1100" u="sng" dirty="0">
                <a:hlinkClick r:id="rId12"/>
              </a:rPr>
              <a:t>https://www.itu.int/oth/R1402000001</a:t>
            </a:r>
            <a:endParaRPr lang="en-US" sz="1100" u="sng" dirty="0"/>
          </a:p>
          <a:p>
            <a:pPr marL="400050">
              <a:spcBef>
                <a:spcPts val="0"/>
              </a:spcBef>
              <a:buFont typeface="Arial" panose="020B0604020202020204" pitchFamily="34" charset="0"/>
              <a:buChar char="•"/>
            </a:pPr>
            <a:r>
              <a:rPr lang="en-US" sz="1200" dirty="0"/>
              <a:t>WRC-23 preliminary agenda items are already out since WRC-15 and will then be finalized at WRC-19.</a:t>
            </a:r>
          </a:p>
          <a:p>
            <a:pPr marL="800100" lvl="1">
              <a:spcBef>
                <a:spcPts val="0"/>
              </a:spcBef>
              <a:buFont typeface="Arial" panose="020B0604020202020204" pitchFamily="34" charset="0"/>
              <a:buChar char="•"/>
            </a:pPr>
            <a:r>
              <a:rPr lang="en-US" sz="1100" u="sng" dirty="0">
                <a:hlinkClick r:id="rId13"/>
              </a:rPr>
              <a:t>https://www.itu.int/en/ITU-R/study-groups/rcpm/Pages/wrc-23-preliminary-studies.aspx</a:t>
            </a:r>
            <a:r>
              <a:rPr lang="en-US" sz="1100" dirty="0"/>
              <a:t> </a:t>
            </a:r>
          </a:p>
          <a:p>
            <a:pPr lvl="6">
              <a:buFont typeface="Arial" panose="020B0604020202020204" pitchFamily="34" charset="0"/>
              <a:buChar char="•"/>
            </a:pPr>
            <a:endParaRPr lang="en-US" sz="800" dirty="0">
              <a:hlinkClick r:id="rId4"/>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 Oct 2019</a:t>
            </a:r>
            <a:endParaRPr lang="en-GB" dirty="0"/>
          </a:p>
        </p:txBody>
      </p:sp>
    </p:spTree>
    <p:extLst>
      <p:ext uri="{BB962C8B-B14F-4D97-AF65-F5344CB8AC3E}">
        <p14:creationId xmlns:p14="http://schemas.microsoft.com/office/powerpoint/2010/main" val="10787814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39625</TotalTime>
  <Words>2526</Words>
  <Application>Microsoft Office PowerPoint</Application>
  <PresentationFormat>On-screen Show (4:3)</PresentationFormat>
  <Paragraphs>401</Paragraphs>
  <Slides>20</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20</vt:i4>
      </vt:variant>
    </vt:vector>
  </HeadingPairs>
  <TitlesOfParts>
    <vt:vector size="29"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-1</vt:lpstr>
      <vt:lpstr>EU items to share -2 </vt:lpstr>
      <vt:lpstr>ITU-R items to share</vt:lpstr>
      <vt:lpstr>NIST on IoT security</vt:lpstr>
      <vt:lpstr>General Discussion Items -1</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1953</cp:revision>
  <cp:lastPrinted>1601-01-01T00:00:00Z</cp:lastPrinted>
  <dcterms:created xsi:type="dcterms:W3CDTF">2016-03-03T14:54:45Z</dcterms:created>
  <dcterms:modified xsi:type="dcterms:W3CDTF">2019-10-24T21:36:33Z</dcterms:modified>
</cp:coreProperties>
</file>