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330" r:id="rId5"/>
    <p:sldId id="516" r:id="rId6"/>
    <p:sldId id="596" r:id="rId7"/>
    <p:sldId id="603" r:id="rId8"/>
    <p:sldId id="606" r:id="rId9"/>
    <p:sldId id="608" r:id="rId10"/>
    <p:sldId id="623" r:id="rId11"/>
    <p:sldId id="618" r:id="rId12"/>
    <p:sldId id="524" r:id="rId13"/>
    <p:sldId id="498" r:id="rId14"/>
    <p:sldId id="402" r:id="rId15"/>
    <p:sldId id="403" r:id="rId16"/>
    <p:sldId id="462" r:id="rId17"/>
    <p:sldId id="549" r:id="rId18"/>
    <p:sldId id="425" r:id="rId19"/>
    <p:sldId id="592" r:id="rId20"/>
    <p:sldId id="59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383" autoAdjust="0"/>
  </p:normalViewPr>
  <p:slideViewPr>
    <p:cSldViewPr>
      <p:cViewPr varScale="1">
        <p:scale>
          <a:sx n="93" d="100"/>
          <a:sy n="93" d="100"/>
        </p:scale>
        <p:origin x="90" y="54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24-Oct-19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0943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85763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 Oct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24 Oct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 Oct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802.18-19/0137r01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nvlpubs.nist.gov/nistpubs/ir/2019/NIST.IR.8267-draft.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9/18-19-0139-00-0000-nistir-8267-security-review-of-consumer-home-iot-product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2.imda.gov.sg/regulations-and-licensing/Regulations/consultations/Consultation-Papers/2019/Public-Consultation-on-Allocation-of-Spectrum-for-Enterprise-and-Public-Mobile-us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36-00-0000-minutes-17oct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5a" TargetMode="External"/><Relationship Id="rId13" Type="http://schemas.openxmlformats.org/officeDocument/2006/relationships/hyperlink" Target="https://www.itu.int/en/ITU-R/study-groups/rcpm/Pages/wrc-23-preliminary-studies.aspx"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12" Type="http://schemas.openxmlformats.org/officeDocument/2006/relationships/hyperlink" Target="https://www.itu.int/oth/R1402000001"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c" TargetMode="External"/><Relationship Id="rId11" Type="http://schemas.openxmlformats.org/officeDocument/2006/relationships/hyperlink" Target="https://www.itu.int/en/ITU-R/conferences/wrc/2019/Pages/default.aspx"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24 Oct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24 Oct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90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NIST on IoT security</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sz="1800" dirty="0"/>
              <a:t>NIST has issued an open/public comment period for its Draft NISTIR 8267, </a:t>
            </a:r>
            <a:r>
              <a:rPr lang="en-US" sz="1800" i="1" dirty="0"/>
              <a:t>Security Review of Consumer Home Internet of Things (IoT) Products. </a:t>
            </a:r>
          </a:p>
          <a:p>
            <a:pPr lvl="1">
              <a:buFont typeface="Arial" panose="020B0604020202020204" pitchFamily="34" charset="0"/>
              <a:buChar char="•"/>
            </a:pPr>
            <a:r>
              <a:rPr lang="en-US" sz="1600" u="sng" dirty="0"/>
              <a:t>The public comment period is open to 1 November.</a:t>
            </a:r>
            <a:endParaRPr lang="en-US" sz="1600" dirty="0"/>
          </a:p>
          <a:p>
            <a:pPr>
              <a:buFont typeface="Arial" panose="020B0604020202020204" pitchFamily="34" charset="0"/>
              <a:buChar char="•"/>
            </a:pPr>
            <a:r>
              <a:rPr lang="en-US" sz="1800" dirty="0"/>
              <a:t>The draft document is at:</a:t>
            </a:r>
            <a:endParaRPr lang="en-US" sz="1800" u="sng" dirty="0"/>
          </a:p>
          <a:p>
            <a:pPr lvl="1">
              <a:buFont typeface="Arial" panose="020B0604020202020204" pitchFamily="34" charset="0"/>
              <a:buChar char="•"/>
            </a:pPr>
            <a:r>
              <a:rPr lang="en-US" sz="1600" u="sng" dirty="0">
                <a:hlinkClick r:id="rId3"/>
              </a:rPr>
              <a:t>https://nvlpubs.nist.gov/nistpubs/ir/2019/NIST.IR.8267-draft.pdf</a:t>
            </a:r>
            <a:endParaRPr lang="en-US" sz="1600" u="sng" dirty="0"/>
          </a:p>
          <a:p>
            <a:pPr lvl="1">
              <a:buFont typeface="Arial" panose="020B0604020202020204" pitchFamily="34" charset="0"/>
              <a:buChar char="•"/>
            </a:pPr>
            <a:r>
              <a:rPr lang="en-US" sz="1600" dirty="0">
                <a:hlinkClick r:id="rId4"/>
              </a:rPr>
              <a:t>https://mentor.ieee.org/802.18/dcn/19/18-19-0139-00-0000-nistir-8267-security-review-of-consumer-home-iot-products.pdf</a:t>
            </a:r>
            <a:r>
              <a:rPr lang="en-US" sz="1600" dirty="0"/>
              <a:t> </a:t>
            </a:r>
          </a:p>
          <a:p>
            <a:pPr lvl="1">
              <a:buFont typeface="Arial" panose="020B0604020202020204" pitchFamily="34" charset="0"/>
              <a:buChar char="•"/>
            </a:pPr>
            <a:r>
              <a:rPr lang="en-US" sz="1600" i="1" dirty="0"/>
              <a:t>Draft NIST Interagency or Internal Report (NISTIR) 8267, Security Assessment of Consumer Home IoT Products, presents the results of technical assessments on security features of smart light bulbs, security lights, security cameras, doorbells, plugs, thermostats, and televisions. This report provides recommendations, along with information on the observations of the devices' security features, to indicate current practices and how these current practices could be improved. </a:t>
            </a:r>
            <a:endParaRPr lang="en-US" sz="1600" dirty="0"/>
          </a:p>
          <a:p>
            <a:pPr>
              <a:buFont typeface="Arial" panose="020B0604020202020204" pitchFamily="34" charset="0"/>
              <a:buChar char="•"/>
            </a:pPr>
            <a:r>
              <a:rPr lang="en-US" sz="1800" b="0" dirty="0"/>
              <a:t>Scanning the document there is Wi Fi and MAC addresses noted. </a:t>
            </a:r>
          </a:p>
          <a:p>
            <a:pPr>
              <a:buFont typeface="Arial" panose="020B0604020202020204" pitchFamily="34" charset="0"/>
              <a:buChar char="•"/>
            </a:pPr>
            <a:r>
              <a:rPr lang="en-US" altLang="en-US" sz="1800" b="0" dirty="0">
                <a:solidFill>
                  <a:srgbClr val="222222"/>
                </a:solidFill>
                <a:cs typeface="Arial" panose="020B0604020202020204" pitchFamily="34" charset="0"/>
              </a:rPr>
              <a:t>IEEE USA is responding, though looking for input from IEEE 802 by 29 Oct?  </a:t>
            </a:r>
            <a:r>
              <a:rPr lang="en-US" altLang="en-US" sz="1600" b="0" dirty="0">
                <a:solidFill>
                  <a:srgbClr val="222222"/>
                </a:solidFill>
                <a:cs typeface="Arial" panose="020B0604020202020204" pitchFamily="34" charset="0"/>
              </a:rPr>
              <a:t>(This went out to the LMSC(EC)) </a:t>
            </a:r>
          </a:p>
          <a:p>
            <a:pPr>
              <a:buFont typeface="Arial" panose="020B0604020202020204" pitchFamily="34" charset="0"/>
              <a:buChar char="•"/>
            </a:pPr>
            <a:r>
              <a:rPr lang="en-US" altLang="en-US" sz="1600" b="0" dirty="0">
                <a:solidFill>
                  <a:srgbClr val="222222"/>
                </a:solidFill>
                <a:cs typeface="Arial" panose="020B0604020202020204" pitchFamily="34" charset="0"/>
              </a:rPr>
              <a:t>Had a general discussion and noted some points, though a</a:t>
            </a:r>
            <a:r>
              <a:rPr lang="en-US" sz="1600" b="0" dirty="0"/>
              <a:t>t this time no specific points for possible input to NIST was brought up.</a:t>
            </a: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altLang="en-US" sz="1800" dirty="0">
              <a:solidFill>
                <a:srgbClr val="222222"/>
              </a:solidFill>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24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00021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The comments of the consultation in Singapore have been posted. A good turn out from the pro-license-exempt lobby.</a:t>
            </a:r>
          </a:p>
          <a:p>
            <a:pPr lvl="1">
              <a:buFont typeface="Arial" panose="020B0604020202020204" pitchFamily="34" charset="0"/>
              <a:buChar char="•"/>
            </a:pPr>
            <a:r>
              <a:rPr lang="en-US" sz="1400" u="sng" dirty="0">
                <a:hlinkClick r:id="rId3"/>
              </a:rPr>
              <a:t>https://www2.imda.gov.sg/regulations-and-licensing/Regulations/consultations/Consultation-Papers/2019/Public-Consultation-on-Allocation-of-Spectrum-for-Enterprise-and-Public-Mobile-use</a:t>
            </a:r>
            <a:endParaRPr lang="en-US" sz="1400" dirty="0"/>
          </a:p>
          <a:p>
            <a:pPr>
              <a:buFont typeface="Arial" panose="020B0604020202020204" pitchFamily="34" charset="0"/>
              <a:buChar char="•"/>
            </a:pPr>
            <a:endParaRPr lang="en-US" sz="1800" u="sng" dirty="0"/>
          </a:p>
          <a:p>
            <a:pPr>
              <a:buFont typeface="Arial" panose="020B0604020202020204" pitchFamily="34" charset="0"/>
              <a:buChar char="•"/>
            </a:pPr>
            <a:r>
              <a:rPr lang="en-US" altLang="en-US" sz="1800" dirty="0"/>
              <a:t>The UWB ex </a:t>
            </a:r>
            <a:r>
              <a:rPr lang="en-US" altLang="en-US" sz="1800" dirty="0" err="1"/>
              <a:t>parte</a:t>
            </a:r>
            <a:r>
              <a:rPr lang="en-US" altLang="en-US" sz="1800" dirty="0"/>
              <a:t> approved a couple of weeks back, was filed Tuesday (22</a:t>
            </a:r>
            <a:r>
              <a:rPr lang="en-US" altLang="en-US" sz="1800" baseline="30000" dirty="0"/>
              <a:t>nd</a:t>
            </a:r>
            <a:r>
              <a:rPr lang="en-US" altLang="en-US" sz="1800" dirty="0"/>
              <a:t>), for RM-11844</a:t>
            </a:r>
          </a:p>
          <a:p>
            <a:pPr>
              <a:buFont typeface="Arial" panose="020B0604020202020204" pitchFamily="34" charset="0"/>
              <a:buChar char="•"/>
            </a:pPr>
            <a:endParaRPr lang="en-US" altLang="en-US" sz="1800" dirty="0"/>
          </a:p>
          <a:p>
            <a:pPr>
              <a:buFont typeface="Arial" panose="020B0604020202020204" pitchFamily="34" charset="0"/>
              <a:buChar char="•"/>
            </a:pPr>
            <a:endParaRPr lang="en-US" sz="1800" u="sng"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24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r>
              <a:rPr lang="en-US" sz="1800" b="0" dirty="0">
                <a:solidFill>
                  <a:srgbClr val="00B0F0"/>
                </a:solidFill>
              </a:rPr>
              <a:t> </a:t>
            </a:r>
            <a:r>
              <a:rPr lang="en-US" sz="1800" b="0" dirty="0">
                <a:solidFill>
                  <a:schemeClr val="tx1"/>
                </a:solidFill>
              </a:rPr>
              <a:t>None</a:t>
            </a: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  (October’s 2019 data should be available soon. )</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24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24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Oct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lvl="1">
              <a:buFont typeface="Arial" panose="020B0604020202020204" pitchFamily="34" charset="0"/>
              <a:buChar char="•"/>
            </a:pPr>
            <a:r>
              <a:rPr lang="en-US" sz="1800" dirty="0"/>
              <a:t>(watch for a possible cancellation of 31</a:t>
            </a:r>
            <a:r>
              <a:rPr lang="en-US" sz="1800" baseline="30000" dirty="0"/>
              <a:t>st</a:t>
            </a:r>
            <a:r>
              <a:rPr lang="en-US" sz="1800" dirty="0"/>
              <a:t> call)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15:33</a:t>
            </a:r>
            <a:r>
              <a:rPr lang="en-US" sz="1800" dirty="0">
                <a:sym typeface="Wingdings" panose="05000000000000000000" pitchFamily="2" charset="2"/>
              </a:rPr>
              <a:t>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a:buFont typeface="Arial" panose="020B0604020202020204" pitchFamily="34" charset="0"/>
              <a:buChar char="•"/>
            </a:pPr>
            <a:r>
              <a:rPr lang="en-US" sz="1600" b="0" dirty="0"/>
              <a:t>Normal time slots, Tuesday AM2 and Thursday AM1 </a:t>
            </a:r>
            <a:r>
              <a:rPr lang="en-US" sz="1600" dirty="0">
                <a:solidFill>
                  <a:schemeClr val="accent6">
                    <a:lumMod val="20000"/>
                    <a:lumOff val="80000"/>
                  </a:schemeClr>
                </a:solidFill>
              </a:rPr>
              <a:t>– </a:t>
            </a:r>
            <a:r>
              <a:rPr lang="en-US" sz="12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24 Oct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24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17</a:t>
            </a:fld>
            <a:endParaRPr lang="en-US" altLang="en-US" sz="1200" b="0" dirty="0"/>
          </a:p>
        </p:txBody>
      </p:sp>
      <p:sp>
        <p:nvSpPr>
          <p:cNvPr id="2" name="Date Placeholder 1"/>
          <p:cNvSpPr>
            <a:spLocks noGrp="1"/>
          </p:cNvSpPr>
          <p:nvPr>
            <p:ph type="dt" idx="15"/>
          </p:nvPr>
        </p:nvSpPr>
        <p:spPr/>
        <p:txBody>
          <a:bodyPr/>
          <a:lstStyle/>
          <a:p>
            <a:r>
              <a:rPr lang="en-US"/>
              <a:t>24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24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3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24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8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24 Oct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95700"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24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NIST consultation on security of home IoT devices.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kern="0" dirty="0"/>
          </a:p>
          <a:p>
            <a:pPr>
              <a:spcBef>
                <a:spcPts val="0"/>
              </a:spcBef>
              <a:buFont typeface="Arial" panose="020B0604020202020204" pitchFamily="34" charset="0"/>
              <a:buChar char="•"/>
            </a:pPr>
            <a:r>
              <a:rPr lang="en-US" altLang="en-US" sz="1400" b="0" kern="0" dirty="0"/>
              <a:t>NIST consultation on security of home IoT devices</a:t>
            </a:r>
            <a:r>
              <a:rPr lang="en-US" altLang="en-US" sz="1400" kern="0" dirty="0"/>
              <a:t>.</a:t>
            </a:r>
          </a:p>
          <a:p>
            <a:pPr lvl="1">
              <a:spcBef>
                <a:spcPts val="0"/>
              </a:spcBef>
              <a:buFont typeface="Arial" panose="020B0604020202020204" pitchFamily="34" charset="0"/>
              <a:buChar char="•"/>
            </a:pPr>
            <a:r>
              <a:rPr lang="en-US" altLang="en-US" sz="1400" kern="0" dirty="0"/>
              <a:t>Inputs for IEEE USA today</a:t>
            </a:r>
          </a:p>
          <a:p>
            <a:pPr marL="285750" indent="-285750">
              <a:spcBef>
                <a:spcPts val="0"/>
              </a:spcBef>
              <a:buFont typeface="Arial" panose="020B0604020202020204" pitchFamily="34" charset="0"/>
              <a:buChar char="•"/>
            </a:pPr>
            <a:endParaRPr lang="en-US" altLang="en-US" sz="1400" b="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Singapore consultation comments posted. </a:t>
            </a:r>
          </a:p>
          <a:p>
            <a:pPr lvl="1">
              <a:spcBef>
                <a:spcPts val="0"/>
              </a:spcBef>
              <a:buFont typeface="Arial" panose="020B0604020202020204" pitchFamily="34" charset="0"/>
              <a:buChar char="•"/>
            </a:pPr>
            <a:r>
              <a:rPr lang="en-US" altLang="en-US" sz="1400" kern="0" dirty="0"/>
              <a:t>Last UWB ex </a:t>
            </a:r>
            <a:r>
              <a:rPr lang="en-US" altLang="en-US" sz="1400" kern="0" dirty="0" err="1"/>
              <a:t>parte</a:t>
            </a:r>
            <a:r>
              <a:rPr lang="en-US" altLang="en-US" sz="1400" kern="0" dirty="0"/>
              <a:t> was filed Tuesday RM-11844</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Mike L.</a:t>
            </a:r>
          </a:p>
          <a:p>
            <a:pPr>
              <a:spcBef>
                <a:spcPts val="400"/>
              </a:spcBef>
            </a:pPr>
            <a:r>
              <a:rPr lang="en-US" altLang="en-US" sz="1600" b="1" dirty="0">
                <a:solidFill>
                  <a:schemeClr val="tx1"/>
                </a:solidFill>
              </a:rPr>
              <a:t>		Seconded by:	</a:t>
            </a:r>
            <a:r>
              <a:rPr lang="en-US" altLang="en-US" sz="1600" dirty="0">
                <a:solidFill>
                  <a:schemeClr val="tx1"/>
                </a:solidFill>
              </a:rPr>
              <a:t>Peter E. </a:t>
            </a: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17 Oct 2019 in document </a:t>
            </a:r>
            <a:r>
              <a:rPr lang="en-US" altLang="en-US" sz="1600" dirty="0">
                <a:hlinkClick r:id="rId2"/>
              </a:rPr>
              <a:t>https://mentor.ieee.org/802.18/dcn/19/18-19-0136-00-0000-minutes-17oct19-rrtag-teleconference.docx</a:t>
            </a:r>
            <a:r>
              <a:rPr lang="en-US" altLang="en-US" sz="1600" dirty="0"/>
              <a:t>    </a:t>
            </a:r>
            <a:r>
              <a:rPr lang="en-US" sz="1600" b="1" dirty="0"/>
              <a:t>Posted</a:t>
            </a:r>
            <a:r>
              <a:rPr lang="en-US" sz="1800" b="1" dirty="0"/>
              <a:t>: </a:t>
            </a:r>
            <a:r>
              <a:rPr lang="en-US" sz="1800" b="0" dirty="0"/>
              <a:t>18-Oct-2019 09:02:55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Peter E.</a:t>
            </a:r>
          </a:p>
          <a:p>
            <a:pPr marL="0" indent="0">
              <a:spcBef>
                <a:spcPts val="400"/>
              </a:spcBef>
            </a:pPr>
            <a:r>
              <a:rPr lang="en-US" altLang="en-US" sz="1600" dirty="0">
                <a:solidFill>
                  <a:schemeClr val="tx1"/>
                </a:solidFill>
              </a:rPr>
              <a:t>	Seconded by:	Jay H.</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__nothing heard___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24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#104, 02-06dec19-</a:t>
            </a:r>
            <a:r>
              <a:rPr lang="en-US" sz="1600" dirty="0"/>
              <a:t>Sophia Antipolis</a:t>
            </a:r>
          </a:p>
          <a:p>
            <a:pPr lvl="1">
              <a:spcBef>
                <a:spcPts val="0"/>
              </a:spcBef>
              <a:buFont typeface="Arial" panose="020B0604020202020204" pitchFamily="34" charset="0"/>
              <a:buChar char="•"/>
            </a:pPr>
            <a:r>
              <a:rPr lang="en-US" sz="1800" dirty="0"/>
              <a:t>Had a 3-hour web meeting today, with another long call next wed. Subject is EN 301 893 getting the 5.8 GHz band added.</a:t>
            </a:r>
          </a:p>
          <a:p>
            <a:pPr lvl="2">
              <a:spcBef>
                <a:spcPts val="0"/>
              </a:spcBef>
              <a:buFont typeface="Arial" panose="020B0604020202020204" pitchFamily="34" charset="0"/>
              <a:buChar char="•"/>
            </a:pPr>
            <a:r>
              <a:rPr lang="en-US" sz="1600" dirty="0"/>
              <a:t>There are some challenges with the different countries in different states on use of the band.  Working on normative </a:t>
            </a:r>
            <a:r>
              <a:rPr lang="en-US" sz="1600" dirty="0" err="1"/>
              <a:t>annexs</a:t>
            </a:r>
            <a:r>
              <a:rPr lang="en-US" sz="1600" dirty="0"/>
              <a:t> per country. </a:t>
            </a:r>
          </a:p>
          <a:p>
            <a:pPr lvl="1">
              <a:spcBef>
                <a:spcPts val="0"/>
              </a:spcBef>
              <a:buFont typeface="Arial" panose="020B0604020202020204" pitchFamily="34" charset="0"/>
              <a:buChar char="•"/>
            </a:pPr>
            <a:r>
              <a:rPr lang="en-US" sz="1800" dirty="0"/>
              <a:t>Two more web meetings next week.  The one on Thursday is on the spectrum mask of a punctured channel, we have talked about. </a:t>
            </a:r>
          </a:p>
          <a:p>
            <a:pPr lvl="1">
              <a:spcBef>
                <a:spcPts val="0"/>
              </a:spcBef>
              <a:buFont typeface="Arial" panose="020B0604020202020204" pitchFamily="34" charset="0"/>
              <a:buChar char="•"/>
            </a:pPr>
            <a:r>
              <a:rPr lang="en-US"/>
              <a:t>(The 3</a:t>
            </a:r>
            <a:r>
              <a:rPr lang="en-US" baseline="30000"/>
              <a:t>rd</a:t>
            </a:r>
            <a:r>
              <a:rPr lang="en-US"/>
              <a:t> call is on test signal for PD test.) </a:t>
            </a:r>
            <a:endParaRPr lang="en-US" sz="1800" dirty="0"/>
          </a:p>
          <a:p>
            <a:pPr lvl="1">
              <a:spcBef>
                <a:spcPts val="0"/>
              </a:spcBef>
              <a:buFont typeface="Arial" panose="020B0604020202020204" pitchFamily="34" charset="0"/>
              <a:buChar char="•"/>
            </a:pPr>
            <a:r>
              <a:rPr lang="en-US" sz="1800" dirty="0"/>
              <a:t>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(07 Nov, online, 2.4 GHz SRDoc)</a:t>
            </a:r>
          </a:p>
          <a:p>
            <a:pPr lvl="1">
              <a:spcBef>
                <a:spcPts val="0"/>
              </a:spcBef>
              <a:buFont typeface="Arial" panose="020B0604020202020204" pitchFamily="34" charset="0"/>
              <a:buChar char="•"/>
            </a:pPr>
            <a:r>
              <a:rPr lang="en-US" sz="1600" dirty="0">
                <a:solidFill>
                  <a:schemeClr val="bg1">
                    <a:lumMod val="85000"/>
                  </a:schemeClr>
                </a:solidFill>
              </a:rPr>
              <a:t>Nothing reported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#51, 27-28 Nov,   </a:t>
            </a:r>
            <a:r>
              <a:rPr lang="en-US" sz="1600" dirty="0"/>
              <a:t>BREMEN, DE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85000"/>
                  </a:schemeClr>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#69, 15-18 Oct 2019, </a:t>
            </a:r>
            <a:r>
              <a:rPr lang="en-US" sz="1600" dirty="0"/>
              <a:t>Sophia Antipolis  -- This week</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bg1">
                    <a:lumMod val="85000"/>
                  </a:schemeClr>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79674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#9 09-11 Dec 19, ECO Copenhagen</a:t>
            </a:r>
          </a:p>
          <a:p>
            <a:pPr lvl="8">
              <a:buFont typeface="Arial" panose="020B0604020202020204" pitchFamily="34" charset="0"/>
              <a:buChar char="•"/>
            </a:pPr>
            <a:r>
              <a:rPr lang="en-US" sz="1400" dirty="0"/>
              <a:t>#10, 20-22 Jan 20,  tbd, Czech Republic</a:t>
            </a:r>
            <a:endParaRPr lang="en-US" sz="1000" dirty="0"/>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Quiet for now. </a:t>
            </a:r>
          </a:p>
          <a:p>
            <a:pPr marL="457200" lvl="1" indent="0"/>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 Jan 20,  tbd,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Nothing reported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66800"/>
            <a:ext cx="8353245" cy="5316684"/>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WRC-19 starts up next week. </a:t>
            </a:r>
          </a:p>
          <a:p>
            <a:pPr>
              <a:buFont typeface="Arial" panose="020B0604020202020204" pitchFamily="34" charset="0"/>
              <a:buChar char="•"/>
            </a:pPr>
            <a:r>
              <a:rPr lang="en-US" sz="1800" dirty="0"/>
              <a:t>Radiocommunication Assembly, this week, working on recommendations for example. </a:t>
            </a:r>
          </a:p>
          <a:p>
            <a:pPr>
              <a:buFont typeface="Arial" panose="020B0604020202020204" pitchFamily="34" charset="0"/>
              <a:buChar char="•"/>
            </a:pPr>
            <a:r>
              <a:rPr lang="en-US" sz="1800" dirty="0"/>
              <a:t>With a TIES account you can see some of what is going on during the WRC-19.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marL="0" indent="0">
              <a:spcBef>
                <a:spcPts val="0"/>
              </a:spcBef>
            </a:pPr>
            <a:endParaRPr lang="en-US" sz="1600" dirty="0"/>
          </a:p>
          <a:p>
            <a:pPr>
              <a:spcBef>
                <a:spcPts val="0"/>
              </a:spcBef>
              <a:buFont typeface="Arial" panose="020B0604020202020204" pitchFamily="34" charset="0"/>
              <a:buChar char="•"/>
            </a:pPr>
            <a:r>
              <a:rPr lang="en-US" sz="1600" dirty="0"/>
              <a:t>Calendar:</a:t>
            </a:r>
            <a:endParaRPr lang="en-US" sz="1600" dirty="0">
              <a:hlinkClick r:id="rId3"/>
            </a:endParaRPr>
          </a:p>
          <a:p>
            <a:pPr lvl="1">
              <a:spcBef>
                <a:spcPts val="0"/>
              </a:spcBef>
              <a:buFont typeface="Arial" panose="020B0604020202020204" pitchFamily="34" charset="0"/>
              <a:buChar char="•"/>
            </a:pPr>
            <a:r>
              <a:rPr lang="en-US" sz="1600" dirty="0">
                <a:hlinkClick r:id="rId3"/>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4"/>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5"/>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6"/>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7"/>
              </a:rPr>
              <a:t>Study Group 5 (SG 5) Terrestrial services</a:t>
            </a:r>
            <a:endParaRPr lang="en-US" sz="1200" dirty="0"/>
          </a:p>
          <a:p>
            <a:pPr lvl="1">
              <a:spcBef>
                <a:spcPts val="0"/>
              </a:spcBef>
              <a:buFont typeface="Arial" panose="020B0604020202020204" pitchFamily="34" charset="0"/>
              <a:buChar char="•"/>
            </a:pPr>
            <a:r>
              <a:rPr lang="en-US" sz="1050" dirty="0">
                <a:hlinkClick r:id="rId8"/>
              </a:rPr>
              <a:t>Working Party 5A (WP 5A) - Land mobile service above 30 MHz* (excluding IMT); wireless access in the fixed service; amateur and amateur-satellite services</a:t>
            </a:r>
            <a:r>
              <a:rPr lang="en-US" sz="1050" dirty="0"/>
              <a:t>  (Chair on mailing list)</a:t>
            </a:r>
            <a:endParaRPr lang="en-US" sz="1050" dirty="0">
              <a:hlinkClick r:id="rId9"/>
            </a:endParaRPr>
          </a:p>
          <a:p>
            <a:pPr lvl="1">
              <a:spcBef>
                <a:spcPts val="0"/>
              </a:spcBef>
              <a:buFont typeface="Arial" panose="020B0604020202020204" pitchFamily="34" charset="0"/>
              <a:buChar char="•"/>
            </a:pPr>
            <a:r>
              <a:rPr lang="en-US" sz="1050" dirty="0">
                <a:hlinkClick r:id="rId9"/>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0"/>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1"/>
              </a:rPr>
              <a:t>https://www.itu.int/en/ITU-R/conferences/wrc/2019/Pages/default.aspx</a:t>
            </a:r>
            <a:r>
              <a:rPr lang="en-US" sz="1100" u="sng" dirty="0"/>
              <a:t>;  agenda and more: </a:t>
            </a:r>
            <a:r>
              <a:rPr lang="en-US" sz="1100" dirty="0"/>
              <a:t> </a:t>
            </a:r>
            <a:r>
              <a:rPr lang="en-US" sz="1100" u="sng" dirty="0">
                <a:hlinkClick r:id="rId12"/>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3"/>
              </a:rPr>
              <a:t>https://www.itu.int/en/ITU-R/study-groups/rcpm/Pages/wrc-23-preliminary-studies.aspx</a:t>
            </a:r>
            <a:r>
              <a:rPr lang="en-US" sz="1100" dirty="0"/>
              <a:t> </a:t>
            </a:r>
          </a:p>
          <a:p>
            <a:pPr lvl="6">
              <a:buFont typeface="Arial" panose="020B0604020202020204" pitchFamily="34" charset="0"/>
              <a:buChar char="•"/>
            </a:pPr>
            <a:endParaRPr lang="en-US" sz="800" dirty="0">
              <a:hlinkClick r:id="rId4"/>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39625</TotalTime>
  <Words>2526</Words>
  <Application>Microsoft Office PowerPoint</Application>
  <PresentationFormat>On-screen Show (4:3)</PresentationFormat>
  <Paragraphs>401</Paragraphs>
  <Slides>20</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NIST on IoT security</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1953</cp:revision>
  <cp:lastPrinted>1601-01-01T00:00:00Z</cp:lastPrinted>
  <dcterms:created xsi:type="dcterms:W3CDTF">2016-03-03T14:54:45Z</dcterms:created>
  <dcterms:modified xsi:type="dcterms:W3CDTF">2019-10-24T21:36:33Z</dcterms:modified>
</cp:coreProperties>
</file>