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41" r:id="rId3"/>
    <p:sldId id="329" r:id="rId4"/>
    <p:sldId id="330" r:id="rId5"/>
    <p:sldId id="516" r:id="rId6"/>
    <p:sldId id="596" r:id="rId7"/>
    <p:sldId id="603" r:id="rId8"/>
    <p:sldId id="606" r:id="rId9"/>
    <p:sldId id="608" r:id="rId10"/>
    <p:sldId id="623" r:id="rId11"/>
    <p:sldId id="618" r:id="rId12"/>
    <p:sldId id="524" r:id="rId13"/>
    <p:sldId id="498" r:id="rId14"/>
    <p:sldId id="402" r:id="rId15"/>
    <p:sldId id="403" r:id="rId16"/>
    <p:sldId id="462" r:id="rId17"/>
    <p:sldId id="549" r:id="rId18"/>
    <p:sldId id="425" r:id="rId19"/>
    <p:sldId id="592" r:id="rId20"/>
    <p:sldId id="599"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63" autoAdjust="0"/>
    <p:restoredTop sz="96383" autoAdjust="0"/>
  </p:normalViewPr>
  <p:slideViewPr>
    <p:cSldViewPr>
      <p:cViewPr varScale="1">
        <p:scale>
          <a:sx n="113" d="100"/>
          <a:sy n="113" d="100"/>
        </p:scale>
        <p:origin x="486" y="11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24-Oct-19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40943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85763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24 Oct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24 Oct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24 Oct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802.18-19/0137r00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nvlpubs.nist.gov/nistpubs/ir/2019/NIST.IR.8267-draft.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mentor.ieee.org/802.18/dcn/19/18-19-0139-00-0000-nistir-8267-security-review-of-consumer-home-iot-products.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2.imda.gov.sg/regulations-and-licensing/Regulations/consultations/Consultation-Papers/2019/Public-Consultation-on-Allocation-of-Spectrum-for-Enterprise-and-Public-Mobile-use"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8/dcn/16/18-16-0038-13-0000-teleconference-call-in-info.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136-00-0000-minutes-17oct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itu.int/go/ITU-R/wp5a" TargetMode="External"/><Relationship Id="rId13" Type="http://schemas.openxmlformats.org/officeDocument/2006/relationships/hyperlink" Target="https://www.itu.int/en/ITU-R/study-groups/rcpm/Pages/wrc-23-preliminary-studies.aspx" TargetMode="External"/><Relationship Id="rId3" Type="http://schemas.openxmlformats.org/officeDocument/2006/relationships/hyperlink" Target="https://www.itu.int/en/events/Pages/Calendar-Events.aspx?sector=ITU-R" TargetMode="External"/><Relationship Id="rId7" Type="http://schemas.openxmlformats.org/officeDocument/2006/relationships/hyperlink" Target="https://www.itu.int/go/ITU-R/sg5" TargetMode="External"/><Relationship Id="rId12" Type="http://schemas.openxmlformats.org/officeDocument/2006/relationships/hyperlink" Target="https://www.itu.int/oth/R1402000001"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www.itu.int/go/ITU-R/wp1c" TargetMode="External"/><Relationship Id="rId11" Type="http://schemas.openxmlformats.org/officeDocument/2006/relationships/hyperlink" Target="https://www.itu.int/en/ITU-R/conferences/wrc/2019/Pages/default.aspx" TargetMode="External"/><Relationship Id="rId5" Type="http://schemas.openxmlformats.org/officeDocument/2006/relationships/hyperlink" Target="https://www.itu.int/go/ITU-R/wp1a" TargetMode="External"/><Relationship Id="rId10" Type="http://schemas.openxmlformats.org/officeDocument/2006/relationships/hyperlink" Target="https://www.itu.int/events/eventdetails.asp?eventid=17206" TargetMode="External"/><Relationship Id="rId4" Type="http://schemas.openxmlformats.org/officeDocument/2006/relationships/hyperlink" Target="https://www.itu.int/go/ITU-R/sg1" TargetMode="External"/><Relationship Id="rId9" Type="http://schemas.openxmlformats.org/officeDocument/2006/relationships/hyperlink" Target="https://www.itu.int/go/ITU-R/wp5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24 Oct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24 Oct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901"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NIST on IoT security</a:t>
            </a:r>
            <a:endParaRPr lang="en-US" sz="2400" dirty="0"/>
          </a:p>
        </p:txBody>
      </p:sp>
      <p:sp>
        <p:nvSpPr>
          <p:cNvPr id="3" name="Content Placeholder 2"/>
          <p:cNvSpPr>
            <a:spLocks noGrp="1"/>
          </p:cNvSpPr>
          <p:nvPr>
            <p:ph idx="1"/>
          </p:nvPr>
        </p:nvSpPr>
        <p:spPr>
          <a:xfrm>
            <a:off x="685800" y="990599"/>
            <a:ext cx="8292711" cy="5484813"/>
          </a:xfrm>
        </p:spPr>
        <p:txBody>
          <a:bodyPr/>
          <a:lstStyle/>
          <a:p>
            <a:pPr>
              <a:buFont typeface="Arial" panose="020B0604020202020204" pitchFamily="34" charset="0"/>
              <a:buChar char="•"/>
            </a:pPr>
            <a:r>
              <a:rPr lang="en-US" sz="1800" dirty="0"/>
              <a:t>NIST has issued an open/public comment period for its Draft NISTIR 8267, </a:t>
            </a:r>
            <a:r>
              <a:rPr lang="en-US" sz="1800" i="1" dirty="0"/>
              <a:t>Security Review of Consumer Home Internet of Things (IoT) Products. </a:t>
            </a:r>
          </a:p>
          <a:p>
            <a:pPr lvl="1">
              <a:buFont typeface="Arial" panose="020B0604020202020204" pitchFamily="34" charset="0"/>
              <a:buChar char="•"/>
            </a:pPr>
            <a:r>
              <a:rPr lang="en-US" sz="1600" u="sng" dirty="0"/>
              <a:t>The public comment period is open to 1 November.</a:t>
            </a:r>
            <a:endParaRPr lang="en-US" sz="1600" dirty="0"/>
          </a:p>
          <a:p>
            <a:pPr>
              <a:buFont typeface="Arial" panose="020B0604020202020204" pitchFamily="34" charset="0"/>
              <a:buChar char="•"/>
            </a:pPr>
            <a:r>
              <a:rPr lang="en-US" sz="1800" dirty="0"/>
              <a:t>The draft document is at:</a:t>
            </a:r>
            <a:endParaRPr lang="en-US" sz="1800" u="sng" dirty="0"/>
          </a:p>
          <a:p>
            <a:pPr lvl="1">
              <a:buFont typeface="Arial" panose="020B0604020202020204" pitchFamily="34" charset="0"/>
              <a:buChar char="•"/>
            </a:pPr>
            <a:r>
              <a:rPr lang="en-US" sz="1600" u="sng" dirty="0">
                <a:hlinkClick r:id="rId3"/>
              </a:rPr>
              <a:t>https://nvlpubs.nist.gov/nistpubs/ir/2019/NIST.IR.8267-draft.pdf</a:t>
            </a:r>
            <a:endParaRPr lang="en-US" sz="1600" u="sng" dirty="0"/>
          </a:p>
          <a:p>
            <a:pPr lvl="1">
              <a:buFont typeface="Arial" panose="020B0604020202020204" pitchFamily="34" charset="0"/>
              <a:buChar char="•"/>
            </a:pPr>
            <a:r>
              <a:rPr lang="en-US" sz="1600" dirty="0">
                <a:hlinkClick r:id="rId4"/>
              </a:rPr>
              <a:t>https://mentor.ieee.org/802.18/dcn/19/18-19-0139-00-0000-nistir-8267-security-review-of-consumer-home-iot-products.pdf</a:t>
            </a:r>
            <a:r>
              <a:rPr lang="en-US" sz="1600" dirty="0"/>
              <a:t> </a:t>
            </a:r>
          </a:p>
          <a:p>
            <a:pPr lvl="1">
              <a:buFont typeface="Arial" panose="020B0604020202020204" pitchFamily="34" charset="0"/>
              <a:buChar char="•"/>
            </a:pPr>
            <a:r>
              <a:rPr lang="en-US" sz="1600" i="1" dirty="0"/>
              <a:t>Draft NIST Interagency or Internal Report (NISTIR) 8267, Security Assessment of Consumer Home IoT Products, presents the results of technical assessments on security features of smart light bulbs, security lights, security cameras, doorbells, plugs, thermostats, and televisions. This report provides recommendations, along with information on the observations of the devices' security features, to indicate current practices and how these current practices could be improved. </a:t>
            </a:r>
            <a:endParaRPr lang="en-US" sz="1600" dirty="0"/>
          </a:p>
          <a:p>
            <a:pPr>
              <a:buFont typeface="Arial" panose="020B0604020202020204" pitchFamily="34" charset="0"/>
              <a:buChar char="•"/>
            </a:pPr>
            <a:r>
              <a:rPr lang="en-US" sz="1800" b="0" dirty="0"/>
              <a:t>Scanning the document there is Wi Fi and MAC addresses noted. </a:t>
            </a:r>
          </a:p>
          <a:p>
            <a:pPr>
              <a:buFont typeface="Arial" panose="020B0604020202020204" pitchFamily="34" charset="0"/>
              <a:buChar char="•"/>
            </a:pPr>
            <a:r>
              <a:rPr lang="en-US" altLang="en-US" sz="1800" b="0" dirty="0">
                <a:solidFill>
                  <a:srgbClr val="222222"/>
                </a:solidFill>
                <a:cs typeface="Arial" panose="020B0604020202020204" pitchFamily="34" charset="0"/>
              </a:rPr>
              <a:t>IEEE USA is responding, though looking for input from IEEE 802 by 29 Oct?  </a:t>
            </a:r>
            <a:r>
              <a:rPr lang="en-US" altLang="en-US" sz="1600" b="0" dirty="0">
                <a:solidFill>
                  <a:srgbClr val="222222"/>
                </a:solidFill>
                <a:cs typeface="Arial" panose="020B0604020202020204" pitchFamily="34" charset="0"/>
              </a:rPr>
              <a:t>(This went out to the LMSC(EC))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altLang="en-US" sz="1800" dirty="0">
              <a:solidFill>
                <a:srgbClr val="222222"/>
              </a:solidFill>
              <a:cs typeface="Arial" panose="020B060402020202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24 Oct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00021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85800" y="990599"/>
            <a:ext cx="8292711" cy="54848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The comments of the consultation in Singapore have been posted. A good turn out from the pro-license-exempt lobby.</a:t>
            </a:r>
          </a:p>
          <a:p>
            <a:pPr lvl="1">
              <a:buFont typeface="Arial" panose="020B0604020202020204" pitchFamily="34" charset="0"/>
              <a:buChar char="•"/>
            </a:pPr>
            <a:r>
              <a:rPr lang="en-US" sz="1400" u="sng" dirty="0">
                <a:hlinkClick r:id="rId3"/>
              </a:rPr>
              <a:t>https://www2.imda.gov.sg/regulations-and-licensing/Regulations/consultations/Consultation-Papers/2019/Public-Consultation-on-Allocation-of-Spectrum-for-Enterprise-and-Public-Mobile-use</a:t>
            </a:r>
            <a:endParaRPr lang="en-US" sz="1400" dirty="0"/>
          </a:p>
          <a:p>
            <a:pPr>
              <a:buFont typeface="Arial" panose="020B0604020202020204" pitchFamily="34" charset="0"/>
              <a:buChar char="•"/>
            </a:pPr>
            <a:r>
              <a:rPr lang="en-US" sz="1800" u="sng" dirty="0"/>
              <a:t> </a:t>
            </a:r>
          </a:p>
          <a:p>
            <a:pPr>
              <a:buFont typeface="Arial" panose="020B0604020202020204" pitchFamily="34" charset="0"/>
              <a:buChar char="•"/>
            </a:pPr>
            <a:r>
              <a:rPr lang="en-US" sz="1800" u="sng" dirty="0"/>
              <a:t> </a:t>
            </a:r>
            <a:r>
              <a:rPr lang="en-US" altLang="en-US" sz="1800" dirty="0"/>
              <a:t>Last UWB ex </a:t>
            </a:r>
            <a:r>
              <a:rPr lang="en-US" altLang="en-US" sz="1800" dirty="0" err="1"/>
              <a:t>parte</a:t>
            </a:r>
            <a:r>
              <a:rPr lang="en-US" altLang="en-US" sz="1800"/>
              <a:t> was filed Tuesday</a:t>
            </a:r>
          </a:p>
          <a:p>
            <a:pPr>
              <a:buFont typeface="Arial" panose="020B0604020202020204" pitchFamily="34" charset="0"/>
              <a:buChar char="•"/>
            </a:pPr>
            <a:endParaRPr lang="en-US" sz="1800" u="sng"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24 Oct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292711" cy="5310596"/>
          </a:xfrm>
        </p:spPr>
        <p:txBody>
          <a:bodyPr/>
          <a:lstStyle/>
          <a:p>
            <a:pPr>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r>
              <a:rPr lang="en-US" sz="1800" b="0" dirty="0">
                <a:solidFill>
                  <a:schemeClr val="accent2">
                    <a:lumMod val="20000"/>
                    <a:lumOff val="80000"/>
                  </a:schemeClr>
                </a:solidFill>
              </a:rPr>
              <a:t>Chair to send to LMSC(EC) for IEEE USA our inputs on NIST request.</a:t>
            </a:r>
          </a:p>
          <a:p>
            <a:pPr marL="285750" indent="-285750">
              <a:buFont typeface="Wingdings" panose="05000000000000000000" pitchFamily="2" charset="2"/>
              <a:buChar char="q"/>
            </a:pPr>
            <a:r>
              <a:rPr lang="en-US" sz="1800" b="0" dirty="0">
                <a:solidFill>
                  <a:srgbClr val="00B0F0"/>
                </a:solidFill>
              </a:rPr>
              <a:t> </a:t>
            </a:r>
          </a:p>
          <a:p>
            <a:pPr marL="0" indent="0"/>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r>
              <a:rPr lang="en-US" sz="1600" b="0" dirty="0">
                <a:solidFill>
                  <a:srgbClr val="002060"/>
                </a:solidFill>
              </a:rPr>
              <a:t>Ongoing:  </a:t>
            </a:r>
          </a:p>
          <a:p>
            <a:pPr lvl="1">
              <a:buFont typeface="Arial" panose="020B0604020202020204" pitchFamily="34" charset="0"/>
              <a:buChar char="•"/>
            </a:pPr>
            <a:r>
              <a:rPr lang="en-US" sz="1400" b="0" dirty="0">
                <a:solidFill>
                  <a:srgbClr val="002060"/>
                </a:solidFill>
              </a:rPr>
              <a:t>WPT use of license-exempt bands and UWB in cell phones</a:t>
            </a:r>
          </a:p>
          <a:p>
            <a:pPr lvl="1">
              <a:buFont typeface="Arial" panose="020B0604020202020204" pitchFamily="34" charset="0"/>
              <a:buChar char="•"/>
            </a:pPr>
            <a:r>
              <a:rPr lang="en-US" sz="1400" b="0" dirty="0">
                <a:solidFill>
                  <a:srgbClr val="002060"/>
                </a:solidFill>
              </a:rPr>
              <a:t>Digital Divide, how can we help? </a:t>
            </a:r>
          </a:p>
          <a:p>
            <a:pPr>
              <a:buFont typeface="Arial" panose="020B0604020202020204" pitchFamily="34" charset="0"/>
              <a:buChar char="•"/>
            </a:pPr>
            <a:r>
              <a:rPr lang="en-US" sz="1600" dirty="0"/>
              <a:t>General 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  (October’s 2019 data should be available soon. )</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0" indent="0">
              <a:spcBef>
                <a:spcPts val="0"/>
              </a:spcBef>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24 Oct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accent2">
                    <a:lumMod val="20000"/>
                    <a:lumOff val="80000"/>
                  </a:schemeClr>
                </a:solidFill>
              </a:rPr>
              <a:t>Nothing brought up</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24 Oct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229599"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31 Oct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https://mentor.ieee.org/802.18/dcn/16/18-16-0038-13-0000-teleconference-call-in-info.pptx</a:t>
            </a:r>
            <a:r>
              <a:rPr lang="en-US" sz="1800" dirty="0"/>
              <a:t>  </a:t>
            </a:r>
            <a:r>
              <a:rPr lang="en-US" altLang="en-US" sz="1800" b="1" dirty="0"/>
              <a:t>(</a:t>
            </a:r>
            <a:r>
              <a:rPr lang="en-US" altLang="en-US" sz="1800" b="1" i="1" u="sng" dirty="0"/>
              <a:t>or latest)</a:t>
            </a:r>
            <a:endParaRPr lang="en-US" altLang="en-US" sz="1800" b="1" i="1" u="sng" dirty="0">
              <a:highlight>
                <a:srgbClr val="FFFF00"/>
              </a:highlight>
            </a:endParaRP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a:t>
            </a:r>
            <a:r>
              <a:rPr lang="en-US" sz="1800" dirty="0" err="1"/>
              <a:t>listserver</a:t>
            </a:r>
            <a:r>
              <a:rPr lang="en-US" sz="1800" dirty="0"/>
              <a:t>. </a:t>
            </a:r>
          </a:p>
          <a:p>
            <a:pPr lvl="1">
              <a:buFont typeface="Arial" panose="020B0604020202020204" pitchFamily="34" charset="0"/>
              <a:buChar char="•"/>
            </a:pPr>
            <a:r>
              <a:rPr lang="en-US" sz="1800" dirty="0"/>
              <a:t>(watch for a possible cancellation of 31</a:t>
            </a:r>
            <a:r>
              <a:rPr lang="en-US" sz="1800" baseline="30000" dirty="0"/>
              <a:t>st</a:t>
            </a:r>
            <a:r>
              <a:rPr lang="en-US" sz="1800" dirty="0"/>
              <a:t> call)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                          41</a:t>
            </a:r>
            <a:r>
              <a:rPr lang="en-US" sz="1800" dirty="0">
                <a:sym typeface="Wingdings" panose="05000000000000000000" pitchFamily="2" charset="2"/>
              </a:rPr>
              <a:t> </a:t>
            </a:r>
            <a:r>
              <a:rPr lang="en-US" sz="1800" dirty="0"/>
              <a:t>ET</a:t>
            </a:r>
          </a:p>
          <a:p>
            <a:pPr lvl="3">
              <a:buFont typeface="Arial" panose="020B0604020202020204" pitchFamily="34" charset="0"/>
              <a:buChar char="•"/>
            </a:pPr>
            <a:endParaRPr lang="en-US" sz="1000" b="0" dirty="0"/>
          </a:p>
          <a:p>
            <a:pPr>
              <a:buFont typeface="Arial" panose="020B0604020202020204" pitchFamily="34" charset="0"/>
              <a:buChar char="•"/>
            </a:pPr>
            <a:r>
              <a:rPr lang="en-US" sz="1800" b="0" dirty="0"/>
              <a:t>The next face to face meeting of the 802.18 RR-TAG will be at the IEEE 802, 10 – 15 November 2019 Plenary in the Hilton Waikoloa Village, Kona, HI, USA </a:t>
            </a:r>
          </a:p>
          <a:p>
            <a:pPr>
              <a:buFont typeface="Arial" panose="020B0604020202020204" pitchFamily="34" charset="0"/>
              <a:buChar char="•"/>
            </a:pPr>
            <a:r>
              <a:rPr lang="en-US" sz="1600" b="0" dirty="0"/>
              <a:t>Normal time slots, Tuesday AM2 and Thursday AM1 </a:t>
            </a:r>
            <a:r>
              <a:rPr lang="en-US" sz="1600" dirty="0">
                <a:solidFill>
                  <a:schemeClr val="accent6">
                    <a:lumMod val="20000"/>
                    <a:lumOff val="80000"/>
                  </a:schemeClr>
                </a:solidFill>
              </a:rPr>
              <a:t>– </a:t>
            </a:r>
            <a:r>
              <a:rPr lang="en-US" sz="1200" dirty="0">
                <a:solidFill>
                  <a:schemeClr val="accent6">
                    <a:lumMod val="20000"/>
                    <a:lumOff val="80000"/>
                  </a:schemeClr>
                </a:solidFill>
              </a:rPr>
              <a:t>remember no reciprocal from other WGs </a:t>
            </a:r>
            <a:endParaRPr lang="en-US" sz="1400" dirty="0">
              <a:solidFill>
                <a:schemeClr val="accent6">
                  <a:lumMod val="20000"/>
                  <a:lumOff val="80000"/>
                </a:schemeClr>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 Oct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24 Oct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24 Oct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17</a:t>
            </a:fld>
            <a:endParaRPr lang="en-US" altLang="en-US" sz="1200" b="0" dirty="0"/>
          </a:p>
        </p:txBody>
      </p:sp>
      <p:sp>
        <p:nvSpPr>
          <p:cNvPr id="2" name="Date Placeholder 1"/>
          <p:cNvSpPr>
            <a:spLocks noGrp="1"/>
          </p:cNvSpPr>
          <p:nvPr>
            <p:ph type="dt" idx="15"/>
          </p:nvPr>
        </p:nvSpPr>
        <p:spPr/>
        <p:txBody>
          <a:bodyPr/>
          <a:lstStyle/>
          <a:p>
            <a:r>
              <a:rPr lang="en-US"/>
              <a:t>24 Oct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24 Oct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 Oct 2019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3 Nearly Voters;  Aspirant members: 19</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24 Oct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778"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 Oct 2019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24 Oct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95700"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 Oct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24 Oct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398920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t>NIST consultation on security of home IoT devices.</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32982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dirty="0">
                <a:solidFill>
                  <a:schemeClr val="tx1"/>
                </a:solidFill>
              </a:rPr>
              <a:t>General items</a:t>
            </a:r>
          </a:p>
          <a:p>
            <a:pPr marL="0" indent="0">
              <a:spcBef>
                <a:spcPts val="0"/>
              </a:spcBef>
            </a:pPr>
            <a:endParaRPr lang="en-US" altLang="en-US" sz="1400" kern="0" dirty="0"/>
          </a:p>
          <a:p>
            <a:pPr>
              <a:spcBef>
                <a:spcPts val="0"/>
              </a:spcBef>
              <a:buFont typeface="Arial" panose="020B0604020202020204" pitchFamily="34" charset="0"/>
              <a:buChar char="•"/>
            </a:pPr>
            <a:r>
              <a:rPr lang="en-US" altLang="en-US" sz="1400" b="0" kern="0" dirty="0"/>
              <a:t>NIST consultation on security of home IoT devices</a:t>
            </a:r>
            <a:r>
              <a:rPr lang="en-US" altLang="en-US" sz="1400" kern="0" dirty="0"/>
              <a:t>.</a:t>
            </a:r>
          </a:p>
          <a:p>
            <a:pPr lvl="1">
              <a:spcBef>
                <a:spcPts val="0"/>
              </a:spcBef>
              <a:buFont typeface="Arial" panose="020B0604020202020204" pitchFamily="34" charset="0"/>
              <a:buChar char="•"/>
            </a:pPr>
            <a:r>
              <a:rPr lang="en-US" altLang="en-US" sz="1400" kern="0" dirty="0"/>
              <a:t>Inputs for IEEE USA today</a:t>
            </a:r>
          </a:p>
          <a:p>
            <a:pPr marL="285750" indent="-285750">
              <a:spcBef>
                <a:spcPts val="0"/>
              </a:spcBef>
              <a:buFont typeface="Arial" panose="020B0604020202020204" pitchFamily="34" charset="0"/>
              <a:buChar char="•"/>
            </a:pPr>
            <a:endParaRPr lang="en-US" altLang="en-US" sz="1400" b="0" kern="0" dirty="0"/>
          </a:p>
          <a:p>
            <a:pPr marL="285750" indent="-285750">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Singapore consultation comments posted. </a:t>
            </a:r>
          </a:p>
          <a:p>
            <a:pPr lvl="1">
              <a:spcBef>
                <a:spcPts val="0"/>
              </a:spcBef>
              <a:buFont typeface="Arial" panose="020B0604020202020204" pitchFamily="34" charset="0"/>
              <a:buChar char="•"/>
            </a:pPr>
            <a:r>
              <a:rPr lang="en-US" altLang="en-US" sz="1400" kern="0" dirty="0"/>
              <a:t>Last UWB ex </a:t>
            </a:r>
            <a:r>
              <a:rPr lang="en-US" altLang="en-US" sz="1400" kern="0" dirty="0" err="1"/>
              <a:t>parte</a:t>
            </a:r>
            <a:r>
              <a:rPr lang="en-US" altLang="en-US" sz="1400" kern="0" dirty="0"/>
              <a:t> was filed Tuesday</a:t>
            </a:r>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endParaRPr lang="en-US" altLang="en-US" sz="1400" kern="0" dirty="0"/>
          </a:p>
          <a:p>
            <a:pPr marL="457200" lvl="1" indent="0">
              <a:spcBef>
                <a:spcPts val="0"/>
              </a:spcBef>
            </a:pPr>
            <a:endParaRPr lang="en-US" altLang="en-US" sz="1400" kern="0" dirty="0"/>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endParaRPr lang="en-US" altLang="en-US" sz="1000" kern="0" dirty="0"/>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dirty="0">
                <a:solidFill>
                  <a:schemeClr val="tx1"/>
                </a:solidFill>
              </a:rPr>
              <a:t>Moved by:  	</a:t>
            </a:r>
            <a:r>
              <a:rPr lang="en-US" altLang="en-US" sz="1600" dirty="0">
                <a:solidFill>
                  <a:schemeClr val="bg1">
                    <a:lumMod val="85000"/>
                  </a:schemeClr>
                </a:solidFill>
              </a:rPr>
              <a:t>Hassan Y.</a:t>
            </a:r>
          </a:p>
          <a:p>
            <a:pPr>
              <a:spcBef>
                <a:spcPts val="400"/>
              </a:spcBef>
            </a:pPr>
            <a:r>
              <a:rPr lang="en-US" altLang="en-US" sz="1600" b="1" dirty="0">
                <a:solidFill>
                  <a:schemeClr val="bg1">
                    <a:lumMod val="85000"/>
                  </a:schemeClr>
                </a:solidFill>
              </a:rPr>
              <a:t>		Seconded by:	</a:t>
            </a:r>
            <a:r>
              <a:rPr lang="en-US" altLang="en-US" sz="1600" dirty="0">
                <a:solidFill>
                  <a:schemeClr val="bg1">
                    <a:lumMod val="85000"/>
                  </a:schemeClr>
                </a:solidFill>
              </a:rPr>
              <a:t>Peter E. </a:t>
            </a:r>
          </a:p>
          <a:p>
            <a:pPr lvl="1">
              <a:spcBef>
                <a:spcPts val="400"/>
              </a:spcBef>
            </a:pPr>
            <a:r>
              <a:rPr lang="en-US" altLang="en-US" sz="1600" b="1" dirty="0">
                <a:solidFill>
                  <a:schemeClr val="bg1">
                    <a:lumMod val="85000"/>
                  </a:schemeClr>
                </a:solidFill>
              </a:rPr>
              <a:t>Discussion?  	None</a:t>
            </a:r>
          </a:p>
          <a:p>
            <a:pPr lvl="1">
              <a:spcBef>
                <a:spcPts val="400"/>
              </a:spcBef>
            </a:pPr>
            <a:r>
              <a:rPr lang="en-US" altLang="en-US" sz="1600" b="1" dirty="0">
                <a:solidFill>
                  <a:schemeClr val="bg1">
                    <a:lumMod val="85000"/>
                  </a:schemeClr>
                </a:solidFill>
              </a:rPr>
              <a:t>Vote:  Approved by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600" dirty="0"/>
              <a:t>To approve the minutes from the IEEE 802.18 Teleconference 17 Oct 2019 in document </a:t>
            </a:r>
            <a:r>
              <a:rPr lang="en-US" altLang="en-US" sz="1600" dirty="0">
                <a:hlinkClick r:id="rId2"/>
              </a:rPr>
              <a:t>https://mentor.ieee.org/802.18/dcn/19/18-19-0136-00-0000-minutes-17oct19-rrtag-teleconference.docx</a:t>
            </a:r>
            <a:r>
              <a:rPr lang="en-US" altLang="en-US" sz="1600" dirty="0"/>
              <a:t>    </a:t>
            </a:r>
            <a:r>
              <a:rPr lang="en-US" sz="1600" b="1" dirty="0"/>
              <a:t>Posted</a:t>
            </a:r>
            <a:r>
              <a:rPr lang="en-US" sz="1800" b="1" dirty="0"/>
              <a:t>: </a:t>
            </a:r>
            <a:r>
              <a:rPr lang="en-US" sz="1800" b="0" dirty="0"/>
              <a:t>18-Oct-2019 09:02:55 ET</a:t>
            </a:r>
          </a:p>
          <a:p>
            <a:pPr marL="0" indent="0">
              <a:spcBef>
                <a:spcPts val="400"/>
              </a:spcBef>
            </a:pPr>
            <a:r>
              <a:rPr lang="en-US" sz="1600" b="0" dirty="0"/>
              <a:t> </a:t>
            </a:r>
            <a:r>
              <a:rPr lang="en-US" altLang="en-US" sz="1600" b="0" dirty="0">
                <a:solidFill>
                  <a:schemeClr val="tx1"/>
                </a:solidFill>
              </a:rPr>
              <a:t>	</a:t>
            </a:r>
            <a:r>
              <a:rPr lang="en-US" altLang="en-US" sz="1600" dirty="0">
                <a:solidFill>
                  <a:schemeClr val="tx1"/>
                </a:solidFill>
              </a:rPr>
              <a:t>Moved by:  	</a:t>
            </a:r>
            <a:r>
              <a:rPr lang="en-US" altLang="en-US" sz="1600" dirty="0">
                <a:solidFill>
                  <a:schemeClr val="bg1">
                    <a:lumMod val="85000"/>
                  </a:schemeClr>
                </a:solidFill>
              </a:rPr>
              <a:t>Hassan.</a:t>
            </a:r>
          </a:p>
          <a:p>
            <a:pPr marL="0" indent="0">
              <a:spcBef>
                <a:spcPts val="400"/>
              </a:spcBef>
            </a:pPr>
            <a:r>
              <a:rPr lang="en-US" altLang="en-US" sz="1600" dirty="0">
                <a:solidFill>
                  <a:schemeClr val="bg1">
                    <a:lumMod val="85000"/>
                  </a:schemeClr>
                </a:solidFill>
              </a:rPr>
              <a:t>	Seconded by:	Jay H.</a:t>
            </a:r>
          </a:p>
          <a:p>
            <a:pPr>
              <a:spcBef>
                <a:spcPts val="400"/>
              </a:spcBef>
            </a:pPr>
            <a:r>
              <a:rPr lang="en-US" altLang="en-US" sz="1600" b="1" dirty="0">
                <a:solidFill>
                  <a:schemeClr val="bg1">
                    <a:lumMod val="85000"/>
                  </a:schemeClr>
                </a:solidFill>
              </a:rPr>
              <a:t>		Discussion?  	None</a:t>
            </a:r>
          </a:p>
          <a:p>
            <a:pPr lvl="1">
              <a:spcBef>
                <a:spcPts val="400"/>
              </a:spcBef>
            </a:pPr>
            <a:r>
              <a:rPr lang="en-US" altLang="en-US" sz="1600" b="1" dirty="0">
                <a:solidFill>
                  <a:schemeClr val="bg1">
                    <a:lumMod val="85000"/>
                  </a:schemeClr>
                </a:solidFill>
              </a:rPr>
              <a:t>Vote:  Approved by unanimous consent</a:t>
            </a:r>
          </a:p>
          <a:p>
            <a:pPr lvl="1">
              <a:spcBef>
                <a:spcPts val="400"/>
              </a:spcBef>
            </a:pPr>
            <a:endParaRPr lang="en-US" altLang="en-US" sz="1600" b="1" dirty="0">
              <a:solidFill>
                <a:schemeClr val="bg1">
                  <a:lumMod val="75000"/>
                </a:schemeClr>
              </a:solidFill>
            </a:endParaRP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a:t>
            </a:r>
            <a:r>
              <a:rPr lang="en-US" altLang="en-US" sz="1800" dirty="0">
                <a:solidFill>
                  <a:schemeClr val="bg1">
                    <a:lumMod val="85000"/>
                  </a:schemeClr>
                </a:solidFill>
              </a:rPr>
              <a:t>__nothing heard___</a:t>
            </a: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24 Oct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2730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07585"/>
            <a:ext cx="8305800" cy="5567828"/>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600" dirty="0">
                <a:solidFill>
                  <a:schemeClr val="tx1"/>
                </a:solidFill>
              </a:rPr>
              <a:t>next meetings #104, 02-06dec19-</a:t>
            </a:r>
            <a:r>
              <a:rPr lang="en-US" sz="1600" dirty="0"/>
              <a:t>Sophia Antipolis</a:t>
            </a:r>
          </a:p>
          <a:p>
            <a:pPr lvl="1">
              <a:spcBef>
                <a:spcPts val="0"/>
              </a:spcBef>
              <a:buFont typeface="Arial" panose="020B0604020202020204" pitchFamily="34" charset="0"/>
              <a:buChar char="•"/>
            </a:pPr>
            <a:r>
              <a:rPr lang="en-US" sz="1800" dirty="0"/>
              <a:t> </a:t>
            </a:r>
          </a:p>
          <a:p>
            <a:pPr lvl="1">
              <a:spcBef>
                <a:spcPts val="0"/>
              </a:spcBef>
              <a:buFont typeface="Arial" panose="020B0604020202020204" pitchFamily="34" charset="0"/>
              <a:buChar char="•"/>
            </a:pPr>
            <a:r>
              <a:rPr lang="en-US" sz="1800" dirty="0"/>
              <a:t> </a:t>
            </a:r>
          </a:p>
          <a:p>
            <a:pPr lvl="1">
              <a:spcBef>
                <a:spcPts val="0"/>
              </a:spcBef>
              <a:buFont typeface="Arial" panose="020B0604020202020204" pitchFamily="34" charset="0"/>
              <a:buChar char="•"/>
            </a:pPr>
            <a:r>
              <a:rPr lang="en-US" sz="1800" dirty="0"/>
              <a:t> </a:t>
            </a:r>
          </a:p>
          <a:p>
            <a:pPr lvl="1">
              <a:spcBef>
                <a:spcPts val="0"/>
              </a:spcBef>
              <a:buFont typeface="Arial" panose="020B0604020202020204" pitchFamily="34" charset="0"/>
              <a:buChar char="•"/>
            </a:pPr>
            <a:r>
              <a:rPr lang="en-US" sz="1200" dirty="0"/>
              <a:t>Guido </a:t>
            </a:r>
            <a:r>
              <a:rPr lang="en-US" sz="1200" dirty="0" err="1"/>
              <a:t>Hiertz</a:t>
            </a:r>
            <a:r>
              <a:rPr lang="en-US" sz="1200" dirty="0"/>
              <a:t> is the new chair.  77-77 participant/entity, 2300-1300 weighted.</a:t>
            </a:r>
            <a:r>
              <a:rPr lang="en-US" sz="1100" dirty="0"/>
              <a:t>    Took 2</a:t>
            </a:r>
            <a:r>
              <a:rPr lang="en-US" sz="1100" baseline="30000" dirty="0"/>
              <a:t>nd</a:t>
            </a:r>
            <a:r>
              <a:rPr lang="en-US" sz="1100" dirty="0"/>
              <a:t> vote by weighted majority. </a:t>
            </a:r>
          </a:p>
          <a:p>
            <a:pPr lvl="1">
              <a:spcBef>
                <a:spcPts val="0"/>
              </a:spcBef>
              <a:buFont typeface="Arial" panose="020B0604020202020204" pitchFamily="34" charset="0"/>
              <a:buChar char="•"/>
            </a:pPr>
            <a:r>
              <a:rPr lang="en-US" sz="1200" dirty="0"/>
              <a:t>What else from meeting #103? </a:t>
            </a:r>
          </a:p>
          <a:p>
            <a:pPr lvl="1">
              <a:spcBef>
                <a:spcPts val="0"/>
              </a:spcBef>
              <a:buFont typeface="Arial" panose="020B0604020202020204" pitchFamily="34" charset="0"/>
              <a:buChar char="•"/>
            </a:pPr>
            <a:r>
              <a:rPr lang="en-US" sz="1200" dirty="0"/>
              <a:t>Spectrum mask of a punctured channel, no final solution and liaison back to IEEE 802 and 3GPP. </a:t>
            </a:r>
          </a:p>
          <a:p>
            <a:pPr lvl="1">
              <a:spcBef>
                <a:spcPts val="0"/>
              </a:spcBef>
              <a:buFont typeface="Arial" panose="020B0604020202020204" pitchFamily="34" charset="0"/>
              <a:buChar char="•"/>
            </a:pPr>
            <a:r>
              <a:rPr lang="en-US" sz="1100" dirty="0"/>
              <a:t>First draft of EN for 6 GHz, discussed, actions noted and is available.   250 </a:t>
            </a:r>
            <a:r>
              <a:rPr lang="en-US" sz="1100" dirty="0" err="1"/>
              <a:t>mW</a:t>
            </a:r>
            <a:r>
              <a:rPr lang="en-US" sz="1100" dirty="0"/>
              <a:t> indoor only, and 25 </a:t>
            </a:r>
            <a:r>
              <a:rPr lang="en-US" sz="1100" dirty="0" err="1"/>
              <a:t>mW</a:t>
            </a:r>
            <a:r>
              <a:rPr lang="en-US" sz="1100" dirty="0"/>
              <a:t> anywhere.   Will need to watch what speed this proceeds. </a:t>
            </a:r>
          </a:p>
          <a:p>
            <a:pPr lvl="1">
              <a:spcBef>
                <a:spcPts val="0"/>
              </a:spcBef>
              <a:buFont typeface="Arial" panose="020B0604020202020204" pitchFamily="34" charset="0"/>
              <a:buChar char="•"/>
            </a:pPr>
            <a:r>
              <a:rPr lang="en-US" sz="1100" dirty="0"/>
              <a:t>5 GHz standard still in revision. </a:t>
            </a:r>
            <a:endParaRPr lang="en-US" sz="1000" dirty="0"/>
          </a:p>
          <a:p>
            <a:pPr lvl="1">
              <a:spcBef>
                <a:spcPts val="0"/>
              </a:spcBef>
              <a:buFont typeface="Arial" panose="020B0604020202020204" pitchFamily="34" charset="0"/>
              <a:buChar char="•"/>
            </a:pPr>
            <a:endParaRPr lang="en-US" sz="1200" dirty="0">
              <a:solidFill>
                <a:schemeClr val="tx1"/>
              </a:solidFill>
            </a:endParaRPr>
          </a:p>
          <a:p>
            <a:pPr lvl="1">
              <a:spcBef>
                <a:spcPts val="0"/>
              </a:spcBef>
              <a:buFont typeface="Arial" panose="020B0604020202020204" pitchFamily="34" charset="0"/>
              <a:buChar char="•"/>
            </a:pPr>
            <a:endParaRPr lang="en-US" sz="1200" dirty="0">
              <a:solidFill>
                <a:schemeClr val="tx1"/>
              </a:solidFill>
            </a:endParaRP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endParaRPr lang="en-US" sz="1800" dirty="0">
              <a:solidFill>
                <a:schemeClr val="tx1"/>
              </a:solidFill>
            </a:endParaRP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6"/>
              </a:rPr>
              <a:t>&lt;TG-11&gt;</a:t>
            </a:r>
            <a:r>
              <a:rPr lang="en-US" altLang="en-US" sz="1600" b="0" dirty="0"/>
              <a:t>  </a:t>
            </a:r>
            <a:r>
              <a:rPr lang="en-US" sz="1600" dirty="0">
                <a:solidFill>
                  <a:schemeClr val="tx1"/>
                </a:solidFill>
              </a:rPr>
              <a:t>meeting # ____ (07 Nov, online, 2.4 GHz SRDoc)</a:t>
            </a:r>
          </a:p>
          <a:p>
            <a:pPr lvl="1">
              <a:spcBef>
                <a:spcPts val="0"/>
              </a:spcBef>
              <a:buFont typeface="Arial" panose="020B0604020202020204" pitchFamily="34" charset="0"/>
              <a:buChar char="•"/>
            </a:pPr>
            <a:r>
              <a:rPr lang="en-US" sz="1600" dirty="0">
                <a:solidFill>
                  <a:schemeClr val="bg1">
                    <a:lumMod val="85000"/>
                  </a:schemeClr>
                </a:solidFill>
              </a:rPr>
              <a:t>Nothing reported</a:t>
            </a:r>
          </a:p>
          <a:p>
            <a:pPr>
              <a:spcBef>
                <a:spcPts val="0"/>
              </a:spcBef>
              <a:buFont typeface="Arial" panose="020B0604020202020204" pitchFamily="34" charset="0"/>
              <a:buChar char="•"/>
            </a:pPr>
            <a:r>
              <a:rPr lang="en-US" sz="1600" dirty="0">
                <a:solidFill>
                  <a:schemeClr val="tx1"/>
                </a:solidFill>
              </a:rPr>
              <a:t>ETSI – ERM</a:t>
            </a:r>
            <a:r>
              <a:rPr lang="en-US" sz="1600" b="0" dirty="0">
                <a:solidFill>
                  <a:schemeClr val="tx1"/>
                </a:solidFill>
              </a:rPr>
              <a:t> </a:t>
            </a:r>
            <a:r>
              <a:rPr lang="en-US" sz="1600" b="0" dirty="0">
                <a:solidFill>
                  <a:schemeClr val="tx1"/>
                </a:solidFill>
                <a:hlinkClick r:id="rId7"/>
              </a:rPr>
              <a:t>&lt;TG-UWB&gt;</a:t>
            </a:r>
            <a:r>
              <a:rPr lang="en-US" sz="1600" b="0" dirty="0">
                <a:solidFill>
                  <a:schemeClr val="tx1"/>
                </a:solidFill>
              </a:rPr>
              <a:t> </a:t>
            </a:r>
            <a:r>
              <a:rPr lang="en-US" sz="1600" dirty="0">
                <a:solidFill>
                  <a:schemeClr val="tx1"/>
                </a:solidFill>
              </a:rPr>
              <a:t>next meeting #51, 27-28 Nov,   </a:t>
            </a:r>
            <a:r>
              <a:rPr lang="en-US" sz="1600" dirty="0"/>
              <a:t>BREMEN, DE</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bg1">
                    <a:lumMod val="85000"/>
                  </a:schemeClr>
                </a:solidFill>
              </a:rPr>
              <a:t>nothing reported</a:t>
            </a: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8"/>
              </a:rPr>
              <a:t>&lt;ERM&gt;</a:t>
            </a:r>
            <a:r>
              <a:rPr lang="en-US" sz="1600" b="0" dirty="0"/>
              <a:t> </a:t>
            </a:r>
            <a:r>
              <a:rPr lang="en-US" sz="1600" dirty="0">
                <a:solidFill>
                  <a:schemeClr val="tx1"/>
                </a:solidFill>
              </a:rPr>
              <a:t>next meeting #69, 15-18 Oct 2019, </a:t>
            </a:r>
            <a:r>
              <a:rPr lang="en-US" sz="1600" dirty="0"/>
              <a:t>Sophia Antipolis  -- This week</a:t>
            </a:r>
            <a:endParaRPr lang="en-US" sz="1600" b="0" dirty="0">
              <a:solidFill>
                <a:schemeClr val="tx1"/>
              </a:solidFill>
            </a:endParaRPr>
          </a:p>
          <a:p>
            <a:pPr lvl="1">
              <a:spcBef>
                <a:spcPts val="0"/>
              </a:spcBef>
              <a:buFont typeface="Arial" panose="020B0604020202020204" pitchFamily="34" charset="0"/>
              <a:buChar char="•"/>
            </a:pPr>
            <a:r>
              <a:rPr lang="en-US" sz="1200" dirty="0">
                <a:solidFill>
                  <a:schemeClr val="bg1">
                    <a:lumMod val="85000"/>
                  </a:schemeClr>
                </a:solidFill>
              </a:rPr>
              <a:t>nothing reported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 Oct 2019</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19374" y="940184"/>
            <a:ext cx="7967426" cy="5316684"/>
          </a:xfrm>
        </p:spPr>
        <p:txBody>
          <a:bodyPr/>
          <a:lstStyle/>
          <a:p>
            <a:endParaRPr lang="en-US" sz="1600" dirty="0">
              <a:solidFill>
                <a:schemeClr val="tx1"/>
              </a:solidFill>
            </a:endParaRPr>
          </a:p>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a:t>
            </a:r>
          </a:p>
          <a:p>
            <a:pPr lvl="1">
              <a:buFont typeface="Arial" panose="020B0604020202020204" pitchFamily="34" charset="0"/>
              <a:buChar char="•"/>
            </a:pPr>
            <a:r>
              <a:rPr lang="en-US" sz="1600" dirty="0">
                <a:solidFill>
                  <a:schemeClr val="bg1">
                    <a:lumMod val="85000"/>
                  </a:schemeClr>
                </a:solidFill>
              </a:rPr>
              <a:t> Nothing reported </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#9 09-11 Dec 19, ECO Copenhagen</a:t>
            </a:r>
          </a:p>
          <a:p>
            <a:pPr lvl="8">
              <a:buFont typeface="Arial" panose="020B0604020202020204" pitchFamily="34" charset="0"/>
              <a:buChar char="•"/>
            </a:pPr>
            <a:r>
              <a:rPr lang="en-US" sz="1400" dirty="0"/>
              <a:t>#10, 20-22 Jan 20,  tbd, Czech Republic</a:t>
            </a:r>
            <a:endParaRPr lang="en-US" sz="1000" dirty="0"/>
          </a:p>
          <a:p>
            <a:pPr lvl="1">
              <a:buFont typeface="Arial" panose="020B0604020202020204" pitchFamily="34" charset="0"/>
              <a:buChar char="•"/>
            </a:pPr>
            <a:r>
              <a:rPr lang="en-US" sz="1600" dirty="0">
                <a:solidFill>
                  <a:schemeClr val="bg1">
                    <a:lumMod val="85000"/>
                  </a:schemeClr>
                </a:solidFill>
              </a:rPr>
              <a:t> </a:t>
            </a:r>
          </a:p>
          <a:p>
            <a:pPr lvl="1">
              <a:buFont typeface="Arial" panose="020B0604020202020204" pitchFamily="34" charset="0"/>
              <a:buChar char="•"/>
            </a:pPr>
            <a:r>
              <a:rPr lang="en-US" sz="1600" dirty="0">
                <a:solidFill>
                  <a:schemeClr val="bg1">
                    <a:lumMod val="85000"/>
                  </a:schemeClr>
                </a:solidFill>
              </a:rPr>
              <a:t> </a:t>
            </a:r>
          </a:p>
          <a:p>
            <a:pPr lvl="1">
              <a:spcBef>
                <a:spcPts val="0"/>
              </a:spcBef>
              <a:buFont typeface="Arial" panose="020B0604020202020204" pitchFamily="34" charset="0"/>
              <a:buChar char="•"/>
            </a:pPr>
            <a:r>
              <a:rPr lang="en-US" sz="1600" dirty="0">
                <a:solidFill>
                  <a:schemeClr val="bg1">
                    <a:lumMod val="85000"/>
                  </a:schemeClr>
                </a:solidFill>
              </a:rPr>
              <a:t> </a:t>
            </a:r>
            <a:r>
              <a:rPr lang="en-US" sz="1050" dirty="0"/>
              <a:t>21Oct was a SE19 (fixed wireless) call. </a:t>
            </a:r>
          </a:p>
          <a:p>
            <a:pPr lvl="2">
              <a:spcBef>
                <a:spcPts val="0"/>
              </a:spcBef>
              <a:buFont typeface="Arial" panose="020B0604020202020204" pitchFamily="34" charset="0"/>
              <a:buChar char="•"/>
            </a:pPr>
            <a:r>
              <a:rPr lang="en-US" sz="1050" dirty="0"/>
              <a:t>Was not able to provide input on short term interference criteria to SE45 at #104. </a:t>
            </a:r>
            <a:endParaRPr lang="en-US" sz="1050" dirty="0">
              <a:solidFill>
                <a:schemeClr val="tx1"/>
              </a:solidFill>
            </a:endParaRPr>
          </a:p>
          <a:p>
            <a:pPr lvl="1">
              <a:spcBef>
                <a:spcPts val="0"/>
              </a:spcBef>
              <a:buFont typeface="Arial" panose="020B0604020202020204" pitchFamily="34" charset="0"/>
              <a:buChar char="•"/>
            </a:pPr>
            <a:r>
              <a:rPr lang="en-US" sz="1050" dirty="0">
                <a:solidFill>
                  <a:schemeClr val="tx1"/>
                </a:solidFill>
              </a:rPr>
              <a:t>Web meetings scheduled,  1</a:t>
            </a:r>
            <a:r>
              <a:rPr lang="en-US" sz="1050" baseline="30000" dirty="0">
                <a:solidFill>
                  <a:schemeClr val="tx1"/>
                </a:solidFill>
              </a:rPr>
              <a:t>st</a:t>
            </a:r>
            <a:r>
              <a:rPr lang="en-US" sz="1050" dirty="0">
                <a:solidFill>
                  <a:schemeClr val="tx1"/>
                </a:solidFill>
              </a:rPr>
              <a:t> was 08oct.</a:t>
            </a:r>
          </a:p>
          <a:p>
            <a:pPr lvl="2">
              <a:spcBef>
                <a:spcPts val="0"/>
              </a:spcBef>
              <a:buFont typeface="Arial" panose="020B0604020202020204" pitchFamily="34" charset="0"/>
              <a:buChar char="•"/>
            </a:pPr>
            <a:r>
              <a:rPr lang="en-US" sz="1000" dirty="0">
                <a:solidFill>
                  <a:schemeClr val="tx1"/>
                </a:solidFill>
              </a:rPr>
              <a:t>Industry gave ranges for portable devices, very short /very low power, 25mW. </a:t>
            </a:r>
          </a:p>
          <a:p>
            <a:pPr lvl="1">
              <a:spcBef>
                <a:spcPts val="0"/>
              </a:spcBef>
              <a:buFont typeface="Arial" panose="020B0604020202020204" pitchFamily="34" charset="0"/>
              <a:buChar char="•"/>
            </a:pPr>
            <a:r>
              <a:rPr lang="en-US" sz="1050" dirty="0">
                <a:solidFill>
                  <a:schemeClr val="tx1"/>
                </a:solidFill>
              </a:rPr>
              <a:t>More web meeting coming, watch their site. </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#9, 22-24 Jan 20,  tbd, Czech Republic</a:t>
            </a:r>
            <a:r>
              <a:rPr lang="en-US" sz="18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endParaRPr lang="en-US" sz="1100" dirty="0">
              <a:solidFill>
                <a:schemeClr val="tx1"/>
              </a:solidFill>
            </a:endParaRPr>
          </a:p>
          <a:p>
            <a:pPr lvl="1">
              <a:spcBef>
                <a:spcPts val="0"/>
              </a:spcBef>
              <a:buFont typeface="Arial" panose="020B0604020202020204" pitchFamily="34" charset="0"/>
              <a:buChar char="•"/>
            </a:pPr>
            <a:r>
              <a:rPr lang="en-US" sz="1100" dirty="0">
                <a:solidFill>
                  <a:schemeClr val="tx1"/>
                </a:solidFill>
              </a:rPr>
              <a:t>Meeting #9 is with SE45 also, working out logistics.   </a:t>
            </a:r>
          </a:p>
          <a:p>
            <a:pPr lvl="1">
              <a:spcBef>
                <a:spcPts val="0"/>
              </a:spcBef>
              <a:buFont typeface="Arial" panose="020B0604020202020204" pitchFamily="34" charset="0"/>
              <a:buChar char="•"/>
            </a:pPr>
            <a:r>
              <a:rPr lang="en-US" sz="1100" dirty="0">
                <a:solidFill>
                  <a:schemeClr val="tx1"/>
                </a:solidFill>
              </a:rPr>
              <a:t>There is a first draft of the EC decision (used by BRAN). </a:t>
            </a:r>
          </a:p>
          <a:p>
            <a:pPr marL="457200" lvl="1" indent="0"/>
            <a:endParaRPr lang="en-US" sz="1600" dirty="0">
              <a:solidFill>
                <a:schemeClr val="bg1">
                  <a:lumMod val="85000"/>
                </a:schemeClr>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 Oct 2019</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66800"/>
            <a:ext cx="8353245" cy="5316684"/>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WRC-19 starts up next week. </a:t>
            </a:r>
          </a:p>
          <a:p>
            <a:pPr>
              <a:buFont typeface="Arial" panose="020B0604020202020204" pitchFamily="34" charset="0"/>
              <a:buChar char="•"/>
            </a:pPr>
            <a:r>
              <a:rPr lang="en-US" sz="1800" dirty="0"/>
              <a:t>Anything to share? </a:t>
            </a:r>
          </a:p>
          <a:p>
            <a:pPr>
              <a:buFont typeface="Arial" panose="020B0604020202020204" pitchFamily="34" charset="0"/>
              <a:buChar char="•"/>
            </a:pPr>
            <a:r>
              <a:rPr lang="en-US" sz="1800" dirty="0"/>
              <a:t>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marL="0" indent="0">
              <a:spcBef>
                <a:spcPts val="0"/>
              </a:spcBef>
            </a:pPr>
            <a:endParaRPr lang="en-US" sz="1600" dirty="0"/>
          </a:p>
          <a:p>
            <a:pPr>
              <a:spcBef>
                <a:spcPts val="0"/>
              </a:spcBef>
              <a:buFont typeface="Arial" panose="020B0604020202020204" pitchFamily="34" charset="0"/>
              <a:buChar char="•"/>
            </a:pPr>
            <a:r>
              <a:rPr lang="en-US" sz="1600" dirty="0"/>
              <a:t>Calendar:</a:t>
            </a:r>
            <a:endParaRPr lang="en-US" sz="1600" dirty="0">
              <a:hlinkClick r:id="rId3"/>
            </a:endParaRPr>
          </a:p>
          <a:p>
            <a:pPr lvl="1">
              <a:spcBef>
                <a:spcPts val="0"/>
              </a:spcBef>
              <a:buFont typeface="Arial" panose="020B0604020202020204" pitchFamily="34" charset="0"/>
              <a:buChar char="•"/>
            </a:pPr>
            <a:r>
              <a:rPr lang="en-US" sz="1600" dirty="0">
                <a:hlinkClick r:id="rId3"/>
              </a:rPr>
              <a:t>https://www.itu.int/en/events/Pages/Calendar-Events.aspx?sector=ITU-R</a:t>
            </a:r>
            <a:endParaRPr lang="en-US" sz="1600" dirty="0"/>
          </a:p>
          <a:p>
            <a:pPr>
              <a:spcBef>
                <a:spcPts val="0"/>
              </a:spcBef>
              <a:buFont typeface="Arial" panose="020B0604020202020204" pitchFamily="34" charset="0"/>
              <a:buChar char="•"/>
            </a:pPr>
            <a:r>
              <a:rPr lang="en-US" sz="1200" dirty="0">
                <a:hlinkClick r:id="rId4"/>
              </a:rPr>
              <a:t>Study Group 1 (SG 1) Spectrum management</a:t>
            </a:r>
            <a:endParaRPr lang="en-US" sz="1200" dirty="0">
              <a:solidFill>
                <a:schemeClr val="tx1"/>
              </a:solidFill>
            </a:endParaRPr>
          </a:p>
          <a:p>
            <a:pPr lvl="1">
              <a:spcBef>
                <a:spcPts val="0"/>
              </a:spcBef>
              <a:buFont typeface="Arial" panose="020B0604020202020204" pitchFamily="34" charset="0"/>
              <a:buChar char="•"/>
            </a:pPr>
            <a:r>
              <a:rPr lang="en-US" sz="1050" u="sng" dirty="0">
                <a:hlinkClick r:id="rId5"/>
              </a:rPr>
              <a:t>Working Party 1A (WP 1A) - Spectrum engineering techniques</a:t>
            </a:r>
            <a:r>
              <a:rPr lang="en-US" sz="1050" u="sng" dirty="0"/>
              <a:t> </a:t>
            </a:r>
          </a:p>
          <a:p>
            <a:pPr lvl="1">
              <a:spcBef>
                <a:spcPts val="0"/>
              </a:spcBef>
              <a:buFont typeface="Arial" panose="020B0604020202020204" pitchFamily="34" charset="0"/>
              <a:buChar char="•"/>
            </a:pPr>
            <a:r>
              <a:rPr lang="en-US" sz="1050" dirty="0">
                <a:hlinkClick r:id="rId6"/>
              </a:rPr>
              <a:t>Working Party 1C (WP 1C) - Spectrum monitoring</a:t>
            </a:r>
            <a:r>
              <a:rPr lang="en-US" sz="1050" dirty="0"/>
              <a:t>​​</a:t>
            </a:r>
          </a:p>
          <a:p>
            <a:pPr lvl="4">
              <a:spcBef>
                <a:spcPts val="0"/>
              </a:spcBef>
              <a:buFont typeface="Arial" panose="020B0604020202020204" pitchFamily="34" charset="0"/>
              <a:buChar char="•"/>
            </a:pPr>
            <a:endParaRPr lang="en-US" sz="600" dirty="0"/>
          </a:p>
          <a:p>
            <a:pPr>
              <a:spcBef>
                <a:spcPts val="0"/>
              </a:spcBef>
              <a:buFont typeface="Arial" panose="020B0604020202020204" pitchFamily="34" charset="0"/>
              <a:buChar char="•"/>
            </a:pPr>
            <a:r>
              <a:rPr lang="en-US" sz="1200" dirty="0">
                <a:hlinkClick r:id="rId7"/>
              </a:rPr>
              <a:t>Study Group 5 (SG 5) Terrestrial services</a:t>
            </a:r>
            <a:endParaRPr lang="en-US" sz="1200" dirty="0"/>
          </a:p>
          <a:p>
            <a:pPr lvl="1">
              <a:spcBef>
                <a:spcPts val="0"/>
              </a:spcBef>
              <a:buFont typeface="Arial" panose="020B0604020202020204" pitchFamily="34" charset="0"/>
              <a:buChar char="•"/>
            </a:pPr>
            <a:r>
              <a:rPr lang="en-US" sz="1050" dirty="0">
                <a:hlinkClick r:id="rId8"/>
              </a:rPr>
              <a:t>Working Party 5A (WP 5A) - Land mobile service above 30 MHz* (excluding IMT); wireless access in the fixed service; amateur and amateur-satellite services</a:t>
            </a:r>
            <a:r>
              <a:rPr lang="en-US" sz="1050" dirty="0"/>
              <a:t>  (Chair on mailing list)</a:t>
            </a:r>
            <a:endParaRPr lang="en-US" sz="1050" dirty="0">
              <a:hlinkClick r:id="rId9"/>
            </a:endParaRPr>
          </a:p>
          <a:p>
            <a:pPr lvl="1">
              <a:spcBef>
                <a:spcPts val="0"/>
              </a:spcBef>
              <a:buFont typeface="Arial" panose="020B0604020202020204" pitchFamily="34" charset="0"/>
              <a:buChar char="•"/>
            </a:pPr>
            <a:r>
              <a:rPr lang="en-US" sz="1050" dirty="0">
                <a:hlinkClick r:id="rId9"/>
              </a:rPr>
              <a:t>Working Party 5D (WP 5D) - IMT Systems</a:t>
            </a:r>
            <a:r>
              <a:rPr lang="en-US" sz="1050" dirty="0"/>
              <a:t> (Chair on mailing list)​​</a:t>
            </a:r>
          </a:p>
          <a:p>
            <a:pPr lvl="2">
              <a:spcBef>
                <a:spcPts val="0"/>
              </a:spcBef>
              <a:buFont typeface="Arial" panose="020B0604020202020204" pitchFamily="34" charset="0"/>
              <a:buChar char="•"/>
            </a:pPr>
            <a:r>
              <a:rPr lang="en-US" sz="900" dirty="0">
                <a:hlinkClick r:id="rId10"/>
              </a:rPr>
              <a:t>Monday 2019-12-09 - Friday 2019-12-13</a:t>
            </a:r>
            <a:endParaRPr lang="en-US" sz="900" dirty="0"/>
          </a:p>
          <a:p>
            <a:pPr marL="400050">
              <a:spcBef>
                <a:spcPts val="0"/>
              </a:spcBef>
              <a:buFont typeface="Arial" panose="020B0604020202020204" pitchFamily="34" charset="0"/>
              <a:buChar char="•"/>
            </a:pPr>
            <a:r>
              <a:rPr lang="en-US" sz="1200" dirty="0"/>
              <a:t>WRC-19:   </a:t>
            </a:r>
          </a:p>
          <a:p>
            <a:pPr marL="800100" lvl="1">
              <a:spcBef>
                <a:spcPts val="0"/>
              </a:spcBef>
              <a:buFont typeface="Arial" panose="020B0604020202020204" pitchFamily="34" charset="0"/>
              <a:buChar char="•"/>
            </a:pPr>
            <a:r>
              <a:rPr lang="en-US" sz="1100" u="sng" dirty="0">
                <a:hlinkClick r:id="rId11"/>
              </a:rPr>
              <a:t>https://www.itu.int/en/ITU-R/conferences/wrc/2019/Pages/default.aspx</a:t>
            </a:r>
            <a:r>
              <a:rPr lang="en-US" sz="1100" u="sng" dirty="0"/>
              <a:t>;  agenda and more: </a:t>
            </a:r>
            <a:r>
              <a:rPr lang="en-US" sz="1100" dirty="0"/>
              <a:t> </a:t>
            </a:r>
            <a:r>
              <a:rPr lang="en-US" sz="1100" u="sng" dirty="0">
                <a:hlinkClick r:id="rId12"/>
              </a:rPr>
              <a:t>https://www.itu.int/oth/R1402000001</a:t>
            </a:r>
            <a:endParaRPr lang="en-US" sz="1100" u="sng" dirty="0"/>
          </a:p>
          <a:p>
            <a:pPr marL="400050">
              <a:spcBef>
                <a:spcPts val="0"/>
              </a:spcBef>
              <a:buFont typeface="Arial" panose="020B0604020202020204" pitchFamily="34" charset="0"/>
              <a:buChar char="•"/>
            </a:pPr>
            <a:r>
              <a:rPr lang="en-US" sz="1200" dirty="0"/>
              <a:t>WRC-23 preliminary agenda items are already out since WRC-15 and will then be finalized at WRC-19.</a:t>
            </a:r>
          </a:p>
          <a:p>
            <a:pPr marL="800100" lvl="1">
              <a:spcBef>
                <a:spcPts val="0"/>
              </a:spcBef>
              <a:buFont typeface="Arial" panose="020B0604020202020204" pitchFamily="34" charset="0"/>
              <a:buChar char="•"/>
            </a:pPr>
            <a:r>
              <a:rPr lang="en-US" sz="1100" u="sng" dirty="0">
                <a:hlinkClick r:id="rId13"/>
              </a:rPr>
              <a:t>https://www.itu.int/en/ITU-R/study-groups/rcpm/Pages/wrc-23-preliminary-studies.aspx</a:t>
            </a:r>
            <a:r>
              <a:rPr lang="en-US" sz="1100" dirty="0"/>
              <a:t> </a:t>
            </a:r>
          </a:p>
          <a:p>
            <a:pPr lvl="6">
              <a:buFont typeface="Arial" panose="020B0604020202020204" pitchFamily="34" charset="0"/>
              <a:buChar char="•"/>
            </a:pPr>
            <a:endParaRPr lang="en-US" sz="800" dirty="0">
              <a:hlinkClick r:id="rId4"/>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 Oct 2019</a:t>
            </a:r>
            <a:endParaRPr lang="en-GB" dirty="0"/>
          </a:p>
        </p:txBody>
      </p:sp>
    </p:spTree>
    <p:extLst>
      <p:ext uri="{BB962C8B-B14F-4D97-AF65-F5344CB8AC3E}">
        <p14:creationId xmlns:p14="http://schemas.microsoft.com/office/powerpoint/2010/main" val="107878144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39571</TotalTime>
  <Words>2597</Words>
  <Application>Microsoft Office PowerPoint</Application>
  <PresentationFormat>On-screen Show (4:3)</PresentationFormat>
  <Paragraphs>421</Paragraphs>
  <Slides>20</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9"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-1</vt:lpstr>
      <vt:lpstr>EU items to share -2 </vt:lpstr>
      <vt:lpstr>ITU-R items to share</vt:lpstr>
      <vt:lpstr>NIST on IoT security</vt:lpstr>
      <vt:lpstr>General Discussion Items -1</vt:lpstr>
      <vt:lpstr>Actions Required</vt:lpstr>
      <vt:lpstr>Any Other Business</vt:lpstr>
      <vt:lpstr>Adjourn</vt:lpstr>
      <vt:lpstr>PowerPoint Presentation</vt:lpstr>
      <vt:lpstr>Responsibilities of WG Vice Chair</vt:lpstr>
      <vt:lpstr>Responsibilities of WG Secretary</vt:lpstr>
      <vt:lpstr>Responsibilities of Working Group Officers</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1945</cp:revision>
  <cp:lastPrinted>1601-01-01T00:00:00Z</cp:lastPrinted>
  <dcterms:created xsi:type="dcterms:W3CDTF">2016-03-03T14:54:45Z</dcterms:created>
  <dcterms:modified xsi:type="dcterms:W3CDTF">2019-10-24T15:10:28Z</dcterms:modified>
</cp:coreProperties>
</file>