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96" r:id="rId7"/>
    <p:sldId id="603" r:id="rId8"/>
    <p:sldId id="606" r:id="rId9"/>
    <p:sldId id="608" r:id="rId10"/>
    <p:sldId id="623" r:id="rId11"/>
    <p:sldId id="618" r:id="rId12"/>
    <p:sldId id="524" r:id="rId13"/>
    <p:sldId id="498" r:id="rId14"/>
    <p:sldId id="402" r:id="rId15"/>
    <p:sldId id="403" r:id="rId16"/>
    <p:sldId id="462" r:id="rId17"/>
    <p:sldId id="549" r:id="rId18"/>
    <p:sldId id="425" r:id="rId19"/>
    <p:sldId id="592" r:id="rId20"/>
    <p:sldId id="59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83" autoAdjust="0"/>
  </p:normalViewPr>
  <p:slideViewPr>
    <p:cSldViewPr>
      <p:cViewPr varScale="1">
        <p:scale>
          <a:sx n="113" d="100"/>
          <a:sy n="113" d="100"/>
        </p:scale>
        <p:origin x="486"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8576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24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802.18-19/0137r00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nvlpubs.nist.gov/nistpubs/ir/2019/NIST.IR.8267-draft.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39-00-0000-nistir-8267-security-review-of-consumer-home-iot-product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2.imda.gov.sg/regulations-and-licensing/Regulations/consultations/Consultation-Papers/2019/Public-Consultation-on-Allocation-of-Spectrum-for-Enterprise-and-Public-Mobile-us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6-00-0000-minutes-17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24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24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0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NIST on IoT security</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dirty="0"/>
              <a:t>NIST has issued an open/public comment period for its Draft NISTIR 8267, </a:t>
            </a:r>
            <a:r>
              <a:rPr lang="en-US" sz="1800" i="1" dirty="0"/>
              <a:t>Security Review of Consumer Home Internet of Things (IoT) Products. </a:t>
            </a:r>
          </a:p>
          <a:p>
            <a:pPr lvl="1">
              <a:buFont typeface="Arial" panose="020B0604020202020204" pitchFamily="34" charset="0"/>
              <a:buChar char="•"/>
            </a:pPr>
            <a:r>
              <a:rPr lang="en-US" sz="1600" u="sng" dirty="0"/>
              <a:t>The public comment period is open to 1 November.</a:t>
            </a:r>
            <a:endParaRPr lang="en-US" sz="1600" dirty="0"/>
          </a:p>
          <a:p>
            <a:pPr>
              <a:buFont typeface="Arial" panose="020B0604020202020204" pitchFamily="34" charset="0"/>
              <a:buChar char="•"/>
            </a:pPr>
            <a:r>
              <a:rPr lang="en-US" sz="1800" dirty="0"/>
              <a:t>The draft document is at:</a:t>
            </a:r>
            <a:endParaRPr lang="en-US" sz="1800" u="sng" dirty="0"/>
          </a:p>
          <a:p>
            <a:pPr lvl="1">
              <a:buFont typeface="Arial" panose="020B0604020202020204" pitchFamily="34" charset="0"/>
              <a:buChar char="•"/>
            </a:pPr>
            <a:r>
              <a:rPr lang="en-US" sz="1600" u="sng" dirty="0">
                <a:hlinkClick r:id="rId3"/>
              </a:rPr>
              <a:t>https://nvlpubs.nist.gov/nistpubs/ir/2019/NIST.IR.8267-draft.pdf</a:t>
            </a:r>
            <a:endParaRPr lang="en-US" sz="1600" u="sng" dirty="0"/>
          </a:p>
          <a:p>
            <a:pPr lvl="1">
              <a:buFont typeface="Arial" panose="020B0604020202020204" pitchFamily="34" charset="0"/>
              <a:buChar char="•"/>
            </a:pPr>
            <a:r>
              <a:rPr lang="en-US" sz="1600" dirty="0">
                <a:hlinkClick r:id="rId4"/>
              </a:rPr>
              <a:t>https://mentor.ieee.org/802.18/dcn/19/18-19-0139-00-0000-nistir-8267-security-review-of-consumer-home-iot-products.pdf</a:t>
            </a:r>
            <a:r>
              <a:rPr lang="en-US" sz="1600" dirty="0"/>
              <a:t> </a:t>
            </a:r>
          </a:p>
          <a:p>
            <a:pPr lvl="1">
              <a:buFont typeface="Arial" panose="020B0604020202020204" pitchFamily="34" charset="0"/>
              <a:buChar char="•"/>
            </a:pPr>
            <a:r>
              <a:rPr lang="en-US" sz="1600" i="1" dirty="0"/>
              <a:t>Draft NIST Interagency or Internal Report (NISTIR) 8267, Security Assessment of Consumer Home IoT Products, presents the results of technical assessments on security features of smart light bulbs, security lights, security cameras, doorbells, plugs, thermostats, and televisions. This report provides recommendations, along with information on the observations of the devices' security features, to indicate current practices and how these current practices could be improved. </a:t>
            </a:r>
            <a:endParaRPr lang="en-US" sz="1600" dirty="0"/>
          </a:p>
          <a:p>
            <a:pPr>
              <a:buFont typeface="Arial" panose="020B0604020202020204" pitchFamily="34" charset="0"/>
              <a:buChar char="•"/>
            </a:pPr>
            <a:r>
              <a:rPr lang="en-US" sz="1800" b="0" dirty="0"/>
              <a:t>Scanning the document there is Wi Fi and MAC addresses noted. </a:t>
            </a:r>
          </a:p>
          <a:p>
            <a:pPr>
              <a:buFont typeface="Arial" panose="020B0604020202020204" pitchFamily="34" charset="0"/>
              <a:buChar char="•"/>
            </a:pPr>
            <a:r>
              <a:rPr lang="en-US" altLang="en-US" sz="1800" b="0" dirty="0">
                <a:solidFill>
                  <a:srgbClr val="222222"/>
                </a:solidFill>
                <a:cs typeface="Arial" panose="020B0604020202020204" pitchFamily="34" charset="0"/>
              </a:rPr>
              <a:t>IEEE USA is responding, though looking for input from IEEE 802 by 29 Oct?  </a:t>
            </a:r>
            <a:r>
              <a:rPr lang="en-US" altLang="en-US" sz="1600" b="0" dirty="0">
                <a:solidFill>
                  <a:srgbClr val="222222"/>
                </a:solidFill>
                <a:cs typeface="Arial" panose="020B0604020202020204" pitchFamily="34" charset="0"/>
              </a:rPr>
              <a:t>(This went out to the LMSC(EC))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altLang="en-US" sz="1800" dirty="0">
              <a:solidFill>
                <a:srgbClr val="222222"/>
              </a:solidFill>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The comments of the consultation in Singapore have been posted. A good turn out from the pro-license-exempt lobby.</a:t>
            </a:r>
          </a:p>
          <a:p>
            <a:pPr lvl="1">
              <a:buFont typeface="Arial" panose="020B0604020202020204" pitchFamily="34" charset="0"/>
              <a:buChar char="•"/>
            </a:pPr>
            <a:r>
              <a:rPr lang="en-US" sz="1400" u="sng" dirty="0">
                <a:hlinkClick r:id="rId3"/>
              </a:rPr>
              <a:t>https://www2.imda.gov.sg/regulations-and-licensing/Regulations/consultations/Consultation-Papers/2019/Public-Consultation-on-Allocation-of-Spectrum-for-Enterprise-and-Public-Mobile-use</a:t>
            </a:r>
            <a:endParaRPr lang="en-US" sz="1400" dirty="0"/>
          </a:p>
          <a:p>
            <a:pPr>
              <a:buFont typeface="Arial" panose="020B0604020202020204" pitchFamily="34" charset="0"/>
              <a:buChar char="•"/>
            </a:pPr>
            <a:r>
              <a:rPr lang="en-US" sz="1800" u="sng" dirty="0"/>
              <a:t> </a:t>
            </a:r>
          </a:p>
          <a:p>
            <a:pPr>
              <a:buFont typeface="Arial" panose="020B0604020202020204" pitchFamily="34" charset="0"/>
              <a:buChar char="•"/>
            </a:pPr>
            <a:r>
              <a:rPr lang="en-US" sz="1800" u="sng" dirty="0"/>
              <a:t> </a:t>
            </a:r>
            <a:r>
              <a:rPr lang="en-US" altLang="en-US" sz="1800" dirty="0"/>
              <a:t>Last UWB ex </a:t>
            </a:r>
            <a:r>
              <a:rPr lang="en-US" altLang="en-US" sz="1800" dirty="0" err="1"/>
              <a:t>parte</a:t>
            </a:r>
            <a:r>
              <a:rPr lang="en-US" altLang="en-US" sz="1800"/>
              <a:t> was filed Tuesday</a:t>
            </a:r>
          </a:p>
          <a:p>
            <a:pPr>
              <a:buFont typeface="Arial" panose="020B0604020202020204" pitchFamily="34" charset="0"/>
              <a:buChar char="•"/>
            </a:pPr>
            <a:endParaRPr lang="en-US" sz="18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r>
              <a:rPr lang="en-US" sz="1800" b="0" dirty="0">
                <a:solidFill>
                  <a:schemeClr val="accent2">
                    <a:lumMod val="20000"/>
                    <a:lumOff val="80000"/>
                  </a:schemeClr>
                </a:solidFill>
              </a:rPr>
              <a:t>Chair to send to LMSC(EC) for IEEE USA our inputs on NIST request.</a:t>
            </a:r>
          </a:p>
          <a:p>
            <a:pPr marL="285750" indent="-285750">
              <a:buFont typeface="Wingdings" panose="05000000000000000000" pitchFamily="2" charset="2"/>
              <a:buChar char="q"/>
            </a:pPr>
            <a:r>
              <a:rPr lang="en-US" sz="1800" b="0" dirty="0">
                <a:solidFill>
                  <a:srgbClr val="00B0F0"/>
                </a:solidFill>
              </a:rPr>
              <a:t> </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data should be available soon. )</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24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accent2">
                    <a:lumMod val="20000"/>
                    <a:lumOff val="80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r>
              <a:rPr lang="en-US" sz="1800" dirty="0"/>
              <a:t>(watch for a possible cancellation of 31</a:t>
            </a:r>
            <a:r>
              <a:rPr lang="en-US" sz="1800" baseline="30000" dirty="0"/>
              <a:t>st</a:t>
            </a:r>
            <a:r>
              <a:rPr lang="en-US" sz="1800" dirty="0"/>
              <a:t> call)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                          41</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24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24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24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24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7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24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24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NIST consultation on security of home IoT devices.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NIST consultation on security of home IoT devices</a:t>
            </a:r>
            <a:r>
              <a:rPr lang="en-US" altLang="en-US" sz="1400" kern="0" dirty="0"/>
              <a:t>.</a:t>
            </a:r>
          </a:p>
          <a:p>
            <a:pPr lvl="1">
              <a:spcBef>
                <a:spcPts val="0"/>
              </a:spcBef>
              <a:buFont typeface="Arial" panose="020B0604020202020204" pitchFamily="34" charset="0"/>
              <a:buChar char="•"/>
            </a:pPr>
            <a:r>
              <a:rPr lang="en-US" altLang="en-US" sz="1400" kern="0" dirty="0"/>
              <a:t>Inputs for IEEE USA today</a:t>
            </a:r>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Singapore consultation comments posted. </a:t>
            </a:r>
          </a:p>
          <a:p>
            <a:pPr lvl="1">
              <a:spcBef>
                <a:spcPts val="0"/>
              </a:spcBef>
              <a:buFont typeface="Arial" panose="020B0604020202020204" pitchFamily="34" charset="0"/>
              <a:buChar char="•"/>
            </a:pPr>
            <a:r>
              <a:rPr lang="en-US" altLang="en-US" sz="1400" kern="0" dirty="0"/>
              <a:t>Last UWB ex </a:t>
            </a:r>
            <a:r>
              <a:rPr lang="en-US" altLang="en-US" sz="1400" kern="0" dirty="0" err="1"/>
              <a:t>parte</a:t>
            </a:r>
            <a:r>
              <a:rPr lang="en-US" altLang="en-US" sz="1400" kern="0" dirty="0"/>
              <a:t> was filed Tuesday</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Hassan Y.</a:t>
            </a:r>
          </a:p>
          <a:p>
            <a:pPr>
              <a:spcBef>
                <a:spcPts val="400"/>
              </a:spcBef>
            </a:pPr>
            <a:r>
              <a:rPr lang="en-US" altLang="en-US" sz="1600" b="1" dirty="0">
                <a:solidFill>
                  <a:schemeClr val="bg1">
                    <a:lumMod val="85000"/>
                  </a:schemeClr>
                </a:solidFill>
              </a:rPr>
              <a:t>		Seconded by:	</a:t>
            </a:r>
            <a:r>
              <a:rPr lang="en-US" altLang="en-US" sz="1600" dirty="0">
                <a:solidFill>
                  <a:schemeClr val="bg1">
                    <a:lumMod val="85000"/>
                  </a:schemeClr>
                </a:solidFill>
              </a:rPr>
              <a:t>Peter E. </a:t>
            </a: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17 Oct 2019 in document </a:t>
            </a:r>
            <a:r>
              <a:rPr lang="en-US" altLang="en-US" sz="1600" dirty="0">
                <a:hlinkClick r:id="rId2"/>
              </a:rPr>
              <a:t>https://mentor.ieee.org/802.18/dcn/19/18-19-0136-00-0000-minutes-17oct19-rrtag-teleconference.docx</a:t>
            </a:r>
            <a:r>
              <a:rPr lang="en-US" altLang="en-US" sz="1600" dirty="0"/>
              <a:t>    </a:t>
            </a:r>
            <a:r>
              <a:rPr lang="en-US" sz="1600" b="1" dirty="0"/>
              <a:t>Posted</a:t>
            </a:r>
            <a:r>
              <a:rPr lang="en-US" sz="1800" b="1" dirty="0"/>
              <a:t>: </a:t>
            </a:r>
            <a:r>
              <a:rPr lang="en-US" sz="1800" b="0" dirty="0"/>
              <a:t>18-Oct-2019 09:02:55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Hassan.</a:t>
            </a:r>
          </a:p>
          <a:p>
            <a:pPr marL="0" indent="0">
              <a:spcBef>
                <a:spcPts val="400"/>
              </a:spcBef>
            </a:pPr>
            <a:r>
              <a:rPr lang="en-US" altLang="en-US" sz="1600" dirty="0">
                <a:solidFill>
                  <a:schemeClr val="bg1">
                    <a:lumMod val="85000"/>
                  </a:schemeClr>
                </a:solidFill>
              </a:rPr>
              <a:t>	Seconded by:	Jay H.</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800" dirty="0">
                <a:solidFill>
                  <a:schemeClr val="bg1">
                    <a:lumMod val="85000"/>
                  </a:schemeClr>
                </a:solidFill>
              </a:rPr>
              <a:t>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24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200" dirty="0"/>
              <a:t>Guido </a:t>
            </a:r>
            <a:r>
              <a:rPr lang="en-US" sz="1200" dirty="0" err="1"/>
              <a:t>Hiertz</a:t>
            </a:r>
            <a:r>
              <a:rPr lang="en-US" sz="1200" dirty="0"/>
              <a:t> is the new chair.  77-77 participant/entity, 2300-1300 weighted.</a:t>
            </a:r>
            <a:r>
              <a:rPr lang="en-US" sz="1100" dirty="0"/>
              <a:t>    Took 2</a:t>
            </a:r>
            <a:r>
              <a:rPr lang="en-US" sz="1100" baseline="30000" dirty="0"/>
              <a:t>nd</a:t>
            </a:r>
            <a:r>
              <a:rPr lang="en-US" sz="1100" dirty="0"/>
              <a:t> vote by weighted majority. </a:t>
            </a:r>
          </a:p>
          <a:p>
            <a:pPr lvl="1">
              <a:spcBef>
                <a:spcPts val="0"/>
              </a:spcBef>
              <a:buFont typeface="Arial" panose="020B0604020202020204" pitchFamily="34" charset="0"/>
              <a:buChar char="•"/>
            </a:pPr>
            <a:r>
              <a:rPr lang="en-US" sz="1200" dirty="0"/>
              <a:t>What else from meeting #103? </a:t>
            </a:r>
          </a:p>
          <a:p>
            <a:pPr lvl="1">
              <a:spcBef>
                <a:spcPts val="0"/>
              </a:spcBef>
              <a:buFont typeface="Arial" panose="020B0604020202020204" pitchFamily="34" charset="0"/>
              <a:buChar char="•"/>
            </a:pPr>
            <a:r>
              <a:rPr lang="en-US" sz="1200" dirty="0"/>
              <a:t>Spectrum mask of a punctured channel, no final solution and liaison back to IEEE 802 and 3GPP. </a:t>
            </a:r>
          </a:p>
          <a:p>
            <a:pPr lvl="1">
              <a:spcBef>
                <a:spcPts val="0"/>
              </a:spcBef>
              <a:buFont typeface="Arial" panose="020B0604020202020204" pitchFamily="34" charset="0"/>
              <a:buChar char="•"/>
            </a:pPr>
            <a:r>
              <a:rPr lang="en-US" sz="1100" dirty="0"/>
              <a:t>First draft of EN for 6 GHz, discussed, actions noted and is available.   250 </a:t>
            </a:r>
            <a:r>
              <a:rPr lang="en-US" sz="1100" dirty="0" err="1"/>
              <a:t>mW</a:t>
            </a:r>
            <a:r>
              <a:rPr lang="en-US" sz="1100" dirty="0"/>
              <a:t> indoor only, and 25 </a:t>
            </a:r>
            <a:r>
              <a:rPr lang="en-US" sz="1100" dirty="0" err="1"/>
              <a:t>mW</a:t>
            </a:r>
            <a:r>
              <a:rPr lang="en-US" sz="1100" dirty="0"/>
              <a:t> anywhere.   Will need to watch what speed this proceeds. </a:t>
            </a:r>
          </a:p>
          <a:p>
            <a:pPr lvl="1">
              <a:spcBef>
                <a:spcPts val="0"/>
              </a:spcBef>
              <a:buFont typeface="Arial" panose="020B0604020202020204" pitchFamily="34" charset="0"/>
              <a:buChar char="•"/>
            </a:pPr>
            <a:r>
              <a:rPr lang="en-US" sz="1100" dirty="0"/>
              <a:t>5 GHz standard still in revision. </a:t>
            </a:r>
            <a:endParaRPr lang="en-US" sz="1000" dirty="0"/>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(07 Nov, online, 2.4 GHz SRDoc)</a:t>
            </a: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#69, 15-18 Oct 2019, </a:t>
            </a:r>
            <a:r>
              <a:rPr lang="en-US" sz="1600" dirty="0"/>
              <a:t>Sophia Antipolis  -- This week</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p>
          <a:p>
            <a:pPr lvl="1">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r>
              <a:rPr lang="en-US" sz="1600" dirty="0">
                <a:solidFill>
                  <a:schemeClr val="bg1">
                    <a:lumMod val="85000"/>
                  </a:schemeClr>
                </a:solidFill>
              </a:rPr>
              <a:t> </a:t>
            </a:r>
            <a:r>
              <a:rPr lang="en-US" sz="1050" dirty="0"/>
              <a:t>21Oct was a SE19 (fixed wireless) call. </a:t>
            </a:r>
          </a:p>
          <a:p>
            <a:pPr lvl="2">
              <a:spcBef>
                <a:spcPts val="0"/>
              </a:spcBef>
              <a:buFont typeface="Arial" panose="020B0604020202020204" pitchFamily="34" charset="0"/>
              <a:buChar char="•"/>
            </a:pPr>
            <a:r>
              <a:rPr lang="en-US" sz="1050" dirty="0"/>
              <a:t>Was not able to provide input on short term interference criteria to SE45 at #104. </a:t>
            </a:r>
            <a:endParaRPr lang="en-US" sz="1050" dirty="0">
              <a:solidFill>
                <a:schemeClr val="tx1"/>
              </a:solidFill>
            </a:endParaRPr>
          </a:p>
          <a:p>
            <a:pPr lvl="1">
              <a:spcBef>
                <a:spcPts val="0"/>
              </a:spcBef>
              <a:buFont typeface="Arial" panose="020B0604020202020204" pitchFamily="34" charset="0"/>
              <a:buChar char="•"/>
            </a:pPr>
            <a:r>
              <a:rPr lang="en-US" sz="1050" dirty="0">
                <a:solidFill>
                  <a:schemeClr val="tx1"/>
                </a:solidFill>
              </a:rPr>
              <a:t>Web meetings scheduled,  1</a:t>
            </a:r>
            <a:r>
              <a:rPr lang="en-US" sz="1050" baseline="30000" dirty="0">
                <a:solidFill>
                  <a:schemeClr val="tx1"/>
                </a:solidFill>
              </a:rPr>
              <a:t>st</a:t>
            </a:r>
            <a:r>
              <a:rPr lang="en-US" sz="1050" dirty="0">
                <a:solidFill>
                  <a:schemeClr val="tx1"/>
                </a:solidFill>
              </a:rPr>
              <a:t> was 08oct.</a:t>
            </a:r>
          </a:p>
          <a:p>
            <a:pPr lvl="2">
              <a:spcBef>
                <a:spcPts val="0"/>
              </a:spcBef>
              <a:buFont typeface="Arial" panose="020B0604020202020204" pitchFamily="34" charset="0"/>
              <a:buChar char="•"/>
            </a:pPr>
            <a:r>
              <a:rPr lang="en-US" sz="1000" dirty="0">
                <a:solidFill>
                  <a:schemeClr val="tx1"/>
                </a:solidFill>
              </a:rPr>
              <a:t>Industry gave ranges for portable devices, very short /very low power, 25mW. </a:t>
            </a:r>
          </a:p>
          <a:p>
            <a:pPr lvl="1">
              <a:spcBef>
                <a:spcPts val="0"/>
              </a:spcBef>
              <a:buFont typeface="Arial" panose="020B0604020202020204" pitchFamily="34" charset="0"/>
              <a:buChar char="•"/>
            </a:pPr>
            <a:r>
              <a:rPr lang="en-US" sz="1050" dirty="0">
                <a:solidFill>
                  <a:schemeClr val="tx1"/>
                </a:solidFill>
              </a:rPr>
              <a:t>More web meeting coming, watch their site.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100" dirty="0">
              <a:solidFill>
                <a:schemeClr val="tx1"/>
              </a:solidFill>
            </a:endParaRPr>
          </a:p>
          <a:p>
            <a:pPr lvl="1">
              <a:spcBef>
                <a:spcPts val="0"/>
              </a:spcBef>
              <a:buFont typeface="Arial" panose="020B0604020202020204" pitchFamily="34" charset="0"/>
              <a:buChar char="•"/>
            </a:pPr>
            <a:r>
              <a:rPr lang="en-US" sz="1100" dirty="0">
                <a:solidFill>
                  <a:schemeClr val="tx1"/>
                </a:solidFill>
              </a:rPr>
              <a:t>Meeting #9 is with SE45 also, working out logistics.   </a:t>
            </a:r>
          </a:p>
          <a:p>
            <a:pPr lvl="1">
              <a:spcBef>
                <a:spcPts val="0"/>
              </a:spcBef>
              <a:buFont typeface="Arial" panose="020B0604020202020204" pitchFamily="34" charset="0"/>
              <a:buChar char="•"/>
            </a:pPr>
            <a:r>
              <a:rPr lang="en-US" sz="1100" dirty="0">
                <a:solidFill>
                  <a:schemeClr val="tx1"/>
                </a:solidFill>
              </a:rPr>
              <a:t>There is a first draft of the EC decision (used by BRAN).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WRC-19 starts up next week. </a:t>
            </a:r>
          </a:p>
          <a:p>
            <a:pPr>
              <a:buFont typeface="Arial" panose="020B0604020202020204" pitchFamily="34" charset="0"/>
              <a:buChar char="•"/>
            </a:pPr>
            <a:r>
              <a:rPr lang="en-US" sz="1800" dirty="0"/>
              <a:t>Anything to share? </a:t>
            </a:r>
          </a:p>
          <a:p>
            <a:pPr>
              <a:buFont typeface="Arial" panose="020B0604020202020204" pitchFamily="34" charset="0"/>
              <a:buChar char="•"/>
            </a:pPr>
            <a:r>
              <a:rPr lang="en-US" sz="18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marL="0" indent="0">
              <a:spcBef>
                <a:spcPts val="0"/>
              </a:spcBef>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39571</TotalTime>
  <Words>2597</Words>
  <Application>Microsoft Office PowerPoint</Application>
  <PresentationFormat>On-screen Show (4:3)</PresentationFormat>
  <Paragraphs>421</Paragraphs>
  <Slides>20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NIST on IoT security</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1945</cp:revision>
  <cp:lastPrinted>1601-01-01T00:00:00Z</cp:lastPrinted>
  <dcterms:created xsi:type="dcterms:W3CDTF">2016-03-03T14:54:45Z</dcterms:created>
  <dcterms:modified xsi:type="dcterms:W3CDTF">2019-10-24T15:10:28Z</dcterms:modified>
</cp:coreProperties>
</file>