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341" r:id="rId3"/>
    <p:sldId id="329" r:id="rId4"/>
    <p:sldId id="330" r:id="rId5"/>
    <p:sldId id="516" r:id="rId6"/>
    <p:sldId id="596" r:id="rId7"/>
    <p:sldId id="603" r:id="rId8"/>
    <p:sldId id="606" r:id="rId9"/>
    <p:sldId id="608" r:id="rId10"/>
    <p:sldId id="619" r:id="rId11"/>
    <p:sldId id="618" r:id="rId12"/>
    <p:sldId id="620" r:id="rId13"/>
    <p:sldId id="621" r:id="rId14"/>
    <p:sldId id="622" r:id="rId15"/>
    <p:sldId id="623" r:id="rId16"/>
    <p:sldId id="524" r:id="rId17"/>
    <p:sldId id="498" r:id="rId18"/>
    <p:sldId id="402" r:id="rId19"/>
    <p:sldId id="403" r:id="rId20"/>
    <p:sldId id="462" r:id="rId21"/>
    <p:sldId id="549" r:id="rId22"/>
    <p:sldId id="425" r:id="rId23"/>
    <p:sldId id="592" r:id="rId24"/>
    <p:sldId id="599"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63" autoAdjust="0"/>
    <p:restoredTop sz="96383" autoAdjust="0"/>
  </p:normalViewPr>
  <p:slideViewPr>
    <p:cSldViewPr>
      <p:cViewPr varScale="1">
        <p:scale>
          <a:sx n="86" d="100"/>
          <a:sy n="86" d="100"/>
        </p:scale>
        <p:origin x="108" y="7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18-Oct-19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682850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409432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10 days, 24</a:t>
            </a:r>
            <a:r>
              <a:rPr lang="en-US" sz="1800" baseline="30000" dirty="0"/>
              <a:t>th</a:t>
            </a:r>
            <a:r>
              <a:rPr lang="en-US" sz="1800" dirty="0"/>
              <a:t> to 03nov (sun), 24hrs 04nov, time zones need to send the 4</a:t>
            </a:r>
            <a:r>
              <a:rPr lang="en-US" sz="1800" baseline="30000" dirty="0"/>
              <a:t>th</a:t>
            </a:r>
            <a:r>
              <a:rPr lang="en-US" sz="1800" dirty="0"/>
              <a:t>.  No pad.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035167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974127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531804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 Oct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17 Oct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 Oct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802.18-19/0135r01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mic.gov.vn/Pages/DuThaoVanBan/XemYKienDongGop.aspx?iDDTVB_DuThaoVanBan=1947&amp;replyUrl=/pages/duthaovanban/danhsachduthaovanban.asp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www.itu.int/go/ITU-R/sg1" TargetMode="External"/><Relationship Id="rId4" Type="http://schemas.openxmlformats.org/officeDocument/2006/relationships/hyperlink" Target="https://mentor.ieee.org/802.18/dcn/19/18-19-0134-00-0000-vietnam-mic-digital-signatures-mobile-devices-consultation-stds.doc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mic.gov.vn/Pages/VanBan/14306/1_VBHN-BTTTT.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soumu.go.jp/menu_news/s-news/01kiban14_02000401.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19/18-19-0133-00-0000-update-on-the-60-ghz-technical-conditions-for-millimeter-wave-radar-systems-in-japan.pp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urldefense.proofpoint.com/v2/url?u=https-3A__nvlpubs.nist.gov_nistpubs_ir_2019_NIST.IR.8267-2Ddraft.pdf&amp;d=DwMFaQ&amp;c=pqcuzKEN_84c78MOSc5_fw&amp;r=z8R-nWJ8GIxwjOjNKhEFByb-tZ6XE3GZXWSggNdVo-w&amp;m=_EDGHE8OF3vj8quWNPq_nRwfWcAtgg_FGnevlnsOjTE&amp;s=V504fkoCW4A_R3OB5MobIy8M9hl1Z2VyHBEbDMZfg9M&amp;e="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32-00-0000-minutes-03oct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sg5" TargetMode="External"/><Relationship Id="rId13" Type="http://schemas.openxmlformats.org/officeDocument/2006/relationships/hyperlink" Target="https://www.itu.int/oth/R1402000001" TargetMode="External"/><Relationship Id="rId3" Type="http://schemas.openxmlformats.org/officeDocument/2006/relationships/hyperlink" Target="https://www.itu.int/oth/R0A06000080/en" TargetMode="External"/><Relationship Id="rId7" Type="http://schemas.openxmlformats.org/officeDocument/2006/relationships/hyperlink" Target="https://www.itu.int/go/ITU-R/wp1c" TargetMode="External"/><Relationship Id="rId12" Type="http://schemas.openxmlformats.org/officeDocument/2006/relationships/hyperlink" Target="https://www.itu.int/en/ITU-R/conferences/wrc/2019/Pages/default.asp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wp1a" TargetMode="External"/><Relationship Id="rId11" Type="http://schemas.openxmlformats.org/officeDocument/2006/relationships/hyperlink" Target="https://www.itu.int/events/eventdetails.asp?eventid=17206" TargetMode="External"/><Relationship Id="rId5" Type="http://schemas.openxmlformats.org/officeDocument/2006/relationships/hyperlink" Target="https://www.itu.int/go/ITU-R/sg1" TargetMode="External"/><Relationship Id="rId10" Type="http://schemas.openxmlformats.org/officeDocument/2006/relationships/hyperlink" Target="https://www.itu.int/go/ITU-R/wp5d" TargetMode="External"/><Relationship Id="rId4" Type="http://schemas.openxmlformats.org/officeDocument/2006/relationships/hyperlink" Target="https://www.itu.int/en/events/Pages/Calendar-Events.aspx?sector=ITU-R" TargetMode="External"/><Relationship Id="rId9" Type="http://schemas.openxmlformats.org/officeDocument/2006/relationships/hyperlink" Target="https://www.itu.int/go/ITU-R/wp5a" TargetMode="External"/><Relationship Id="rId14" Type="http://schemas.openxmlformats.org/officeDocument/2006/relationships/hyperlink" Target="https://www.itu.int/en/ITU-R/study-groups/rcpm/Pages/wrc-23-preliminary-studies.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17 Oct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17 Oct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89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Vietnam Digital Consultation</a:t>
            </a:r>
            <a:endParaRPr lang="en-US" sz="1200" dirty="0"/>
          </a:p>
        </p:txBody>
      </p:sp>
      <p:sp>
        <p:nvSpPr>
          <p:cNvPr id="3" name="Content Placeholder 2"/>
          <p:cNvSpPr>
            <a:spLocks noGrp="1"/>
          </p:cNvSpPr>
          <p:nvPr>
            <p:ph idx="1"/>
          </p:nvPr>
        </p:nvSpPr>
        <p:spPr>
          <a:xfrm>
            <a:off x="727841" y="1066800"/>
            <a:ext cx="8353245" cy="5316684"/>
          </a:xfrm>
        </p:spPr>
        <p:txBody>
          <a:bodyPr/>
          <a:lstStyle/>
          <a:p>
            <a:pPr>
              <a:buFont typeface="Arial" panose="020B0604020202020204" pitchFamily="34" charset="0"/>
              <a:buChar char="•"/>
            </a:pPr>
            <a:endParaRPr lang="en-US" altLang="en-US" sz="2000" b="0" dirty="0">
              <a:solidFill>
                <a:srgbClr val="222222"/>
              </a:solidFill>
              <a:latin typeface="Arial" panose="020B0604020202020204" pitchFamily="34" charset="0"/>
              <a:cs typeface="Arial" panose="020B0604020202020204" pitchFamily="34" charset="0"/>
            </a:endParaRPr>
          </a:p>
          <a:p>
            <a:pPr>
              <a:buFont typeface="Arial" panose="020B0604020202020204" pitchFamily="34" charset="0"/>
              <a:buChar char="•"/>
            </a:pPr>
            <a:r>
              <a:rPr lang="en-US" altLang="en-US" sz="1800" b="0" dirty="0">
                <a:solidFill>
                  <a:srgbClr val="222222"/>
                </a:solidFill>
                <a:latin typeface="Arial" panose="020B0604020202020204" pitchFamily="34" charset="0"/>
                <a:cs typeface="Arial" panose="020B0604020202020204" pitchFamily="34" charset="0"/>
              </a:rPr>
              <a:t>Vietnam MIC seeks comments from the public on the compulsory standards applied on digital signatures and digital signature authentication services on mobile devices.  Please refer to the following URL for more information:</a:t>
            </a:r>
          </a:p>
          <a:p>
            <a:pPr lvl="1">
              <a:buFont typeface="Arial" panose="020B0604020202020204" pitchFamily="34" charset="0"/>
              <a:buChar char="•"/>
            </a:pPr>
            <a:r>
              <a:rPr lang="en-US" altLang="en-US" sz="1600" b="0" dirty="0">
                <a:solidFill>
                  <a:srgbClr val="1155CC"/>
                </a:solidFill>
                <a:latin typeface="Arial" panose="020B0604020202020204" pitchFamily="34" charset="0"/>
                <a:cs typeface="Arial" panose="020B0604020202020204" pitchFamily="34" charset="0"/>
                <a:hlinkClick r:id="rId3"/>
              </a:rPr>
              <a:t>http://mic.gov.vn/Pages/DuThaoVanBan/XemYKienDongGop.aspx?iDDTVB_DuThaoVanBan=1947&amp;replyUrl=/pages/duthaovanban/danhsachduthaovanban.aspx</a:t>
            </a:r>
            <a:endParaRPr lang="en-US" altLang="en-US" sz="1600" dirty="0">
              <a:solidFill>
                <a:schemeClr val="tx1"/>
              </a:solidFill>
              <a:latin typeface="Arial" panose="020B0604020202020204" pitchFamily="34" charset="0"/>
              <a:cs typeface="Arial" panose="020B0604020202020204" pitchFamily="34" charset="0"/>
            </a:endParaRPr>
          </a:p>
          <a:p>
            <a:pPr>
              <a:buFont typeface="Arial" panose="020B0604020202020204" pitchFamily="34" charset="0"/>
              <a:buChar char="•"/>
            </a:pPr>
            <a:r>
              <a:rPr lang="en-US" altLang="en-US" sz="1800" b="0" dirty="0">
                <a:solidFill>
                  <a:srgbClr val="222222"/>
                </a:solidFill>
                <a:latin typeface="Arial" panose="020B0604020202020204" pitchFamily="34" charset="0"/>
                <a:cs typeface="Arial" panose="020B0604020202020204" pitchFamily="34" charset="0"/>
              </a:rPr>
              <a:t>The comment submission deadline is November 5, 2019 </a:t>
            </a:r>
          </a:p>
          <a:p>
            <a:pPr lvl="1">
              <a:buFont typeface="Arial" panose="020B0604020202020204" pitchFamily="34" charset="0"/>
              <a:buChar char="•"/>
            </a:pPr>
            <a:r>
              <a:rPr lang="en-US" altLang="en-US" sz="1400" b="0" dirty="0">
                <a:solidFill>
                  <a:srgbClr val="222222"/>
                </a:solidFill>
                <a:latin typeface="Arial" panose="020B0604020202020204" pitchFamily="34" charset="0"/>
                <a:cs typeface="Arial" panose="020B0604020202020204" pitchFamily="34" charset="0"/>
              </a:rPr>
              <a:t>(should approve today, 17 oct.)</a:t>
            </a:r>
            <a:endParaRPr lang="en-US" altLang="en-US" sz="1400" b="0" dirty="0">
              <a:solidFill>
                <a:schemeClr val="tx1"/>
              </a:solidFill>
              <a:latin typeface="Arial" panose="020B0604020202020204" pitchFamily="34" charset="0"/>
              <a:cs typeface="Arial" panose="020B0604020202020204" pitchFamily="34" charset="0"/>
            </a:endParaRPr>
          </a:p>
          <a:p>
            <a:pPr>
              <a:buFont typeface="Arial" panose="020B0604020202020204" pitchFamily="34" charset="0"/>
              <a:buChar char="•"/>
            </a:pPr>
            <a:endParaRPr lang="en-US" altLang="en-US" sz="2000" b="0" dirty="0">
              <a:solidFill>
                <a:schemeClr val="tx1"/>
              </a:solidFill>
              <a:latin typeface="Arial" panose="020B0604020202020204" pitchFamily="34" charset="0"/>
              <a:cs typeface="Arial" panose="020B0604020202020204" pitchFamily="34" charset="0"/>
            </a:endParaRPr>
          </a:p>
          <a:p>
            <a:pPr>
              <a:buFont typeface="Arial" panose="020B0604020202020204" pitchFamily="34" charset="0"/>
              <a:buChar char="•"/>
            </a:pPr>
            <a:r>
              <a:rPr lang="en-US" altLang="en-US" sz="1800" b="0" dirty="0">
                <a:solidFill>
                  <a:schemeClr val="tx1"/>
                </a:solidFill>
                <a:cs typeface="Arial" panose="020B0604020202020204" pitchFamily="34" charset="0"/>
              </a:rPr>
              <a:t>See, a translation o</a:t>
            </a:r>
            <a:r>
              <a:rPr lang="en-US" altLang="en-US" sz="1800" b="0" dirty="0">
                <a:solidFill>
                  <a:srgbClr val="222222"/>
                </a:solidFill>
                <a:cs typeface="Arial" panose="020B0604020202020204" pitchFamily="34" charset="0"/>
              </a:rPr>
              <a:t>n parts of the consultation that summarizes the list of required standards applying digital signature and digital certification services on mobile services</a:t>
            </a:r>
            <a:r>
              <a:rPr lang="en-US" sz="1800" dirty="0"/>
              <a:t> </a:t>
            </a:r>
          </a:p>
          <a:p>
            <a:pPr lvl="1">
              <a:buFont typeface="Arial" panose="020B0604020202020204" pitchFamily="34" charset="0"/>
              <a:buChar char="•"/>
            </a:pPr>
            <a:r>
              <a:rPr lang="en-US" sz="1600" dirty="0">
                <a:hlinkClick r:id="rId4"/>
              </a:rPr>
              <a:t>https://mentor.ieee.org/802.18/dcn/19/18-19-0134-00-0000-vietnam-mic-digital-signatures-mobile-devices-consultation-stds.docx</a:t>
            </a:r>
            <a:r>
              <a:rPr lang="en-US" sz="1600" dirty="0"/>
              <a:t> </a:t>
            </a:r>
            <a:r>
              <a:rPr lang="en-US" sz="1600" dirty="0">
                <a:highlight>
                  <a:srgbClr val="FFFF00"/>
                </a:highlight>
              </a:rPr>
              <a:t> </a:t>
            </a:r>
          </a:p>
          <a:p>
            <a:pPr>
              <a:buFont typeface="Arial" panose="020B0604020202020204" pitchFamily="34" charset="0"/>
              <a:buChar char="•"/>
            </a:pPr>
            <a:r>
              <a:rPr lang="en-US" sz="1800" b="0" dirty="0"/>
              <a:t>We will pass. </a:t>
            </a:r>
            <a:endParaRPr lang="en-US" sz="700" b="0" dirty="0">
              <a:hlinkClick r:id="rId5"/>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Oct 2019</a:t>
            </a:r>
            <a:endParaRPr lang="en-GB" dirty="0"/>
          </a:p>
        </p:txBody>
      </p:sp>
    </p:spTree>
    <p:extLst>
      <p:ext uri="{BB962C8B-B14F-4D97-AF65-F5344CB8AC3E}">
        <p14:creationId xmlns:p14="http://schemas.microsoft.com/office/powerpoint/2010/main" val="4099162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85800" y="990599"/>
            <a:ext cx="8292711" cy="5484813"/>
          </a:xfrm>
        </p:spPr>
        <p:txBody>
          <a:bodyPr/>
          <a:lstStyle/>
          <a:p>
            <a:pPr>
              <a:buFont typeface="Arial" panose="020B0604020202020204" pitchFamily="34" charset="0"/>
              <a:buChar char="•"/>
            </a:pPr>
            <a:r>
              <a:rPr lang="en-US" sz="1800" u="sng" dirty="0"/>
              <a:t>ISED RSP: 100 Certification of Radio Apparatus and Broadcasting Equipment</a:t>
            </a:r>
            <a:endParaRPr lang="en-US" sz="1800" dirty="0"/>
          </a:p>
          <a:p>
            <a:pPr lvl="1">
              <a:buFont typeface="Arial" panose="020B0604020202020204" pitchFamily="34" charset="0"/>
              <a:buChar char="•"/>
            </a:pPr>
            <a:r>
              <a:rPr lang="en-US" sz="1600" dirty="0"/>
              <a:t>Many updates on equipment certification. </a:t>
            </a:r>
          </a:p>
          <a:p>
            <a:pPr lvl="3">
              <a:buFont typeface="Arial" panose="020B0604020202020204" pitchFamily="34" charset="0"/>
              <a:buChar char="•"/>
            </a:pPr>
            <a:endParaRPr lang="en-US" sz="800" dirty="0"/>
          </a:p>
          <a:p>
            <a:pPr>
              <a:buFont typeface="Arial" panose="020B0604020202020204" pitchFamily="34" charset="0"/>
              <a:buChar char="•"/>
            </a:pPr>
            <a:r>
              <a:rPr lang="en-US" sz="1800" u="sng" dirty="0"/>
              <a:t>ISED: Notice 2019-DRS001 Regarding Radio Frequency Exposure Compliance</a:t>
            </a:r>
          </a:p>
          <a:p>
            <a:pPr lvl="1">
              <a:buFont typeface="Arial" panose="020B0604020202020204" pitchFamily="34" charset="0"/>
              <a:buChar char="•"/>
            </a:pPr>
            <a:r>
              <a:rPr lang="en-US" sz="1600" dirty="0"/>
              <a:t>IEC 69909-2 AMD1:2019 for RF Exposure Compliance, mandatory 01 Mar 20</a:t>
            </a:r>
          </a:p>
          <a:p>
            <a:pPr lvl="3">
              <a:buFont typeface="Arial" panose="020B0604020202020204" pitchFamily="34" charset="0"/>
              <a:buChar char="•"/>
            </a:pPr>
            <a:endParaRPr lang="en-US" sz="1000" u="sng" dirty="0"/>
          </a:p>
          <a:p>
            <a:pPr>
              <a:buFont typeface="Arial" panose="020B0604020202020204" pitchFamily="34" charset="0"/>
              <a:buChar char="•"/>
            </a:pPr>
            <a:r>
              <a:rPr lang="en-US" sz="1800" u="sng" dirty="0"/>
              <a:t>ISED:  New version of RSS-123, Issue 4</a:t>
            </a:r>
            <a:endParaRPr lang="en-US" sz="1800" dirty="0"/>
          </a:p>
          <a:p>
            <a:pPr lvl="1">
              <a:buFont typeface="Arial" panose="020B0604020202020204" pitchFamily="34" charset="0"/>
              <a:buChar char="•"/>
            </a:pPr>
            <a:r>
              <a:rPr lang="en-US" sz="1600" dirty="0"/>
              <a:t>Certification of licensed wireless microphones in specific bands, e.g. 6930-6955 and 7100-7125MHz. </a:t>
            </a:r>
          </a:p>
          <a:p>
            <a:pPr marL="1371600" lvl="3" indent="0"/>
            <a:endParaRPr lang="en-US" sz="1200" dirty="0"/>
          </a:p>
          <a:p>
            <a:pPr>
              <a:buFont typeface="Arial" panose="020B0604020202020204" pitchFamily="34" charset="0"/>
              <a:buChar char="•"/>
            </a:pPr>
            <a:r>
              <a:rPr lang="en-US" sz="1800" u="sng" dirty="0"/>
              <a:t>Vietnam: Guidance for implementation of Circular 05/2019/TT-BTTTT</a:t>
            </a:r>
          </a:p>
          <a:p>
            <a:pPr lvl="1">
              <a:buFont typeface="Arial" panose="020B0604020202020204" pitchFamily="34" charset="0"/>
              <a:buChar char="•"/>
            </a:pPr>
            <a:r>
              <a:rPr lang="en-US" sz="1600" dirty="0"/>
              <a:t>MIC has released official guidance Document 2902/BTTTT-KHCN, much on ISO/ IEC 17025 accredited labs needed for specific products.</a:t>
            </a:r>
          </a:p>
          <a:p>
            <a:pPr>
              <a:buFont typeface="Arial" panose="020B0604020202020204" pitchFamily="34" charset="0"/>
              <a:buChar char="•"/>
            </a:pPr>
            <a:endParaRPr lang="en-US" sz="2000" dirty="0">
              <a:solidFill>
                <a:srgbClr val="00B0F0"/>
              </a:solidFill>
            </a:endParaRPr>
          </a:p>
          <a:p>
            <a:pPr>
              <a:buFont typeface="Arial" panose="020B0604020202020204" pitchFamily="34" charset="0"/>
              <a:buChar char="•"/>
            </a:pPr>
            <a:r>
              <a:rPr lang="en-US" sz="1800" dirty="0">
                <a:solidFill>
                  <a:srgbClr val="00B0F0"/>
                </a:solidFill>
              </a:rPr>
              <a:t>Does anyone want to look more into any of these?  </a:t>
            </a:r>
            <a:r>
              <a:rPr lang="en-US" sz="1800" b="0" dirty="0">
                <a:solidFill>
                  <a:schemeClr val="tx1"/>
                </a:solidFill>
              </a:rPr>
              <a:t>All are good.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17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85800" y="990599"/>
            <a:ext cx="8292711" cy="5484813"/>
          </a:xfrm>
        </p:spPr>
        <p:txBody>
          <a:bodyPr/>
          <a:lstStyle/>
          <a:p>
            <a:pPr>
              <a:buFont typeface="Arial" panose="020B0604020202020204" pitchFamily="34" charset="0"/>
              <a:buChar char="•"/>
            </a:pPr>
            <a:r>
              <a:rPr lang="en-US" sz="1800" b="0" dirty="0"/>
              <a:t>Fyi - </a:t>
            </a:r>
            <a:r>
              <a:rPr lang="en-US" sz="1800" u="sng" dirty="0"/>
              <a:t>Indonesia: Changes for Short Range Devices</a:t>
            </a:r>
          </a:p>
          <a:p>
            <a:pPr lvl="1">
              <a:buFont typeface="Arial" panose="020B0604020202020204" pitchFamily="34" charset="0"/>
              <a:buChar char="•"/>
            </a:pPr>
            <a:r>
              <a:rPr lang="en-US" sz="1800" dirty="0"/>
              <a:t>New regulation, PERDIRJEN NOMOR 161 TAHUN 2019) that covers  requirements for Short Range Devices consisting of the following categories:</a:t>
            </a:r>
          </a:p>
          <a:p>
            <a:pPr lvl="1">
              <a:buFont typeface="Arial" panose="020B0604020202020204" pitchFamily="34" charset="0"/>
              <a:buChar char="•"/>
            </a:pPr>
            <a:r>
              <a:rPr lang="en-US" sz="1800" dirty="0"/>
              <a:t>(a)  Bluetooth</a:t>
            </a:r>
          </a:p>
          <a:p>
            <a:pPr lvl="1">
              <a:buFont typeface="Arial" panose="020B0604020202020204" pitchFamily="34" charset="0"/>
              <a:buChar char="•"/>
            </a:pPr>
            <a:r>
              <a:rPr lang="en-US" sz="1800" dirty="0"/>
              <a:t>(b)  Telecommunication device with transmit power less than 10 </a:t>
            </a:r>
            <a:r>
              <a:rPr lang="en-US" sz="1800" dirty="0" err="1"/>
              <a:t>mW</a:t>
            </a:r>
            <a:r>
              <a:rPr lang="en-US" sz="1800" dirty="0"/>
              <a:t> (commonly called low power device)</a:t>
            </a:r>
          </a:p>
          <a:p>
            <a:pPr lvl="1">
              <a:buFont typeface="Arial" panose="020B0604020202020204" pitchFamily="34" charset="0"/>
              <a:buChar char="•"/>
            </a:pPr>
            <a:r>
              <a:rPr lang="en-US" sz="1800" dirty="0"/>
              <a:t>(c)  RFID</a:t>
            </a:r>
          </a:p>
          <a:p>
            <a:pPr lvl="1">
              <a:buFont typeface="Arial" panose="020B0604020202020204" pitchFamily="34" charset="0"/>
              <a:buChar char="•"/>
            </a:pPr>
            <a:r>
              <a:rPr lang="en-US" sz="1800" dirty="0"/>
              <a:t>(d)  NFC</a:t>
            </a:r>
          </a:p>
          <a:p>
            <a:pPr lvl="1">
              <a:buFont typeface="Arial" panose="020B0604020202020204" pitchFamily="34" charset="0"/>
              <a:buChar char="•"/>
            </a:pPr>
            <a:r>
              <a:rPr lang="en-US" sz="1800" dirty="0"/>
              <a:t>(e)  IEEE 802.15.4 based WPAN</a:t>
            </a:r>
          </a:p>
          <a:p>
            <a:pPr lvl="2">
              <a:buFont typeface="Arial" panose="020B0604020202020204" pitchFamily="34" charset="0"/>
              <a:buChar char="•"/>
            </a:pPr>
            <a:r>
              <a:rPr lang="en-US" sz="1600" dirty="0"/>
              <a:t>[2]  Technical characteristics and conformance requirement of IEEE 802.15.4 based WPAN is shown in page 14.</a:t>
            </a:r>
            <a:endParaRPr lang="en-US" sz="1400" dirty="0"/>
          </a:p>
          <a:p>
            <a:pPr lvl="1">
              <a:buFont typeface="Arial" panose="020B0604020202020204" pitchFamily="34" charset="0"/>
              <a:buChar char="•"/>
            </a:pPr>
            <a:r>
              <a:rPr lang="en-US" sz="1800" dirty="0"/>
              <a:t>(f)  Intelligent transport system</a:t>
            </a:r>
          </a:p>
          <a:p>
            <a:pPr lvl="1">
              <a:buFont typeface="Arial" panose="020B0604020202020204" pitchFamily="34" charset="0"/>
              <a:buChar char="•"/>
            </a:pPr>
            <a:r>
              <a:rPr lang="en-US" sz="1800" dirty="0"/>
              <a:t>(g)  Other SRD telecommunication equipment</a:t>
            </a:r>
          </a:p>
          <a:p>
            <a:pPr lvl="2">
              <a:buFont typeface="Arial" panose="020B0604020202020204" pitchFamily="34" charset="0"/>
              <a:buChar char="•"/>
            </a:pPr>
            <a:r>
              <a:rPr lang="en-US" sz="1600" dirty="0"/>
              <a:t>[3]  It does not explicitly mention WLAN but it would be parts of</a:t>
            </a:r>
            <a:br>
              <a:rPr lang="en-US" sz="1200" dirty="0"/>
            </a:br>
            <a:r>
              <a:rPr lang="en-US" sz="1600" dirty="0"/>
              <a:t>"Other SRD telecommunication equipment" operating at the frequency</a:t>
            </a:r>
            <a:br>
              <a:rPr lang="en-US" sz="1200" dirty="0"/>
            </a:br>
            <a:r>
              <a:rPr lang="en-US" sz="1600" dirty="0"/>
              <a:t>bands as listed in pages 15 - 19, including 920-923 MHz, 2400-2483.5</a:t>
            </a:r>
            <a:br>
              <a:rPr lang="en-US" sz="1200" dirty="0"/>
            </a:br>
            <a:r>
              <a:rPr lang="en-US" sz="1600" dirty="0"/>
              <a:t>MHz, 5150-5250 MHz, 5250-5350 MHz, 5725-5825 </a:t>
            </a:r>
            <a:r>
              <a:rPr lang="en-US" sz="1600" dirty="0" err="1"/>
              <a:t>MHz.</a:t>
            </a:r>
            <a:br>
              <a:rPr lang="en-US" sz="1200" dirty="0"/>
            </a:b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17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92374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-3</a:t>
            </a:r>
            <a:endParaRPr lang="en-US" sz="2400" dirty="0"/>
          </a:p>
        </p:txBody>
      </p:sp>
      <p:sp>
        <p:nvSpPr>
          <p:cNvPr id="3" name="Content Placeholder 2"/>
          <p:cNvSpPr>
            <a:spLocks noGrp="1"/>
          </p:cNvSpPr>
          <p:nvPr>
            <p:ph idx="1"/>
          </p:nvPr>
        </p:nvSpPr>
        <p:spPr>
          <a:xfrm>
            <a:off x="685800" y="990599"/>
            <a:ext cx="8292711" cy="5484813"/>
          </a:xfrm>
        </p:spPr>
        <p:txBody>
          <a:bodyPr/>
          <a:lstStyle/>
          <a:p>
            <a:pPr>
              <a:buFont typeface="Arial" panose="020B0604020202020204" pitchFamily="34" charset="0"/>
              <a:buChar char="•"/>
            </a:pPr>
            <a:r>
              <a:rPr lang="en-US" altLang="en-US" sz="1800" b="0" dirty="0">
                <a:solidFill>
                  <a:srgbClr val="222222"/>
                </a:solidFill>
                <a:cs typeface="Arial" panose="020B0604020202020204" pitchFamily="34" charset="0"/>
              </a:rPr>
              <a:t>Fyi - In 2016, </a:t>
            </a:r>
            <a:r>
              <a:rPr lang="en-US" altLang="en-US" sz="1800" u="sng" dirty="0">
                <a:solidFill>
                  <a:srgbClr val="222222"/>
                </a:solidFill>
                <a:cs typeface="Arial" panose="020B0604020202020204" pitchFamily="34" charset="0"/>
              </a:rPr>
              <a:t>Vietnam MIC circulated a draft that revises the regulation on license-exempt frequency bands.</a:t>
            </a:r>
            <a:r>
              <a:rPr lang="en-US" altLang="en-US" sz="1800" b="0" dirty="0">
                <a:solidFill>
                  <a:srgbClr val="222222"/>
                </a:solidFill>
                <a:cs typeface="Arial" panose="020B0604020202020204" pitchFamily="34" charset="0"/>
              </a:rPr>
              <a:t>  It is now effective.   </a:t>
            </a:r>
            <a:r>
              <a:rPr lang="en-US" altLang="en-US" sz="1600" b="0" dirty="0">
                <a:solidFill>
                  <a:srgbClr val="1155CC"/>
                </a:solidFill>
                <a:cs typeface="Arial" panose="020B0604020202020204" pitchFamily="34" charset="0"/>
                <a:hlinkClick r:id="rId3"/>
              </a:rPr>
              <a:t>http://mic.gov.vn/Pages/VanBan/14306/1_VBHN-BTTTT.html</a:t>
            </a:r>
            <a:br>
              <a:rPr lang="en-US" altLang="en-US" sz="1800" b="0" dirty="0">
                <a:solidFill>
                  <a:schemeClr val="tx1"/>
                </a:solidFill>
              </a:rPr>
            </a:br>
            <a:r>
              <a:rPr lang="en-US" altLang="en-US" sz="1800" b="0" dirty="0">
                <a:solidFill>
                  <a:srgbClr val="222222"/>
                </a:solidFill>
                <a:cs typeface="Arial" panose="020B0604020202020204" pitchFamily="34" charset="0"/>
              </a:rPr>
              <a:t>Select highlights:</a:t>
            </a:r>
            <a:endParaRPr lang="en-US" altLang="en-US" sz="1800" b="0" dirty="0">
              <a:solidFill>
                <a:schemeClr val="tx1"/>
              </a:solidFill>
              <a:cs typeface="Arial" panose="020B0604020202020204" pitchFamily="34" charset="0"/>
            </a:endParaRPr>
          </a:p>
          <a:p>
            <a:pPr>
              <a:buFont typeface="Arial" panose="020B0604020202020204" pitchFamily="34" charset="0"/>
              <a:buChar char="•"/>
            </a:pPr>
            <a:r>
              <a:rPr lang="en-US" altLang="en-US" sz="1600" b="0" dirty="0">
                <a:solidFill>
                  <a:srgbClr val="222222"/>
                </a:solidFill>
                <a:cs typeface="Arial" panose="020B0604020202020204" pitchFamily="34" charset="0"/>
              </a:rPr>
              <a:t>[1]  Increase the maximum RF output power allowed of WLAN devices operating at 2.4 GHz  up to 200mW.</a:t>
            </a:r>
            <a:endParaRPr lang="en-US" altLang="en-US" sz="1600" b="0" dirty="0">
              <a:solidFill>
                <a:schemeClr val="tx1"/>
              </a:solidFill>
              <a:cs typeface="Arial" panose="020B0604020202020204" pitchFamily="34" charset="0"/>
            </a:endParaRPr>
          </a:p>
          <a:p>
            <a:pPr>
              <a:buFont typeface="Arial" panose="020B0604020202020204" pitchFamily="34" charset="0"/>
              <a:buChar char="•"/>
            </a:pPr>
            <a:r>
              <a:rPr lang="en-US" altLang="en-US" sz="1600" b="0" dirty="0">
                <a:solidFill>
                  <a:srgbClr val="222222"/>
                </a:solidFill>
                <a:cs typeface="Arial" panose="020B0604020202020204" pitchFamily="34" charset="0"/>
              </a:rPr>
              <a:t>[2]  Wide Band Communication Device is a radio device that is used in IMT-Advanced wideband transmission applications using the bands 5150-5350 MHz and 5470-5850 MHz at the bandwidth of at least 20 MHz or for access with the rate of up to Gigabit/s in WLAN or WPAN operating in the 57- 66 GHz frequency band.</a:t>
            </a:r>
            <a:endParaRPr lang="en-US" altLang="en-US" sz="1600" b="0" dirty="0">
              <a:solidFill>
                <a:schemeClr val="tx1"/>
              </a:solidFill>
              <a:cs typeface="Arial" panose="020B0604020202020204" pitchFamily="34" charset="0"/>
            </a:endParaRPr>
          </a:p>
          <a:p>
            <a:pPr lvl="1">
              <a:buFont typeface="Arial" panose="020B0604020202020204" pitchFamily="34" charset="0"/>
              <a:buChar char="•"/>
            </a:pPr>
            <a:r>
              <a:rPr lang="en-US" altLang="en-US" sz="1400" b="0" dirty="0">
                <a:solidFill>
                  <a:srgbClr val="222222"/>
                </a:solidFill>
                <a:cs typeface="Arial" panose="020B0604020202020204" pitchFamily="34" charset="0"/>
              </a:rPr>
              <a:t>NOTE:  WLAN devices can operate at the following bands:  2400 - 2483.5 MHz, 5150 - 5250 MHz (indoor only), 5250 - 5350 MHz (subject to DFS/TPC), 5470 - 5725 MHz (subject to DFS/TPC), 5725 - 5850 MHz, and 57- 66 GHz.</a:t>
            </a:r>
            <a:endParaRPr lang="en-US" altLang="en-US" sz="1400" dirty="0">
              <a:solidFill>
                <a:schemeClr val="tx1"/>
              </a:solidFill>
              <a:cs typeface="Arial" panose="020B0604020202020204" pitchFamily="34" charset="0"/>
            </a:endParaRPr>
          </a:p>
          <a:p>
            <a:pPr>
              <a:buFont typeface="Arial" panose="020B0604020202020204" pitchFamily="34" charset="0"/>
              <a:buChar char="•"/>
            </a:pPr>
            <a:r>
              <a:rPr lang="en-US" altLang="en-US" sz="1600" b="0" dirty="0">
                <a:solidFill>
                  <a:srgbClr val="222222"/>
                </a:solidFill>
                <a:cs typeface="Arial" panose="020B0604020202020204" pitchFamily="34" charset="0"/>
              </a:rPr>
              <a:t>[3]  Updated regulation on devices with operating frequency up to 246 GHz including automotive radars and UWB devices</a:t>
            </a:r>
            <a:endParaRPr lang="en-US" altLang="en-US" sz="1600" b="0" dirty="0">
              <a:solidFill>
                <a:schemeClr val="tx1"/>
              </a:solidFill>
              <a:cs typeface="Arial" panose="020B0604020202020204" pitchFamily="34" charset="0"/>
            </a:endParaRPr>
          </a:p>
          <a:p>
            <a:pPr>
              <a:buFont typeface="Arial" panose="020B0604020202020204" pitchFamily="34" charset="0"/>
              <a:buChar char="•"/>
            </a:pPr>
            <a:r>
              <a:rPr lang="en-US" altLang="en-US" sz="1600" b="0" dirty="0">
                <a:solidFill>
                  <a:srgbClr val="222222"/>
                </a:solidFill>
                <a:cs typeface="Arial" panose="020B0604020202020204" pitchFamily="34" charset="0"/>
              </a:rPr>
              <a:t>[4]  Replace the operating frequencies of RFID from 920-925 MHz to 918-923 MHz band.</a:t>
            </a:r>
            <a:endParaRPr lang="en-US" altLang="en-US" sz="1600" b="0" dirty="0">
              <a:solidFill>
                <a:schemeClr val="tx1"/>
              </a:solidFill>
              <a:cs typeface="Arial" panose="020B0604020202020204" pitchFamily="34" charset="0"/>
            </a:endParaRPr>
          </a:p>
          <a:p>
            <a:pPr>
              <a:buFont typeface="Arial" panose="020B0604020202020204" pitchFamily="34" charset="0"/>
              <a:buChar char="•"/>
            </a:pPr>
            <a:r>
              <a:rPr lang="en-US" altLang="en-US" sz="1600" b="0" dirty="0">
                <a:solidFill>
                  <a:srgbClr val="222222"/>
                </a:solidFill>
                <a:cs typeface="Arial" panose="020B0604020202020204" pitchFamily="34" charset="0"/>
              </a:rPr>
              <a:t>[5]  Remove the operating frequencies of 866 ~ 868 MHz allocated for RFID.  The RFID products operating at these bands which have been manufactured or imported before enforcing date of this Circular can still be used in Vietnam, but must be stopped if cause harmful interference to licensed bands.</a:t>
            </a:r>
            <a:r>
              <a:rPr lang="en-US" alt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17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99962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-4</a:t>
            </a:r>
            <a:endParaRPr lang="en-US" sz="2400" dirty="0"/>
          </a:p>
        </p:txBody>
      </p:sp>
      <p:sp>
        <p:nvSpPr>
          <p:cNvPr id="3" name="Content Placeholder 2"/>
          <p:cNvSpPr>
            <a:spLocks noGrp="1"/>
          </p:cNvSpPr>
          <p:nvPr>
            <p:ph idx="1"/>
          </p:nvPr>
        </p:nvSpPr>
        <p:spPr>
          <a:xfrm>
            <a:off x="685800" y="990599"/>
            <a:ext cx="8292711" cy="5484813"/>
          </a:xfrm>
        </p:spPr>
        <p:txBody>
          <a:bodyPr/>
          <a:lstStyle/>
          <a:p>
            <a:pPr>
              <a:buFont typeface="Arial" panose="020B0604020202020204" pitchFamily="34" charset="0"/>
              <a:buChar char="•"/>
            </a:pPr>
            <a:r>
              <a:rPr lang="en-US" altLang="en-US" sz="1800" b="0" dirty="0">
                <a:solidFill>
                  <a:srgbClr val="222222"/>
                </a:solidFill>
                <a:cs typeface="Arial" panose="020B0604020202020204" pitchFamily="34" charset="0"/>
              </a:rPr>
              <a:t>Fyi - </a:t>
            </a:r>
            <a:r>
              <a:rPr lang="en-US" altLang="en-US" sz="1800" u="sng" dirty="0">
                <a:solidFill>
                  <a:srgbClr val="222222"/>
                </a:solidFill>
                <a:cs typeface="Arial" panose="020B0604020202020204" pitchFamily="34" charset="0"/>
              </a:rPr>
              <a:t>Japan MIC has published a list of changes in technical conditions for</a:t>
            </a:r>
            <a:br>
              <a:rPr lang="en-US" altLang="en-US" sz="1800" u="sng" dirty="0">
                <a:solidFill>
                  <a:schemeClr val="tx1"/>
                </a:solidFill>
              </a:rPr>
            </a:br>
            <a:r>
              <a:rPr lang="en-US" altLang="en-US" sz="1800" u="sng" dirty="0">
                <a:solidFill>
                  <a:srgbClr val="222222"/>
                </a:solidFill>
                <a:cs typeface="Arial" panose="020B0604020202020204" pitchFamily="34" charset="0"/>
              </a:rPr>
              <a:t>radar systems operating at 60 GHz:</a:t>
            </a:r>
            <a:br>
              <a:rPr lang="en-US" altLang="en-US" sz="1800" u="sng" dirty="0">
                <a:solidFill>
                  <a:schemeClr val="tx1"/>
                </a:solidFill>
              </a:rPr>
            </a:br>
            <a:r>
              <a:rPr lang="en-US" altLang="en-US" sz="1800" b="0" dirty="0">
                <a:solidFill>
                  <a:srgbClr val="1155CC"/>
                </a:solidFill>
                <a:cs typeface="Arial" panose="020B0604020202020204" pitchFamily="34" charset="0"/>
                <a:hlinkClick r:id="rId3"/>
              </a:rPr>
              <a:t>http://www.soumu.go.jp/menu_news/s-news/01kiban14_02000401.html</a:t>
            </a:r>
            <a:endParaRPr lang="en-US" altLang="en-US" sz="1800" b="0" dirty="0">
              <a:solidFill>
                <a:schemeClr val="tx1"/>
              </a:solidFill>
              <a:cs typeface="Arial" panose="020B0604020202020204" pitchFamily="34" charset="0"/>
            </a:endParaRPr>
          </a:p>
          <a:p>
            <a:pPr>
              <a:buFont typeface="Arial" panose="020B0604020202020204" pitchFamily="34" charset="0"/>
              <a:buChar char="•"/>
            </a:pPr>
            <a:r>
              <a:rPr lang="en-US" altLang="en-US" sz="1800" b="0" dirty="0">
                <a:solidFill>
                  <a:srgbClr val="222222"/>
                </a:solidFill>
                <a:cs typeface="Arial" panose="020B0604020202020204" pitchFamily="34" charset="0"/>
              </a:rPr>
              <a:t>For the existing technical conditions, these are still applied for the</a:t>
            </a:r>
            <a:br>
              <a:rPr lang="en-US" altLang="en-US" sz="1800" b="0" dirty="0">
                <a:solidFill>
                  <a:schemeClr val="tx1"/>
                </a:solidFill>
              </a:rPr>
            </a:br>
            <a:r>
              <a:rPr lang="en-US" altLang="en-US" sz="1800" b="0" dirty="0">
                <a:solidFill>
                  <a:srgbClr val="222222"/>
                </a:solidFill>
                <a:cs typeface="Arial" panose="020B0604020202020204" pitchFamily="34" charset="0"/>
              </a:rPr>
              <a:t>60 GHz low power data communications systems.  Some of the conditions</a:t>
            </a:r>
            <a:br>
              <a:rPr lang="en-US" altLang="en-US" sz="1800" b="0" dirty="0">
                <a:solidFill>
                  <a:schemeClr val="tx1"/>
                </a:solidFill>
              </a:rPr>
            </a:br>
            <a:r>
              <a:rPr lang="en-US" altLang="en-US" sz="1800" b="0" dirty="0">
                <a:solidFill>
                  <a:srgbClr val="222222"/>
                </a:solidFill>
                <a:cs typeface="Arial" panose="020B0604020202020204" pitchFamily="34" charset="0"/>
              </a:rPr>
              <a:t>are difference depending on the maximum antenna power.</a:t>
            </a:r>
            <a:endParaRPr lang="en-US" altLang="en-US" sz="1800" b="0" dirty="0">
              <a:solidFill>
                <a:schemeClr val="tx1"/>
              </a:solidFill>
              <a:cs typeface="Arial" panose="020B0604020202020204" pitchFamily="34" charset="0"/>
            </a:endParaRPr>
          </a:p>
          <a:p>
            <a:pPr>
              <a:buFont typeface="Arial" panose="020B0604020202020204" pitchFamily="34" charset="0"/>
              <a:buChar char="•"/>
            </a:pPr>
            <a:r>
              <a:rPr lang="en-US" altLang="en-US" sz="1800" b="0" dirty="0">
                <a:solidFill>
                  <a:srgbClr val="222222"/>
                </a:solidFill>
                <a:cs typeface="Arial" panose="020B0604020202020204" pitchFamily="34" charset="0"/>
              </a:rPr>
              <a:t>For the proposed technical conditions for radar, maximum antenna power</a:t>
            </a:r>
            <a:br>
              <a:rPr lang="en-US" altLang="en-US" sz="1800" b="0" dirty="0">
                <a:solidFill>
                  <a:schemeClr val="tx1"/>
                </a:solidFill>
              </a:rPr>
            </a:br>
            <a:r>
              <a:rPr lang="en-US" altLang="en-US" sz="1800" b="0" dirty="0">
                <a:solidFill>
                  <a:srgbClr val="222222"/>
                </a:solidFill>
                <a:cs typeface="Arial" panose="020B0604020202020204" pitchFamily="34" charset="0"/>
              </a:rPr>
              <a:t>is not used as a criterion.  Instead, carrier sense is used as a</a:t>
            </a:r>
            <a:br>
              <a:rPr lang="en-US" altLang="en-US" sz="1800" b="0" dirty="0">
                <a:solidFill>
                  <a:schemeClr val="tx1"/>
                </a:solidFill>
              </a:rPr>
            </a:br>
            <a:r>
              <a:rPr lang="en-US" altLang="en-US" sz="1800" b="0" dirty="0">
                <a:solidFill>
                  <a:srgbClr val="222222"/>
                </a:solidFill>
                <a:cs typeface="Arial" panose="020B0604020202020204" pitchFamily="34" charset="0"/>
              </a:rPr>
              <a:t>criterion for drafting the technical conditions.  For example, if the</a:t>
            </a:r>
            <a:br>
              <a:rPr lang="en-US" altLang="en-US" sz="1800" b="0" dirty="0">
                <a:solidFill>
                  <a:schemeClr val="tx1"/>
                </a:solidFill>
              </a:rPr>
            </a:br>
            <a:r>
              <a:rPr lang="en-US" altLang="en-US" sz="1800" b="0" dirty="0">
                <a:solidFill>
                  <a:srgbClr val="222222"/>
                </a:solidFill>
                <a:cs typeface="Arial" panose="020B0604020202020204" pitchFamily="34" charset="0"/>
              </a:rPr>
              <a:t>radar system is not equipped with carrier sense, then the operating</a:t>
            </a:r>
            <a:br>
              <a:rPr lang="en-US" altLang="en-US" sz="1800" b="0" dirty="0">
                <a:solidFill>
                  <a:schemeClr val="tx1"/>
                </a:solidFill>
              </a:rPr>
            </a:br>
            <a:r>
              <a:rPr lang="en-US" altLang="en-US" sz="1800" b="0" dirty="0">
                <a:solidFill>
                  <a:srgbClr val="222222"/>
                </a:solidFill>
                <a:cs typeface="Arial" panose="020B0604020202020204" pitchFamily="34" charset="0"/>
              </a:rPr>
              <a:t>frequency is 57 - 64 GHz.   If the radar system is equipped with</a:t>
            </a:r>
            <a:br>
              <a:rPr lang="en-US" altLang="en-US" sz="1800" b="0" dirty="0">
                <a:solidFill>
                  <a:schemeClr val="tx1"/>
                </a:solidFill>
              </a:rPr>
            </a:br>
            <a:r>
              <a:rPr lang="en-US" altLang="en-US" sz="1800" b="0" dirty="0">
                <a:solidFill>
                  <a:srgbClr val="222222"/>
                </a:solidFill>
                <a:cs typeface="Arial" panose="020B0604020202020204" pitchFamily="34" charset="0"/>
              </a:rPr>
              <a:t>carrier sense, then the operating frequency is 57 - 66 GHz.</a:t>
            </a:r>
            <a:endParaRPr lang="en-US" altLang="en-US" sz="1800" b="0" dirty="0">
              <a:solidFill>
                <a:schemeClr val="tx1"/>
              </a:solidFill>
              <a:cs typeface="Arial" panose="020B0604020202020204" pitchFamily="34" charset="0"/>
            </a:endParaRPr>
          </a:p>
          <a:p>
            <a:pPr>
              <a:buFont typeface="Arial" panose="020B0604020202020204" pitchFamily="34" charset="0"/>
              <a:buChar char="•"/>
            </a:pPr>
            <a:r>
              <a:rPr lang="en-US" altLang="en-US" sz="1800" b="0" dirty="0">
                <a:solidFill>
                  <a:srgbClr val="222222"/>
                </a:solidFill>
                <a:cs typeface="Arial" panose="020B0604020202020204" pitchFamily="34" charset="0"/>
              </a:rPr>
              <a:t>summarized at:</a:t>
            </a:r>
            <a:br>
              <a:rPr lang="en-US" altLang="en-US" sz="1800" b="0" dirty="0">
                <a:solidFill>
                  <a:schemeClr val="tx1"/>
                </a:solidFill>
              </a:rPr>
            </a:br>
            <a:r>
              <a:rPr lang="en-US" altLang="en-US" sz="1800" b="0" dirty="0">
                <a:solidFill>
                  <a:srgbClr val="1155CC"/>
                </a:solidFill>
                <a:cs typeface="Arial" panose="020B0604020202020204" pitchFamily="34" charset="0"/>
                <a:hlinkClick r:id="rId4"/>
              </a:rPr>
              <a:t>https://mentor.ieee.org/802.18/dcn/19/18-19-0133-00-0000-update-on-the-60-ghz-technical-conditions-for-millimeter-wave-radar-systems-in-japan.ppt</a:t>
            </a:r>
            <a:br>
              <a:rPr lang="en-US" altLang="en-US" sz="1800" b="0" dirty="0">
                <a:solidFill>
                  <a:schemeClr val="tx1"/>
                </a:solidFill>
              </a:rPr>
            </a:br>
            <a:endParaRPr lang="en-US" altLang="en-US" sz="1800" b="0" dirty="0">
              <a:solidFill>
                <a:schemeClr val="tx1"/>
              </a:solidFill>
            </a:endParaRPr>
          </a:p>
          <a:p>
            <a:pPr>
              <a:buFont typeface="Arial" panose="020B0604020202020204" pitchFamily="34" charset="0"/>
              <a:buChar char="•"/>
            </a:pPr>
            <a:endParaRPr lang="en-US" altLang="en-US" sz="16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17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896634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-5</a:t>
            </a:r>
            <a:endParaRPr lang="en-US" sz="2400" dirty="0"/>
          </a:p>
        </p:txBody>
      </p:sp>
      <p:sp>
        <p:nvSpPr>
          <p:cNvPr id="3" name="Content Placeholder 2"/>
          <p:cNvSpPr>
            <a:spLocks noGrp="1"/>
          </p:cNvSpPr>
          <p:nvPr>
            <p:ph idx="1"/>
          </p:nvPr>
        </p:nvSpPr>
        <p:spPr>
          <a:xfrm>
            <a:off x="685800" y="990599"/>
            <a:ext cx="8292711" cy="5484813"/>
          </a:xfrm>
        </p:spPr>
        <p:txBody>
          <a:bodyPr/>
          <a:lstStyle/>
          <a:p>
            <a:pPr>
              <a:buFont typeface="Arial" panose="020B0604020202020204" pitchFamily="34" charset="0"/>
              <a:buChar char="•"/>
            </a:pPr>
            <a:r>
              <a:rPr lang="en-US" sz="1800" dirty="0"/>
              <a:t>NIST has issued an open/public comment period for its Draft NISTIR 8267, </a:t>
            </a:r>
            <a:r>
              <a:rPr lang="en-US" sz="1800" i="1" dirty="0"/>
              <a:t>Security Review of Consumer Home Internet of Things (IoT) Products. </a:t>
            </a:r>
          </a:p>
          <a:p>
            <a:pPr lvl="1">
              <a:buFont typeface="Arial" panose="020B0604020202020204" pitchFamily="34" charset="0"/>
              <a:buChar char="•"/>
            </a:pPr>
            <a:r>
              <a:rPr lang="en-US" sz="1600" u="sng" dirty="0"/>
              <a:t>The public comment period is open to 1 November.</a:t>
            </a:r>
            <a:endParaRPr lang="en-US" sz="1600" dirty="0"/>
          </a:p>
          <a:p>
            <a:r>
              <a:rPr lang="en-US" sz="1600" dirty="0"/>
              <a:t> </a:t>
            </a:r>
          </a:p>
          <a:p>
            <a:pPr>
              <a:buFont typeface="Arial" panose="020B0604020202020204" pitchFamily="34" charset="0"/>
              <a:buChar char="•"/>
            </a:pPr>
            <a:r>
              <a:rPr lang="en-US" sz="1800" dirty="0"/>
              <a:t>The draft document is at:</a:t>
            </a:r>
            <a:br>
              <a:rPr lang="en-US" sz="1800" u="sng" dirty="0">
                <a:hlinkClick r:id="rId3"/>
              </a:rPr>
            </a:br>
            <a:r>
              <a:rPr lang="en-US" sz="1600" u="sng" dirty="0">
                <a:hlinkClick r:id="rId3"/>
              </a:rPr>
              <a:t>https://nvlpubs.nist.gov/nistpubs/ir/2019/NIST.IR.8267-draft.pdf</a:t>
            </a:r>
            <a:endParaRPr lang="en-US" sz="1600" dirty="0"/>
          </a:p>
          <a:p>
            <a:pPr lvl="1">
              <a:buFont typeface="Arial" panose="020B0604020202020204" pitchFamily="34" charset="0"/>
              <a:buChar char="•"/>
            </a:pPr>
            <a:r>
              <a:rPr lang="en-US" sz="1600" i="1" dirty="0"/>
              <a:t>Draft NIST Interagency or Internal Report (NISTIR) 8267, Security Assessment of Consumer Home IoT Products, presents the results of technical assessments on security features of smart light bulbs, security lights, security cameras, doorbells, plugs, thermostats, and televisions. This report provides recommendations, along with information on the observations of the devices' security features, to indicate current practices and how these current practices could be improved. </a:t>
            </a:r>
            <a:endParaRPr lang="en-US" sz="1600" dirty="0"/>
          </a:p>
          <a:p>
            <a:r>
              <a:rPr lang="en-US" sz="1600" dirty="0"/>
              <a:t> </a:t>
            </a:r>
          </a:p>
          <a:p>
            <a:pPr>
              <a:buFont typeface="Arial" panose="020B0604020202020204" pitchFamily="34" charset="0"/>
              <a:buChar char="•"/>
            </a:pPr>
            <a:r>
              <a:rPr lang="en-US" sz="1800" b="0" dirty="0"/>
              <a:t>Scanning the document there is Wi Fi and MAC addresses noted. </a:t>
            </a:r>
          </a:p>
          <a:p>
            <a:pPr>
              <a:buFont typeface="Arial" panose="020B0604020202020204" pitchFamily="34" charset="0"/>
              <a:buChar char="•"/>
            </a:pPr>
            <a:r>
              <a:rPr lang="en-US" altLang="en-US" sz="1800" b="0" dirty="0">
                <a:solidFill>
                  <a:srgbClr val="222222"/>
                </a:solidFill>
                <a:cs typeface="Arial" panose="020B0604020202020204" pitchFamily="34" charset="0"/>
              </a:rPr>
              <a:t>IEEE USA is responding, though looking for input from IEEE 802 by 29 Oct?  </a:t>
            </a:r>
            <a:r>
              <a:rPr lang="en-US" altLang="en-US" sz="1600" b="0" dirty="0">
                <a:solidFill>
                  <a:srgbClr val="222222"/>
                </a:solidFill>
                <a:cs typeface="Arial" panose="020B0604020202020204" pitchFamily="34" charset="0"/>
              </a:rPr>
              <a:t>(This went out to the LMSC(EC)) </a:t>
            </a:r>
          </a:p>
          <a:p>
            <a:pPr>
              <a:buFont typeface="Arial" panose="020B0604020202020204" pitchFamily="34" charset="0"/>
              <a:buChar char="•"/>
            </a:pPr>
            <a:r>
              <a:rPr lang="en-US" sz="1800" dirty="0"/>
              <a:t>Chair will send out for input from .</a:t>
            </a:r>
            <a:r>
              <a:rPr lang="en-US" sz="1800"/>
              <a:t>18 members and </a:t>
            </a:r>
            <a:r>
              <a:rPr lang="en-US" sz="1800" dirty="0"/>
              <a:t>will discuss next week(24</a:t>
            </a:r>
            <a:r>
              <a:rPr lang="en-US" sz="1800" baseline="30000" dirty="0"/>
              <a:t>th</a:t>
            </a:r>
            <a:r>
              <a:rPr lang="en-US" sz="1800" dirty="0"/>
              <a:t>) if we want to send anything to IEEE USA or not. </a:t>
            </a:r>
          </a:p>
          <a:p>
            <a:pPr>
              <a:buFont typeface="Arial" panose="020B0604020202020204" pitchFamily="34" charset="0"/>
              <a:buChar char="•"/>
            </a:pPr>
            <a:endParaRPr lang="en-US" altLang="en-US" sz="1800" dirty="0">
              <a:solidFill>
                <a:srgbClr val="222222"/>
              </a:solidFill>
              <a:cs typeface="Arial" panose="020B060402020202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17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00021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r>
              <a:rPr lang="en-US" sz="1800" b="0" dirty="0">
                <a:solidFill>
                  <a:srgbClr val="00B0F0"/>
                </a:solidFill>
              </a:rPr>
              <a:t>Chair to send out to </a:t>
            </a:r>
            <a:r>
              <a:rPr lang="en-US" sz="1800" b="0" dirty="0" err="1">
                <a:solidFill>
                  <a:srgbClr val="00B0F0"/>
                </a:solidFill>
              </a:rPr>
              <a:t>listserver</a:t>
            </a:r>
            <a:r>
              <a:rPr lang="en-US" sz="1800" b="0" dirty="0">
                <a:solidFill>
                  <a:srgbClr val="00B0F0"/>
                </a:solidFill>
              </a:rPr>
              <a:t> about the NIST consultation on security of home IoT devices.   Next week will review and anything to send to IEEE USA? </a:t>
            </a:r>
          </a:p>
          <a:p>
            <a:pPr marL="285750" indent="-285750">
              <a:buFont typeface="Wingdings" panose="05000000000000000000" pitchFamily="2" charset="2"/>
              <a:buChar char="q"/>
            </a:pPr>
            <a:r>
              <a:rPr lang="en-US" sz="1800" b="0" dirty="0">
                <a:solidFill>
                  <a:srgbClr val="00B0F0"/>
                </a:solidFill>
              </a:rPr>
              <a:t> </a:t>
            </a: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 and UWB in cell phones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  (October’s 2019 data should be available soon. )</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0" indent="0">
              <a:spcBef>
                <a:spcPts val="0"/>
              </a:spcBef>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17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17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24 Oct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15:41</a:t>
            </a:r>
            <a:r>
              <a:rPr lang="en-US" sz="1800" dirty="0">
                <a:sym typeface="Wingdings" panose="05000000000000000000" pitchFamily="2" charset="2"/>
              </a:rPr>
              <a:t> </a:t>
            </a:r>
            <a:r>
              <a:rPr lang="en-US" sz="1800" dirty="0"/>
              <a:t>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10 – 15 November 2019 Plenary in the Hilton Waikoloa Village, Kona, HI, USA </a:t>
            </a:r>
          </a:p>
          <a:p>
            <a:pPr>
              <a:buFont typeface="Arial" panose="020B0604020202020204" pitchFamily="34" charset="0"/>
              <a:buChar char="•"/>
            </a:pPr>
            <a:r>
              <a:rPr lang="en-US" sz="1600" b="0" dirty="0"/>
              <a:t>Normal time slots, Tuesday AM2 and Thursday AM1 </a:t>
            </a:r>
            <a:r>
              <a:rPr lang="en-US" sz="1600" dirty="0">
                <a:solidFill>
                  <a:schemeClr val="accent6">
                    <a:lumMod val="20000"/>
                    <a:lumOff val="80000"/>
                  </a:schemeClr>
                </a:solidFill>
              </a:rPr>
              <a:t>– </a:t>
            </a:r>
            <a:r>
              <a:rPr lang="en-US" sz="12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Oct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17 Oct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3 Nearly Voters;  Aspirant members: 19</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17 Oct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77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17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21</a:t>
            </a:fld>
            <a:endParaRPr lang="en-US" altLang="en-US" sz="1200" b="0" dirty="0"/>
          </a:p>
        </p:txBody>
      </p:sp>
      <p:sp>
        <p:nvSpPr>
          <p:cNvPr id="2" name="Date Placeholder 1"/>
          <p:cNvSpPr>
            <a:spLocks noGrp="1"/>
          </p:cNvSpPr>
          <p:nvPr>
            <p:ph type="dt" idx="15"/>
          </p:nvPr>
        </p:nvSpPr>
        <p:spPr/>
        <p:txBody>
          <a:bodyPr/>
          <a:lstStyle/>
          <a:p>
            <a:r>
              <a:rPr lang="en-US"/>
              <a:t>17 Oct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17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Oct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Oct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17 Oct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95700"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Oct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17 Oct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Vietnam Digital Consultation</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kern="0" dirty="0"/>
          </a:p>
          <a:p>
            <a:pPr marL="285750" indent="-285750">
              <a:spcBef>
                <a:spcPts val="0"/>
              </a:spcBef>
              <a:buFont typeface="Arial" panose="020B0604020202020204" pitchFamily="34" charset="0"/>
              <a:buChar char="•"/>
            </a:pPr>
            <a:r>
              <a:rPr lang="en-US" altLang="en-US" sz="1400" b="0" kern="0" dirty="0"/>
              <a:t> Vietnam Digital Consultation</a:t>
            </a:r>
          </a:p>
          <a:p>
            <a:pPr marL="685800" lvl="1">
              <a:spcBef>
                <a:spcPts val="0"/>
              </a:spcBef>
              <a:buFont typeface="Arial" panose="020B0604020202020204" pitchFamily="34" charset="0"/>
              <a:buChar char="•"/>
            </a:pPr>
            <a:r>
              <a:rPr lang="en-US" altLang="en-US" sz="1400" kern="0" dirty="0"/>
              <a:t>Due 05 November</a:t>
            </a:r>
            <a:endParaRPr lang="en-US" altLang="en-US" sz="1400" b="0" kern="0" dirty="0"/>
          </a:p>
          <a:p>
            <a:pPr marL="285750" indent="-285750">
              <a:spcBef>
                <a:spcPts val="0"/>
              </a:spcBef>
              <a:buFont typeface="Arial" panose="020B0604020202020204" pitchFamily="34" charset="0"/>
              <a:buChar char="•"/>
            </a:pPr>
            <a:endParaRPr lang="en-US" altLang="en-US" sz="1400" b="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ISED and Vietnam updates</a:t>
            </a:r>
          </a:p>
          <a:p>
            <a:pPr lvl="1">
              <a:spcBef>
                <a:spcPts val="0"/>
              </a:spcBef>
              <a:buFont typeface="Arial" panose="020B0604020202020204" pitchFamily="34" charset="0"/>
              <a:buChar char="•"/>
            </a:pPr>
            <a:r>
              <a:rPr lang="en-US" sz="1400" dirty="0"/>
              <a:t>Indonesia: Changes for Short Range Devices</a:t>
            </a:r>
          </a:p>
          <a:p>
            <a:pPr lvl="1">
              <a:spcBef>
                <a:spcPts val="0"/>
              </a:spcBef>
              <a:buFont typeface="Arial" panose="020B0604020202020204" pitchFamily="34" charset="0"/>
              <a:buChar char="•"/>
            </a:pPr>
            <a:r>
              <a:rPr lang="en-US" altLang="en-US" sz="1400" dirty="0">
                <a:solidFill>
                  <a:srgbClr val="222222"/>
                </a:solidFill>
                <a:cs typeface="Arial" panose="020B0604020202020204" pitchFamily="34" charset="0"/>
              </a:rPr>
              <a:t>Vietnam MIC circulated a draft that revises the regulation on license-exempt frequency bands.</a:t>
            </a:r>
            <a:endParaRPr lang="en-US" altLang="en-US" sz="1400" kern="0" dirty="0"/>
          </a:p>
          <a:p>
            <a:pPr lvl="1">
              <a:spcBef>
                <a:spcPts val="0"/>
              </a:spcBef>
              <a:buFont typeface="Arial" panose="020B0604020202020204" pitchFamily="34" charset="0"/>
              <a:buChar char="•"/>
            </a:pPr>
            <a:r>
              <a:rPr lang="en-US" altLang="en-US" sz="1400" dirty="0">
                <a:solidFill>
                  <a:srgbClr val="222222"/>
                </a:solidFill>
                <a:cs typeface="Arial" panose="020B0604020202020204" pitchFamily="34" charset="0"/>
              </a:rPr>
              <a:t>Japan MIC has published a list of changes in technical conditions for radar systems operating at 60 GHz:</a:t>
            </a:r>
            <a:endParaRPr lang="en-US" altLang="en-US" sz="1400" kern="0" dirty="0">
              <a:solidFill>
                <a:srgbClr val="222222"/>
              </a:solidFill>
              <a:cs typeface="Arial" panose="020B0604020202020204" pitchFamily="34" charset="0"/>
            </a:endParaRPr>
          </a:p>
          <a:p>
            <a:pPr lvl="1">
              <a:spcBef>
                <a:spcPts val="0"/>
              </a:spcBef>
              <a:buFont typeface="Arial" panose="020B0604020202020204" pitchFamily="34" charset="0"/>
              <a:buChar char="•"/>
            </a:pPr>
            <a:r>
              <a:rPr lang="en-US" altLang="en-US" sz="1400" kern="0" dirty="0"/>
              <a:t>NIST consultation on security of home IoT devices.  </a:t>
            </a:r>
            <a:r>
              <a:rPr lang="en-US" altLang="en-US" sz="1200" kern="0" dirty="0"/>
              <a:t>(new in agenda r01)</a:t>
            </a:r>
            <a:endParaRPr lang="en-US" altLang="en-US" sz="1400" kern="0" dirty="0"/>
          </a:p>
          <a:p>
            <a:pPr lvl="1">
              <a:spcBef>
                <a:spcPts val="0"/>
              </a:spcBef>
              <a:buFont typeface="Arial" panose="020B0604020202020204" pitchFamily="34" charset="0"/>
              <a:buChar char="•"/>
            </a:pPr>
            <a:endParaRPr lang="en-US" altLang="en-US" sz="1400" kern="0" dirty="0"/>
          </a:p>
          <a:p>
            <a:pPr marL="457200" lvl="1" indent="0">
              <a:spcBef>
                <a:spcPts val="0"/>
              </a:spcBef>
            </a:pP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Hassan Y.</a:t>
            </a:r>
          </a:p>
          <a:p>
            <a:pPr>
              <a:spcBef>
                <a:spcPts val="400"/>
              </a:spcBef>
            </a:pPr>
            <a:r>
              <a:rPr lang="en-US" altLang="en-US" sz="1600" b="1" dirty="0">
                <a:solidFill>
                  <a:schemeClr val="tx1"/>
                </a:solidFill>
              </a:rPr>
              <a:t>		Seconded by:	</a:t>
            </a:r>
            <a:r>
              <a:rPr lang="en-US" altLang="en-US" sz="1600" dirty="0">
                <a:solidFill>
                  <a:schemeClr val="tx1"/>
                </a:solidFill>
              </a:rPr>
              <a:t>Peter E. </a:t>
            </a:r>
          </a:p>
          <a:p>
            <a:pPr lvl="1">
              <a:spcBef>
                <a:spcPts val="400"/>
              </a:spcBef>
            </a:pPr>
            <a:r>
              <a:rPr lang="en-US" altLang="en-US" sz="1600" b="1" dirty="0">
                <a:solidFill>
                  <a:schemeClr val="tx1"/>
                </a:solidFill>
              </a:rPr>
              <a:t>Discussion?  	None</a:t>
            </a:r>
          </a:p>
          <a:p>
            <a:pPr lvl="1">
              <a:spcBef>
                <a:spcPts val="400"/>
              </a:spcBef>
            </a:pPr>
            <a:r>
              <a:rPr lang="en-US" altLang="en-US" sz="1600" b="1" dirty="0">
                <a:solidFill>
                  <a:schemeClr val="tx1"/>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dirty="0"/>
              <a:t>To approve the minutes from the IEEE 802.18 Teleconference 03 Oct 2019 in document </a:t>
            </a:r>
            <a:r>
              <a:rPr lang="en-US" altLang="en-US" sz="1600" dirty="0">
                <a:hlinkClick r:id="rId2"/>
              </a:rPr>
              <a:t>https://mentor.ieee.org/802.18/dcn/19/18-19-0132-00-0000-minutes-03oct19-rrtag-teleconference.docx</a:t>
            </a:r>
            <a:r>
              <a:rPr lang="en-US" altLang="en-US" sz="1600" dirty="0"/>
              <a:t>    </a:t>
            </a:r>
            <a:r>
              <a:rPr lang="en-US" sz="1600" b="1" dirty="0"/>
              <a:t>Posted: </a:t>
            </a:r>
            <a:r>
              <a:rPr lang="en-US" sz="1600" b="0" dirty="0"/>
              <a:t>06-Oct-2019 09:19:49 ET</a:t>
            </a:r>
          </a:p>
          <a:p>
            <a:pPr marL="0" indent="0">
              <a:spcBef>
                <a:spcPts val="400"/>
              </a:spcBef>
            </a:pPr>
            <a:r>
              <a:rPr lang="en-US" sz="1600" b="0" dirty="0"/>
              <a:t> </a:t>
            </a:r>
            <a:r>
              <a:rPr lang="en-US" altLang="en-US" sz="1600" b="0" dirty="0">
                <a:solidFill>
                  <a:schemeClr val="tx1"/>
                </a:solidFill>
              </a:rPr>
              <a:t>	</a:t>
            </a:r>
            <a:r>
              <a:rPr lang="en-US" altLang="en-US" sz="1600" dirty="0">
                <a:solidFill>
                  <a:schemeClr val="tx1"/>
                </a:solidFill>
              </a:rPr>
              <a:t>Moved by:  	Hassan.</a:t>
            </a:r>
          </a:p>
          <a:p>
            <a:pPr marL="0" indent="0">
              <a:spcBef>
                <a:spcPts val="400"/>
              </a:spcBef>
            </a:pPr>
            <a:r>
              <a:rPr lang="en-US" altLang="en-US" sz="1600" dirty="0">
                <a:solidFill>
                  <a:schemeClr val="tx1"/>
                </a:solidFill>
              </a:rPr>
              <a:t>	Seconded by:	Jay H.</a:t>
            </a:r>
          </a:p>
          <a:p>
            <a:pPr>
              <a:spcBef>
                <a:spcPts val="400"/>
              </a:spcBef>
            </a:pPr>
            <a:r>
              <a:rPr lang="en-US" altLang="en-US" sz="1600" b="1" dirty="0">
                <a:solidFill>
                  <a:schemeClr val="tx1"/>
                </a:solidFill>
              </a:rPr>
              <a:t>		Discussion?  	None</a:t>
            </a:r>
          </a:p>
          <a:p>
            <a:pPr lvl="1">
              <a:spcBef>
                <a:spcPts val="400"/>
              </a:spcBef>
            </a:pPr>
            <a:r>
              <a:rPr lang="en-US" altLang="en-US" sz="1600" b="1" dirty="0">
                <a:solidFill>
                  <a:schemeClr val="tx1"/>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__nothing heard___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17 Oct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2730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07585"/>
            <a:ext cx="8305800" cy="5567828"/>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#104, 02-06dec19-</a:t>
            </a:r>
            <a:r>
              <a:rPr lang="en-US" sz="1600" dirty="0"/>
              <a:t>Sophia Antipolis</a:t>
            </a:r>
          </a:p>
          <a:p>
            <a:pPr lvl="1">
              <a:spcBef>
                <a:spcPts val="0"/>
              </a:spcBef>
              <a:buFont typeface="Arial" panose="020B0604020202020204" pitchFamily="34" charset="0"/>
              <a:buChar char="•"/>
            </a:pPr>
            <a:r>
              <a:rPr lang="en-US" sz="1800" dirty="0"/>
              <a:t>Guido </a:t>
            </a:r>
            <a:r>
              <a:rPr lang="en-US" sz="1800" dirty="0" err="1"/>
              <a:t>Hiertz</a:t>
            </a:r>
            <a:r>
              <a:rPr lang="en-US" sz="1800" dirty="0"/>
              <a:t> is the new chair.  77-77 participant/entity, 2300-1300 weighted.</a:t>
            </a:r>
            <a:r>
              <a:rPr lang="en-US" sz="1600" dirty="0"/>
              <a:t>    Took 2</a:t>
            </a:r>
            <a:r>
              <a:rPr lang="en-US" sz="1600" baseline="30000" dirty="0"/>
              <a:t>nd</a:t>
            </a:r>
            <a:r>
              <a:rPr lang="en-US" sz="1600" dirty="0"/>
              <a:t> vote by weighted majority. </a:t>
            </a:r>
          </a:p>
          <a:p>
            <a:pPr lvl="1">
              <a:spcBef>
                <a:spcPts val="0"/>
              </a:spcBef>
              <a:buFont typeface="Arial" panose="020B0604020202020204" pitchFamily="34" charset="0"/>
              <a:buChar char="•"/>
            </a:pPr>
            <a:r>
              <a:rPr lang="en-US" sz="1800" dirty="0"/>
              <a:t>What else from meeting #103? </a:t>
            </a:r>
          </a:p>
          <a:p>
            <a:pPr lvl="1">
              <a:spcBef>
                <a:spcPts val="0"/>
              </a:spcBef>
              <a:buFont typeface="Arial" panose="020B0604020202020204" pitchFamily="34" charset="0"/>
              <a:buChar char="•"/>
            </a:pPr>
            <a:r>
              <a:rPr lang="en-US" sz="1800" dirty="0"/>
              <a:t>Spectrum mask of a punctured channel, no final solution and liaison back to IEEE 802 and 3GPP. </a:t>
            </a:r>
          </a:p>
          <a:p>
            <a:pPr lvl="1">
              <a:spcBef>
                <a:spcPts val="0"/>
              </a:spcBef>
              <a:buFont typeface="Arial" panose="020B0604020202020204" pitchFamily="34" charset="0"/>
              <a:buChar char="•"/>
            </a:pPr>
            <a:r>
              <a:rPr lang="en-US" sz="1600" dirty="0"/>
              <a:t>First draft of EN for 6 GHz, discussed, actions noted and is available.   250 </a:t>
            </a:r>
            <a:r>
              <a:rPr lang="en-US" sz="1600" dirty="0" err="1"/>
              <a:t>mW</a:t>
            </a:r>
            <a:r>
              <a:rPr lang="en-US" sz="1600" dirty="0"/>
              <a:t> indoor only, and 25 </a:t>
            </a:r>
            <a:r>
              <a:rPr lang="en-US" sz="1600" dirty="0" err="1"/>
              <a:t>mW</a:t>
            </a:r>
            <a:r>
              <a:rPr lang="en-US" sz="1600" dirty="0"/>
              <a:t> anywhere.   Will need to watch what speed this proceeds. </a:t>
            </a:r>
          </a:p>
          <a:p>
            <a:pPr lvl="1">
              <a:spcBef>
                <a:spcPts val="0"/>
              </a:spcBef>
              <a:buFont typeface="Arial" panose="020B0604020202020204" pitchFamily="34" charset="0"/>
              <a:buChar char="•"/>
            </a:pPr>
            <a:r>
              <a:rPr lang="en-US" sz="1600" dirty="0"/>
              <a:t>5 GHz standard still in revision. </a:t>
            </a:r>
            <a:endParaRPr lang="en-US" sz="1200" dirty="0"/>
          </a:p>
          <a:p>
            <a:pPr lvl="1">
              <a:spcBef>
                <a:spcPts val="0"/>
              </a:spcBef>
              <a:buFont typeface="Arial" panose="020B0604020202020204" pitchFamily="34" charset="0"/>
              <a:buChar char="•"/>
            </a:pPr>
            <a:endParaRPr lang="en-US" sz="1200" dirty="0">
              <a:solidFill>
                <a:schemeClr val="tx1"/>
              </a:solidFill>
            </a:endParaRPr>
          </a:p>
          <a:p>
            <a:pPr lvl="1">
              <a:spcBef>
                <a:spcPts val="0"/>
              </a:spcBef>
              <a:buFont typeface="Arial" panose="020B0604020202020204" pitchFamily="34" charset="0"/>
              <a:buChar char="•"/>
            </a:pPr>
            <a:endParaRPr lang="en-US" sz="1200" dirty="0">
              <a:solidFill>
                <a:schemeClr val="tx1"/>
              </a:solidFill>
            </a:endParaRP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endParaRPr lang="en-US" sz="18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meeting # ____ (07 Nov, online, 2.4 GHz SRDoc)</a:t>
            </a:r>
          </a:p>
          <a:p>
            <a:pPr lvl="1">
              <a:spcBef>
                <a:spcPts val="0"/>
              </a:spcBef>
              <a:buFont typeface="Arial" panose="020B0604020202020204" pitchFamily="34" charset="0"/>
              <a:buChar char="•"/>
            </a:pPr>
            <a:r>
              <a:rPr lang="en-US" sz="1600" dirty="0">
                <a:solidFill>
                  <a:schemeClr val="bg1">
                    <a:lumMod val="85000"/>
                  </a:schemeClr>
                </a:solidFill>
              </a:rPr>
              <a:t>Nothing reported</a:t>
            </a: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#51, 27-28 Nov,   </a:t>
            </a:r>
            <a:r>
              <a:rPr lang="en-US" sz="1600" dirty="0"/>
              <a:t>BREMEN, DE</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bg1">
                    <a:lumMod val="85000"/>
                  </a:schemeClr>
                </a:solidFill>
              </a:rPr>
              <a:t>nothing reported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#69, 15-18 Oct 2019, </a:t>
            </a:r>
            <a:r>
              <a:rPr lang="en-US" sz="1600" dirty="0"/>
              <a:t>Sophia Antipolis  -- This week</a:t>
            </a:r>
            <a:endParaRPr lang="en-US" sz="1600" b="0" dirty="0">
              <a:solidFill>
                <a:schemeClr val="tx1"/>
              </a:solidFill>
            </a:endParaRPr>
          </a:p>
          <a:p>
            <a:pPr lvl="1">
              <a:spcBef>
                <a:spcPts val="0"/>
              </a:spcBef>
              <a:buFont typeface="Arial" panose="020B0604020202020204" pitchFamily="34" charset="0"/>
              <a:buChar char="•"/>
            </a:pPr>
            <a:r>
              <a:rPr lang="en-US" sz="1200" dirty="0">
                <a:solidFill>
                  <a:schemeClr val="bg1">
                    <a:lumMod val="85000"/>
                  </a:schemeClr>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Oct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19374" y="940184"/>
            <a:ext cx="796742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a:t>
            </a:r>
          </a:p>
          <a:p>
            <a:pPr lvl="1">
              <a:buFont typeface="Arial" panose="020B0604020202020204" pitchFamily="34" charset="0"/>
              <a:buChar char="•"/>
            </a:pPr>
            <a:r>
              <a:rPr lang="en-US" sz="1600" dirty="0">
                <a:solidFill>
                  <a:schemeClr val="bg1">
                    <a:lumMod val="85000"/>
                  </a:schemeClr>
                </a:solidFill>
              </a:rPr>
              <a:t> 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#9 09-11 Dec 19, ECO Copenhagen</a:t>
            </a:r>
          </a:p>
          <a:p>
            <a:pPr lvl="8">
              <a:buFont typeface="Arial" panose="020B0604020202020204" pitchFamily="34" charset="0"/>
              <a:buChar char="•"/>
            </a:pPr>
            <a:r>
              <a:rPr lang="en-US" sz="1400" dirty="0"/>
              <a:t>#10, 20-22 Jan 20,  tbd, Czech Republic</a:t>
            </a:r>
            <a:endParaRPr lang="en-US" sz="1000" dirty="0"/>
          </a:p>
          <a:p>
            <a:pPr lvl="1">
              <a:buFont typeface="Arial" panose="020B0604020202020204" pitchFamily="34" charset="0"/>
              <a:buChar char="•"/>
            </a:pPr>
            <a:r>
              <a:rPr lang="en-US" sz="1600" dirty="0">
                <a:solidFill>
                  <a:schemeClr val="bg1">
                    <a:lumMod val="85000"/>
                  </a:schemeClr>
                </a:solidFill>
              </a:rPr>
              <a:t> </a:t>
            </a:r>
            <a:r>
              <a:rPr lang="en-US" sz="1600" dirty="0"/>
              <a:t>21Oct was a SE19 (fixed wireless) call. </a:t>
            </a:r>
          </a:p>
          <a:p>
            <a:pPr lvl="2">
              <a:buFont typeface="Arial" panose="020B0604020202020204" pitchFamily="34" charset="0"/>
              <a:buChar char="•"/>
            </a:pPr>
            <a:r>
              <a:rPr lang="en-US" sz="1600" dirty="0"/>
              <a:t>Was not able to provide input on short term interference criteria to SE45 at #104. </a:t>
            </a:r>
            <a:endParaRPr lang="en-US" sz="1600" dirty="0">
              <a:solidFill>
                <a:schemeClr val="tx1"/>
              </a:solidFill>
            </a:endParaRPr>
          </a:p>
          <a:p>
            <a:pPr lvl="1">
              <a:buFont typeface="Arial" panose="020B0604020202020204" pitchFamily="34" charset="0"/>
              <a:buChar char="•"/>
            </a:pPr>
            <a:r>
              <a:rPr lang="en-US" sz="1600" dirty="0">
                <a:solidFill>
                  <a:schemeClr val="tx1"/>
                </a:solidFill>
              </a:rPr>
              <a:t>Web meetings scheduled,  1</a:t>
            </a:r>
            <a:r>
              <a:rPr lang="en-US" sz="1600" baseline="30000" dirty="0">
                <a:solidFill>
                  <a:schemeClr val="tx1"/>
                </a:solidFill>
              </a:rPr>
              <a:t>st</a:t>
            </a:r>
            <a:r>
              <a:rPr lang="en-US" sz="1600" dirty="0">
                <a:solidFill>
                  <a:schemeClr val="tx1"/>
                </a:solidFill>
              </a:rPr>
              <a:t> was 08oct.</a:t>
            </a:r>
          </a:p>
          <a:p>
            <a:pPr lvl="2">
              <a:buFont typeface="Arial" panose="020B0604020202020204" pitchFamily="34" charset="0"/>
              <a:buChar char="•"/>
            </a:pPr>
            <a:r>
              <a:rPr lang="en-US" sz="1400" dirty="0">
                <a:solidFill>
                  <a:schemeClr val="tx1"/>
                </a:solidFill>
              </a:rPr>
              <a:t>Industry gave ranges for portable devices, very short /very low power, 25mW. </a:t>
            </a:r>
          </a:p>
          <a:p>
            <a:pPr lvl="1">
              <a:buFont typeface="Arial" panose="020B0604020202020204" pitchFamily="34" charset="0"/>
              <a:buChar char="•"/>
            </a:pPr>
            <a:r>
              <a:rPr lang="en-US" sz="1600" dirty="0">
                <a:solidFill>
                  <a:schemeClr val="tx1"/>
                </a:solidFill>
              </a:rPr>
              <a:t>More web meeting coming, watch their site.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 Jan 20,  tbd, Czech Republic</a:t>
            </a:r>
            <a:r>
              <a:rPr lang="en-US" sz="1800" dirty="0">
                <a:solidFill>
                  <a:schemeClr val="tx1"/>
                </a:solidFill>
              </a:rPr>
              <a:t> </a:t>
            </a:r>
          </a:p>
          <a:p>
            <a:pPr lvl="1">
              <a:buFont typeface="Arial" panose="020B0604020202020204" pitchFamily="34" charset="0"/>
              <a:buChar char="•"/>
            </a:pPr>
            <a:r>
              <a:rPr lang="en-US" sz="1600" dirty="0">
                <a:solidFill>
                  <a:schemeClr val="tx1"/>
                </a:solidFill>
              </a:rPr>
              <a:t>Meeting #9 is with SE45 also, working out logistics.   </a:t>
            </a:r>
          </a:p>
          <a:p>
            <a:pPr lvl="1">
              <a:buFont typeface="Arial" panose="020B0604020202020204" pitchFamily="34" charset="0"/>
              <a:buChar char="•"/>
            </a:pPr>
            <a:r>
              <a:rPr lang="en-US" sz="1600" dirty="0">
                <a:solidFill>
                  <a:schemeClr val="tx1"/>
                </a:solidFill>
              </a:rPr>
              <a:t>There is a first draft of the EC decision (used by BRAN).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Oct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66800"/>
            <a:ext cx="8353245" cy="5316684"/>
          </a:xfrm>
        </p:spPr>
        <p:txBody>
          <a:bodyPr/>
          <a:lstStyle/>
          <a:p>
            <a:r>
              <a:rPr lang="en-US" dirty="0"/>
              <a:t> </a:t>
            </a:r>
          </a:p>
          <a:p>
            <a:pPr>
              <a:buFont typeface="Arial" panose="020B0604020202020204" pitchFamily="34" charset="0"/>
              <a:buChar char="•"/>
            </a:pPr>
            <a:r>
              <a:rPr lang="en-US" sz="2000" dirty="0"/>
              <a:t>Additional information on the ITU-R Working Party 5D Workshop on IMT-2020 Terrestrial Radio Interfaces Evaluation are now available on: </a:t>
            </a:r>
            <a:r>
              <a:rPr lang="en-GB" sz="2000" u="sng" dirty="0">
                <a:hlinkClick r:id="rId3"/>
              </a:rPr>
              <a:t>https://www.itu.int/oth/R0A06000080/en</a:t>
            </a:r>
            <a:r>
              <a:rPr lang="en-GB" sz="2000" dirty="0"/>
              <a:t>.</a:t>
            </a:r>
            <a:endParaRPr lang="en-US" sz="20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marL="0" indent="0">
              <a:spcBef>
                <a:spcPts val="0"/>
              </a:spcBef>
            </a:pPr>
            <a:endParaRPr lang="en-US" sz="1600" dirty="0"/>
          </a:p>
          <a:p>
            <a:pPr>
              <a:spcBef>
                <a:spcPts val="0"/>
              </a:spcBef>
              <a:buFont typeface="Arial" panose="020B0604020202020204" pitchFamily="34" charset="0"/>
              <a:buChar char="•"/>
            </a:pPr>
            <a:r>
              <a:rPr lang="en-US" sz="1600" dirty="0"/>
              <a:t>Calendar:</a:t>
            </a:r>
            <a:endParaRPr lang="en-US" sz="1600" dirty="0">
              <a:hlinkClick r:id="rId4"/>
            </a:endParaRPr>
          </a:p>
          <a:p>
            <a:pPr lvl="1">
              <a:spcBef>
                <a:spcPts val="0"/>
              </a:spcBef>
              <a:buFont typeface="Arial" panose="020B0604020202020204" pitchFamily="34" charset="0"/>
              <a:buChar char="•"/>
            </a:pPr>
            <a:r>
              <a:rPr lang="en-US" sz="1600" dirty="0">
                <a:hlinkClick r:id="rId4"/>
              </a:rPr>
              <a:t>https://www.itu.int/en/events/Pages/Calendar-Events.aspx?sector=ITU-R</a:t>
            </a:r>
            <a:endParaRPr lang="en-US" sz="1600" dirty="0"/>
          </a:p>
          <a:p>
            <a:pPr>
              <a:spcBef>
                <a:spcPts val="0"/>
              </a:spcBef>
              <a:buFont typeface="Arial" panose="020B0604020202020204" pitchFamily="34" charset="0"/>
              <a:buChar char="•"/>
            </a:pPr>
            <a:r>
              <a:rPr lang="en-US" sz="1200" dirty="0">
                <a:hlinkClick r:id="rId5"/>
              </a:rPr>
              <a:t>Study Group 1 (SG 1) Spectrum management</a:t>
            </a:r>
            <a:endParaRPr lang="en-US" sz="1200" dirty="0">
              <a:solidFill>
                <a:schemeClr val="tx1"/>
              </a:solidFill>
            </a:endParaRPr>
          </a:p>
          <a:p>
            <a:pPr lvl="1">
              <a:spcBef>
                <a:spcPts val="0"/>
              </a:spcBef>
              <a:buFont typeface="Arial" panose="020B0604020202020204" pitchFamily="34" charset="0"/>
              <a:buChar char="•"/>
            </a:pPr>
            <a:r>
              <a:rPr lang="en-US" sz="1050" u="sng" dirty="0">
                <a:hlinkClick r:id="rId6"/>
              </a:rPr>
              <a:t>Working Party 1A (WP 1A) - Spectrum engineering techniques</a:t>
            </a:r>
            <a:r>
              <a:rPr lang="en-US" sz="1050" u="sng" dirty="0"/>
              <a:t> </a:t>
            </a:r>
          </a:p>
          <a:p>
            <a:pPr lvl="1">
              <a:spcBef>
                <a:spcPts val="0"/>
              </a:spcBef>
              <a:buFont typeface="Arial" panose="020B0604020202020204" pitchFamily="34" charset="0"/>
              <a:buChar char="•"/>
            </a:pPr>
            <a:r>
              <a:rPr lang="en-US" sz="1050" dirty="0">
                <a:hlinkClick r:id="rId7"/>
              </a:rPr>
              <a:t>Working Party 1C (WP 1C) - Spectrum monitoring</a:t>
            </a:r>
            <a:r>
              <a:rPr lang="en-US" sz="1050" dirty="0"/>
              <a:t>​​</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200" dirty="0">
                <a:hlinkClick r:id="rId8"/>
              </a:rPr>
              <a:t>Study Group 5 (SG 5) Terrestrial services</a:t>
            </a:r>
            <a:endParaRPr lang="en-US" sz="1200" dirty="0"/>
          </a:p>
          <a:p>
            <a:pPr lvl="1">
              <a:spcBef>
                <a:spcPts val="0"/>
              </a:spcBef>
              <a:buFont typeface="Arial" panose="020B0604020202020204" pitchFamily="34" charset="0"/>
              <a:buChar char="•"/>
            </a:pPr>
            <a:r>
              <a:rPr lang="en-US" sz="1050" dirty="0">
                <a:hlinkClick r:id="rId9"/>
              </a:rPr>
              <a:t>Working Party 5A (WP 5A) - Land mobile service above 30 MHz* (excluding IMT); wireless access in the fixed service; amateur and amateur-satellite services</a:t>
            </a:r>
            <a:r>
              <a:rPr lang="en-US" sz="1050" dirty="0"/>
              <a:t>  (Chair on mailing list)</a:t>
            </a:r>
            <a:endParaRPr lang="en-US" sz="1050" dirty="0">
              <a:hlinkClick r:id="rId10"/>
            </a:endParaRPr>
          </a:p>
          <a:p>
            <a:pPr lvl="1">
              <a:spcBef>
                <a:spcPts val="0"/>
              </a:spcBef>
              <a:buFont typeface="Arial" panose="020B0604020202020204" pitchFamily="34" charset="0"/>
              <a:buChar char="•"/>
            </a:pPr>
            <a:r>
              <a:rPr lang="en-US" sz="1050" dirty="0">
                <a:hlinkClick r:id="rId10"/>
              </a:rPr>
              <a:t>Working Party 5D (WP 5D) - IMT Systems</a:t>
            </a:r>
            <a:r>
              <a:rPr lang="en-US" sz="1050" dirty="0"/>
              <a:t> (Chair on mailing list)​​</a:t>
            </a:r>
          </a:p>
          <a:p>
            <a:pPr lvl="2">
              <a:spcBef>
                <a:spcPts val="0"/>
              </a:spcBef>
              <a:buFont typeface="Arial" panose="020B0604020202020204" pitchFamily="34" charset="0"/>
              <a:buChar char="•"/>
            </a:pPr>
            <a:r>
              <a:rPr lang="en-US" sz="900" dirty="0">
                <a:hlinkClick r:id="rId11"/>
              </a:rPr>
              <a:t>Monday 2019-12-09 - Friday 2019-12-13</a:t>
            </a:r>
            <a:endParaRPr lang="en-US" sz="900" dirty="0"/>
          </a:p>
          <a:p>
            <a:pPr marL="400050">
              <a:spcBef>
                <a:spcPts val="0"/>
              </a:spcBef>
              <a:buFont typeface="Arial" panose="020B0604020202020204" pitchFamily="34" charset="0"/>
              <a:buChar char="•"/>
            </a:pPr>
            <a:r>
              <a:rPr lang="en-US" sz="1200" dirty="0"/>
              <a:t>WRC-19:   </a:t>
            </a:r>
          </a:p>
          <a:p>
            <a:pPr marL="800100" lvl="1">
              <a:spcBef>
                <a:spcPts val="0"/>
              </a:spcBef>
              <a:buFont typeface="Arial" panose="020B0604020202020204" pitchFamily="34" charset="0"/>
              <a:buChar char="•"/>
            </a:pPr>
            <a:r>
              <a:rPr lang="en-US" sz="1100" u="sng" dirty="0">
                <a:hlinkClick r:id="rId12"/>
              </a:rPr>
              <a:t>https://www.itu.int/en/ITU-R/conferences/wrc/2019/Pages/default.aspx</a:t>
            </a:r>
            <a:r>
              <a:rPr lang="en-US" sz="1100" u="sng" dirty="0"/>
              <a:t>;  agenda and more: </a:t>
            </a:r>
            <a:r>
              <a:rPr lang="en-US" sz="1100" dirty="0"/>
              <a:t> </a:t>
            </a:r>
            <a:r>
              <a:rPr lang="en-US" sz="1100" u="sng" dirty="0">
                <a:hlinkClick r:id="rId13"/>
              </a:rPr>
              <a:t>https://www.itu.int/oth/R1402000001</a:t>
            </a:r>
            <a:endParaRPr lang="en-US" sz="1100" u="sng" dirty="0"/>
          </a:p>
          <a:p>
            <a:pPr marL="400050">
              <a:spcBef>
                <a:spcPts val="0"/>
              </a:spcBef>
              <a:buFont typeface="Arial" panose="020B0604020202020204" pitchFamily="34" charset="0"/>
              <a:buChar char="•"/>
            </a:pPr>
            <a:r>
              <a:rPr lang="en-US" sz="1200" dirty="0"/>
              <a:t>WRC-23 preliminary agenda items are already out since WRC-15 and will then be finalized at WRC-19.</a:t>
            </a:r>
          </a:p>
          <a:p>
            <a:pPr marL="800100" lvl="1">
              <a:spcBef>
                <a:spcPts val="0"/>
              </a:spcBef>
              <a:buFont typeface="Arial" panose="020B0604020202020204" pitchFamily="34" charset="0"/>
              <a:buChar char="•"/>
            </a:pPr>
            <a:r>
              <a:rPr lang="en-US" sz="1100" u="sng" dirty="0">
                <a:hlinkClick r:id="rId14"/>
              </a:rPr>
              <a:t>https://www.itu.int/en/ITU-R/study-groups/rcpm/Pages/wrc-23-preliminary-studies.aspx</a:t>
            </a:r>
            <a:r>
              <a:rPr lang="en-US" sz="1100" dirty="0"/>
              <a:t> </a:t>
            </a:r>
          </a:p>
          <a:p>
            <a:pPr lvl="6">
              <a:buFont typeface="Arial" panose="020B0604020202020204" pitchFamily="34" charset="0"/>
              <a:buChar char="•"/>
            </a:pPr>
            <a:endParaRPr lang="en-US" sz="800" dirty="0">
              <a:hlinkClick r:id="rId5"/>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 Oct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39545</TotalTime>
  <Words>2711</Words>
  <Application>Microsoft Office PowerPoint</Application>
  <PresentationFormat>On-screen Show (4:3)</PresentationFormat>
  <Paragraphs>486</Paragraphs>
  <Slides>24</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33"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Vietnam Digital Consultation</vt:lpstr>
      <vt:lpstr>General Discussion Items -1</vt:lpstr>
      <vt:lpstr>General Discussion Items -2</vt:lpstr>
      <vt:lpstr>General Discussion Items -3</vt:lpstr>
      <vt:lpstr>General Discussion Items -4</vt:lpstr>
      <vt:lpstr>General Discussion Items -5</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1940</cp:revision>
  <cp:lastPrinted>1601-01-01T00:00:00Z</cp:lastPrinted>
  <dcterms:created xsi:type="dcterms:W3CDTF">2016-03-03T14:54:45Z</dcterms:created>
  <dcterms:modified xsi:type="dcterms:W3CDTF">2019-10-18T13:00:52Z</dcterms:modified>
</cp:coreProperties>
</file>