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516" r:id="rId6"/>
    <p:sldId id="596" r:id="rId7"/>
    <p:sldId id="603" r:id="rId8"/>
    <p:sldId id="606" r:id="rId9"/>
    <p:sldId id="608" r:id="rId10"/>
    <p:sldId id="619" r:id="rId11"/>
    <p:sldId id="618" r:id="rId12"/>
    <p:sldId id="620" r:id="rId13"/>
    <p:sldId id="621" r:id="rId14"/>
    <p:sldId id="622" r:id="rId15"/>
    <p:sldId id="524" r:id="rId16"/>
    <p:sldId id="498" r:id="rId17"/>
    <p:sldId id="402" r:id="rId18"/>
    <p:sldId id="403" r:id="rId19"/>
    <p:sldId id="462" r:id="rId20"/>
    <p:sldId id="549" r:id="rId21"/>
    <p:sldId id="425" r:id="rId22"/>
    <p:sldId id="592" r:id="rId23"/>
    <p:sldId id="59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83" autoAdjust="0"/>
  </p:normalViewPr>
  <p:slideViewPr>
    <p:cSldViewPr>
      <p:cViewPr varScale="1">
        <p:scale>
          <a:sx n="113" d="100"/>
          <a:sy n="113" d="100"/>
        </p:scale>
        <p:origin x="16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68285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10 days, 24</a:t>
            </a:r>
            <a:r>
              <a:rPr lang="en-US" sz="1800" baseline="30000" dirty="0"/>
              <a:t>th</a:t>
            </a:r>
            <a:r>
              <a:rPr lang="en-US" sz="1800" dirty="0"/>
              <a:t> to 03nov (sun), 24hrs 04nov, time zones need to send the 4</a:t>
            </a:r>
            <a:r>
              <a:rPr lang="en-US" sz="1800" baseline="30000" dirty="0"/>
              <a:t>th</a:t>
            </a:r>
            <a:r>
              <a:rPr lang="en-US" sz="1800" dirty="0"/>
              <a:t>.  No pad.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3516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974127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53180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802.18-19/0135r00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mic.gov.vn/Pages/DuThaoVanBan/XemYKienDongGop.aspx?iDDTVB_DuThaoVanBan=1947&amp;replyUrl=/pages/duthaovanban/danhsachduthaovanban.asp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itu.int/go/ITU-R/sg1" TargetMode="External"/><Relationship Id="rId4" Type="http://schemas.openxmlformats.org/officeDocument/2006/relationships/hyperlink" Target="https://mentor.ieee.org/802.18/dcn/19/18-19-0134-00-0000-vietnam-mic-digital-signatures-mobile-devices-consultation-std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mic.gov.vn/Pages/VanBan/14306/1_VBHN-BTTTT.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soumu.go.jp/menu_news/s-news/01kiban14_02000401.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19-0133-00-0000-update-on-the-60-ghz-technical-conditions-for-millimeter-wave-radar-systems-in-japan.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2-00-0000-minutes-03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sg5" TargetMode="External"/><Relationship Id="rId13" Type="http://schemas.openxmlformats.org/officeDocument/2006/relationships/hyperlink" Target="https://www.itu.int/oth/R1402000001" TargetMode="External"/><Relationship Id="rId3" Type="http://schemas.openxmlformats.org/officeDocument/2006/relationships/hyperlink" Target="https://www.itu.int/oth/R0A06000080/en" TargetMode="External"/><Relationship Id="rId7" Type="http://schemas.openxmlformats.org/officeDocument/2006/relationships/hyperlink" Target="https://www.itu.int/go/ITU-R/wp1c" TargetMode="External"/><Relationship Id="rId12" Type="http://schemas.openxmlformats.org/officeDocument/2006/relationships/hyperlink" Target="https://www.itu.int/en/ITU-R/conferences/wrc/2019/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a" TargetMode="External"/><Relationship Id="rId11" Type="http://schemas.openxmlformats.org/officeDocument/2006/relationships/hyperlink" Target="https://www.itu.int/events/eventdetails.asp?eventid=17206" TargetMode="External"/><Relationship Id="rId5" Type="http://schemas.openxmlformats.org/officeDocument/2006/relationships/hyperlink" Target="https://www.itu.int/go/ITU-R/sg1" TargetMode="External"/><Relationship Id="rId10" Type="http://schemas.openxmlformats.org/officeDocument/2006/relationships/hyperlink" Target="https://www.itu.int/go/ITU-R/wp5d" TargetMode="External"/><Relationship Id="rId4" Type="http://schemas.openxmlformats.org/officeDocument/2006/relationships/hyperlink" Target="https://www.itu.int/en/events/Pages/Calendar-Events.aspx?sector=ITU-R" TargetMode="External"/><Relationship Id="rId9" Type="http://schemas.openxmlformats.org/officeDocument/2006/relationships/hyperlink" Target="https://www.itu.int/go/ITU-R/wp5a" TargetMode="External"/><Relationship Id="rId14" Type="http://schemas.openxmlformats.org/officeDocument/2006/relationships/hyperlink" Target="https://www.itu.int/en/ITU-R/study-groups/rcpm/Pages/wrc-23-preliminary-studi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17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8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Vietnam Digital Consultation</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endParaRPr lang="en-US" altLang="en-US" sz="2000" b="0" dirty="0">
              <a:solidFill>
                <a:srgbClr val="222222"/>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rgbClr val="222222"/>
                </a:solidFill>
                <a:latin typeface="Arial" panose="020B0604020202020204" pitchFamily="34" charset="0"/>
                <a:cs typeface="Arial" panose="020B0604020202020204" pitchFamily="34" charset="0"/>
              </a:rPr>
              <a:t>Vietnam MIC seeks comments from the public on the compulsory standards applied on digital signatures and digital signature authentication services on mobile devices.  Please refer to the following URL for more information:</a:t>
            </a:r>
          </a:p>
          <a:p>
            <a:pPr lvl="1">
              <a:buFont typeface="Arial" panose="020B0604020202020204" pitchFamily="34" charset="0"/>
              <a:buChar char="•"/>
            </a:pPr>
            <a:r>
              <a:rPr lang="en-US" altLang="en-US" sz="1600" b="0" dirty="0">
                <a:solidFill>
                  <a:srgbClr val="1155CC"/>
                </a:solidFill>
                <a:latin typeface="Arial" panose="020B0604020202020204" pitchFamily="34" charset="0"/>
                <a:cs typeface="Arial" panose="020B0604020202020204" pitchFamily="34" charset="0"/>
                <a:hlinkClick r:id="rId3"/>
              </a:rPr>
              <a:t>http://mic.gov.vn/Pages/DuThaoVanBan/XemYKienDongGop.aspx?iDDTVB_DuThaoVanBan=1947&amp;replyUrl=/pages/duthaovanban/danhsachduthaovanban.aspx</a:t>
            </a:r>
            <a:endParaRPr lang="en-US" altLang="en-US" sz="160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rgbClr val="222222"/>
                </a:solidFill>
                <a:latin typeface="Arial" panose="020B0604020202020204" pitchFamily="34" charset="0"/>
                <a:cs typeface="Arial" panose="020B0604020202020204" pitchFamily="34" charset="0"/>
              </a:rPr>
              <a:t>The comment submission deadline is November 5, 2019 </a:t>
            </a:r>
          </a:p>
          <a:p>
            <a:pPr lvl="1">
              <a:buFont typeface="Arial" panose="020B0604020202020204" pitchFamily="34" charset="0"/>
              <a:buChar char="•"/>
            </a:pPr>
            <a:r>
              <a:rPr lang="en-US" altLang="en-US" sz="1400" b="0" dirty="0">
                <a:solidFill>
                  <a:srgbClr val="222222"/>
                </a:solidFill>
                <a:latin typeface="Arial" panose="020B0604020202020204" pitchFamily="34" charset="0"/>
                <a:cs typeface="Arial" panose="020B0604020202020204" pitchFamily="34" charset="0"/>
              </a:rPr>
              <a:t>(should approve today, 17 oct.)</a:t>
            </a:r>
            <a:endParaRPr lang="en-US" altLang="en-US" sz="1400" b="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US" altLang="en-US" sz="2000" b="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chemeClr val="tx1"/>
                </a:solidFill>
                <a:cs typeface="Arial" panose="020B0604020202020204" pitchFamily="34" charset="0"/>
              </a:rPr>
              <a:t>See, a translation o</a:t>
            </a:r>
            <a:r>
              <a:rPr lang="en-US" altLang="en-US" sz="1800" b="0" dirty="0">
                <a:solidFill>
                  <a:srgbClr val="222222"/>
                </a:solidFill>
                <a:cs typeface="Arial" panose="020B0604020202020204" pitchFamily="34" charset="0"/>
              </a:rPr>
              <a:t>n parts of the consultation that summarizes the list of required standards applying digital signature and digital certification services on mobile services</a:t>
            </a:r>
            <a:r>
              <a:rPr lang="en-US" sz="1800" dirty="0"/>
              <a:t> </a:t>
            </a:r>
          </a:p>
          <a:p>
            <a:pPr lvl="1">
              <a:buFont typeface="Arial" panose="020B0604020202020204" pitchFamily="34" charset="0"/>
              <a:buChar char="•"/>
            </a:pPr>
            <a:r>
              <a:rPr lang="en-US" sz="1600" dirty="0">
                <a:hlinkClick r:id="rId4"/>
              </a:rPr>
              <a:t>https://mentor.ieee.org/802.18/dcn/19/18-19-0134-00-0000-vietnam-mic-digital-signatures-mobile-devices-consultation-stds.docx</a:t>
            </a:r>
            <a:r>
              <a:rPr lang="en-US" sz="1600" dirty="0"/>
              <a:t> </a:t>
            </a:r>
            <a:r>
              <a:rPr lang="en-US" sz="1600" dirty="0">
                <a:highlight>
                  <a:srgbClr val="FFFF00"/>
                </a:highlight>
              </a:rPr>
              <a:t> </a:t>
            </a:r>
          </a:p>
          <a:p>
            <a:pPr>
              <a:buFont typeface="Arial" panose="020B0604020202020204" pitchFamily="34" charset="0"/>
              <a:buChar char="•"/>
            </a:pPr>
            <a:r>
              <a:rPr lang="en-US" sz="2000" dirty="0"/>
              <a:t>  </a:t>
            </a:r>
            <a:endParaRPr lang="en-US" sz="800" dirty="0">
              <a:hlinkClick r:id="rId5"/>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4099162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u="sng" dirty="0"/>
              <a:t>ISED RSP: 100 Certification of Radio Apparatus and Broadcasting Equipment</a:t>
            </a:r>
            <a:endParaRPr lang="en-US" sz="1800" dirty="0"/>
          </a:p>
          <a:p>
            <a:pPr lvl="1">
              <a:buFont typeface="Arial" panose="020B0604020202020204" pitchFamily="34" charset="0"/>
              <a:buChar char="•"/>
            </a:pPr>
            <a:r>
              <a:rPr lang="en-US" sz="1600" dirty="0"/>
              <a:t>Many updates on equipment certification. </a:t>
            </a:r>
          </a:p>
          <a:p>
            <a:pPr lvl="3">
              <a:buFont typeface="Arial" panose="020B0604020202020204" pitchFamily="34" charset="0"/>
              <a:buChar char="•"/>
            </a:pPr>
            <a:endParaRPr lang="en-US" sz="800" dirty="0"/>
          </a:p>
          <a:p>
            <a:pPr>
              <a:buFont typeface="Arial" panose="020B0604020202020204" pitchFamily="34" charset="0"/>
              <a:buChar char="•"/>
            </a:pPr>
            <a:r>
              <a:rPr lang="en-US" sz="1800" u="sng" dirty="0"/>
              <a:t>ISED: Notice 2019-DRS001 Regarding Radio Frequency Exposure Compliance</a:t>
            </a:r>
          </a:p>
          <a:p>
            <a:pPr lvl="1">
              <a:buFont typeface="Arial" panose="020B0604020202020204" pitchFamily="34" charset="0"/>
              <a:buChar char="•"/>
            </a:pPr>
            <a:r>
              <a:rPr lang="en-US" sz="1600" dirty="0"/>
              <a:t>IEC 69909-2 AMD1:2019 for RF Exposure Compliance, mandatory 01 Mar 20</a:t>
            </a:r>
          </a:p>
          <a:p>
            <a:pPr lvl="3">
              <a:buFont typeface="Arial" panose="020B0604020202020204" pitchFamily="34" charset="0"/>
              <a:buChar char="•"/>
            </a:pPr>
            <a:endParaRPr lang="en-US" sz="1000" u="sng" dirty="0"/>
          </a:p>
          <a:p>
            <a:pPr>
              <a:buFont typeface="Arial" panose="020B0604020202020204" pitchFamily="34" charset="0"/>
              <a:buChar char="•"/>
            </a:pPr>
            <a:r>
              <a:rPr lang="en-US" sz="1800" u="sng" dirty="0"/>
              <a:t>ISED:  New version of RSS-123, Issue 4</a:t>
            </a:r>
            <a:endParaRPr lang="en-US" sz="1800" dirty="0"/>
          </a:p>
          <a:p>
            <a:pPr lvl="1">
              <a:buFont typeface="Arial" panose="020B0604020202020204" pitchFamily="34" charset="0"/>
              <a:buChar char="•"/>
            </a:pPr>
            <a:r>
              <a:rPr lang="en-US" sz="1600" dirty="0"/>
              <a:t>Certification of licensed wireless microphones in specific bands, e.g. 6930-6955 and 7100-7125MHz. </a:t>
            </a:r>
          </a:p>
          <a:p>
            <a:pPr marL="1371600" lvl="3" indent="0"/>
            <a:endParaRPr lang="en-US" sz="1200" dirty="0"/>
          </a:p>
          <a:p>
            <a:pPr>
              <a:buFont typeface="Arial" panose="020B0604020202020204" pitchFamily="34" charset="0"/>
              <a:buChar char="•"/>
            </a:pPr>
            <a:r>
              <a:rPr lang="en-US" sz="1800" u="sng" dirty="0"/>
              <a:t>Vietnam: Guidance for implementation of Circular 05/2019/TT-BTTTT</a:t>
            </a:r>
          </a:p>
          <a:p>
            <a:pPr lvl="1">
              <a:buFont typeface="Arial" panose="020B0604020202020204" pitchFamily="34" charset="0"/>
              <a:buChar char="•"/>
            </a:pPr>
            <a:r>
              <a:rPr lang="en-US" sz="1600" dirty="0"/>
              <a:t>MIC has released official guidance Document 2902/BTTTT-KHCN, much on ISO/ IEC 17025 accredited labs needed for specific products.</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Does anyone want to look more into any of these?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u="sng" dirty="0"/>
              <a:t>Indonesia: Changes for Short Range Devices</a:t>
            </a:r>
          </a:p>
          <a:p>
            <a:pPr lvl="1">
              <a:buFont typeface="Arial" panose="020B0604020202020204" pitchFamily="34" charset="0"/>
              <a:buChar char="•"/>
            </a:pPr>
            <a:r>
              <a:rPr lang="en-US" sz="1800" dirty="0"/>
              <a:t>New regulation, PERDIRJEN NOMOR 161 TAHUN 2019) that covers  requirements for Short Range Devices consisting of the following categories:</a:t>
            </a:r>
          </a:p>
          <a:p>
            <a:pPr lvl="1">
              <a:buFont typeface="Arial" panose="020B0604020202020204" pitchFamily="34" charset="0"/>
              <a:buChar char="•"/>
            </a:pPr>
            <a:r>
              <a:rPr lang="en-US" sz="1800" dirty="0"/>
              <a:t>(a)  Bluetooth</a:t>
            </a:r>
          </a:p>
          <a:p>
            <a:pPr lvl="1">
              <a:buFont typeface="Arial" panose="020B0604020202020204" pitchFamily="34" charset="0"/>
              <a:buChar char="•"/>
            </a:pPr>
            <a:r>
              <a:rPr lang="en-US" sz="1800" dirty="0"/>
              <a:t>(b)  Telecommunication device with transmit power less than 10 </a:t>
            </a:r>
            <a:r>
              <a:rPr lang="en-US" sz="1800" dirty="0" err="1"/>
              <a:t>mW</a:t>
            </a:r>
            <a:r>
              <a:rPr lang="en-US" sz="1800" dirty="0"/>
              <a:t> (commonly called low power device)</a:t>
            </a:r>
          </a:p>
          <a:p>
            <a:pPr lvl="1">
              <a:buFont typeface="Arial" panose="020B0604020202020204" pitchFamily="34" charset="0"/>
              <a:buChar char="•"/>
            </a:pPr>
            <a:r>
              <a:rPr lang="en-US" sz="1800" dirty="0"/>
              <a:t>(c)  RFID</a:t>
            </a:r>
          </a:p>
          <a:p>
            <a:pPr lvl="1">
              <a:buFont typeface="Arial" panose="020B0604020202020204" pitchFamily="34" charset="0"/>
              <a:buChar char="•"/>
            </a:pPr>
            <a:r>
              <a:rPr lang="en-US" sz="1800" dirty="0"/>
              <a:t>(d)  NFC</a:t>
            </a:r>
          </a:p>
          <a:p>
            <a:pPr lvl="1">
              <a:buFont typeface="Arial" panose="020B0604020202020204" pitchFamily="34" charset="0"/>
              <a:buChar char="•"/>
            </a:pPr>
            <a:r>
              <a:rPr lang="en-US" sz="1800" dirty="0"/>
              <a:t>(e)  IEEE 802.15.4 based WPAN</a:t>
            </a:r>
          </a:p>
          <a:p>
            <a:pPr lvl="2">
              <a:buFont typeface="Arial" panose="020B0604020202020204" pitchFamily="34" charset="0"/>
              <a:buChar char="•"/>
            </a:pPr>
            <a:r>
              <a:rPr lang="en-US" sz="1600" dirty="0"/>
              <a:t>[2]  Technical characteristics and conformance requirement of IEEE 802.15.4 based WPAN is shown in page 14.</a:t>
            </a:r>
            <a:endParaRPr lang="en-US" sz="1400" dirty="0"/>
          </a:p>
          <a:p>
            <a:pPr lvl="1">
              <a:buFont typeface="Arial" panose="020B0604020202020204" pitchFamily="34" charset="0"/>
              <a:buChar char="•"/>
            </a:pPr>
            <a:r>
              <a:rPr lang="en-US" sz="1800" dirty="0"/>
              <a:t>(f)  Intelligent transport system</a:t>
            </a:r>
          </a:p>
          <a:p>
            <a:pPr lvl="1">
              <a:buFont typeface="Arial" panose="020B0604020202020204" pitchFamily="34" charset="0"/>
              <a:buChar char="•"/>
            </a:pPr>
            <a:r>
              <a:rPr lang="en-US" sz="1800" dirty="0"/>
              <a:t>(g)  Other SRD telecommunication equipment</a:t>
            </a:r>
          </a:p>
          <a:p>
            <a:pPr lvl="2">
              <a:buFont typeface="Arial" panose="020B0604020202020204" pitchFamily="34" charset="0"/>
              <a:buChar char="•"/>
            </a:pPr>
            <a:r>
              <a:rPr lang="en-US" sz="1600" dirty="0"/>
              <a:t>[3]  It does not explicitly mention WLAN but it would be parts of</a:t>
            </a:r>
            <a:br>
              <a:rPr lang="en-US" sz="1200" dirty="0"/>
            </a:br>
            <a:r>
              <a:rPr lang="en-US" sz="1600" dirty="0"/>
              <a:t>"Other SRD telecommunication equipment" operating at the frequency</a:t>
            </a:r>
            <a:br>
              <a:rPr lang="en-US" sz="1200" dirty="0"/>
            </a:br>
            <a:r>
              <a:rPr lang="en-US" sz="1600" dirty="0"/>
              <a:t>bands as listed in pages 15 - 19, including 920-923 MHz, 2400-2483.5</a:t>
            </a:r>
            <a:br>
              <a:rPr lang="en-US" sz="1200" dirty="0"/>
            </a:br>
            <a:r>
              <a:rPr lang="en-US" sz="1600" dirty="0"/>
              <a:t>MHz, 5150-5250 MHz, 5250-5350 MHz, 5725-5825 </a:t>
            </a:r>
            <a:r>
              <a:rPr lang="en-US" sz="1600" dirty="0" err="1"/>
              <a:t>MHz.</a:t>
            </a:r>
            <a:br>
              <a:rPr lang="en-US" sz="1200" dirty="0"/>
            </a:b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92374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b="0" dirty="0">
                <a:solidFill>
                  <a:srgbClr val="222222"/>
                </a:solidFill>
                <a:cs typeface="Arial" panose="020B0604020202020204" pitchFamily="34" charset="0"/>
              </a:rPr>
              <a:t>In 2016, </a:t>
            </a:r>
            <a:r>
              <a:rPr lang="en-US" altLang="en-US" sz="1800" u="sng" dirty="0">
                <a:solidFill>
                  <a:srgbClr val="222222"/>
                </a:solidFill>
                <a:cs typeface="Arial" panose="020B0604020202020204" pitchFamily="34" charset="0"/>
              </a:rPr>
              <a:t>Vietnam MIC circulated a draft that revises the regulation on license-exempt frequency bands.</a:t>
            </a:r>
            <a:r>
              <a:rPr lang="en-US" altLang="en-US" sz="1800" b="0" dirty="0">
                <a:solidFill>
                  <a:srgbClr val="222222"/>
                </a:solidFill>
                <a:cs typeface="Arial" panose="020B0604020202020204" pitchFamily="34" charset="0"/>
              </a:rPr>
              <a:t>   It is now effective and the detail is available at:   </a:t>
            </a:r>
            <a:r>
              <a:rPr lang="en-US" altLang="en-US" sz="1600" b="0" dirty="0">
                <a:solidFill>
                  <a:srgbClr val="1155CC"/>
                </a:solidFill>
                <a:cs typeface="Arial" panose="020B0604020202020204" pitchFamily="34" charset="0"/>
                <a:hlinkClick r:id="rId3"/>
              </a:rPr>
              <a:t>http://mic.gov.vn/Pages/VanBan/14306/1_VBHN-BTTTT.html</a:t>
            </a:r>
            <a:br>
              <a:rPr lang="en-US" altLang="en-US" sz="1800" b="0" dirty="0">
                <a:solidFill>
                  <a:schemeClr val="tx1"/>
                </a:solidFill>
              </a:rPr>
            </a:br>
            <a:r>
              <a:rPr lang="en-US" altLang="en-US" sz="1800" b="0" dirty="0">
                <a:solidFill>
                  <a:srgbClr val="222222"/>
                </a:solidFill>
                <a:cs typeface="Arial" panose="020B0604020202020204" pitchFamily="34" charset="0"/>
              </a:rPr>
              <a:t>Select highlights:</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[1]  Increase the maximum RF output power allowed of WLAN devices operating at 2.4 GHz  up to 200mW.</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[2]  Wide Band Communication Device is a radio device that is used in IMT-Advanced wideband transmission applications using the bands 5150-5350 MHz and 5470-5850 MHz at the bandwidth of at least 20 MHz or for access with the rate of up to Gigabit/s in WLAN or WPAN operating in the 57- 66 GHz frequency band.</a:t>
            </a:r>
            <a:endParaRPr lang="en-US" altLang="en-US" sz="1600" b="0" dirty="0">
              <a:solidFill>
                <a:schemeClr val="tx1"/>
              </a:solidFill>
              <a:cs typeface="Arial" panose="020B0604020202020204" pitchFamily="34" charset="0"/>
            </a:endParaRPr>
          </a:p>
          <a:p>
            <a:pPr lvl="1">
              <a:buFont typeface="Arial" panose="020B0604020202020204" pitchFamily="34" charset="0"/>
              <a:buChar char="•"/>
            </a:pPr>
            <a:r>
              <a:rPr lang="en-US" altLang="en-US" sz="1400" b="0" dirty="0">
                <a:solidFill>
                  <a:srgbClr val="222222"/>
                </a:solidFill>
                <a:cs typeface="Arial" panose="020B0604020202020204" pitchFamily="34" charset="0"/>
              </a:rPr>
              <a:t>NOTE:  WLAN devices can operate at the following bands:  2400 - 2483.5 MHz, 5150 - 5250 MHz (indoor only), 5250 - 5350 MHz (subject to DFS/TPC), 5470 - 5725 MHz (subject to DFS/TPC), 5725 - 5850 MHz, and 57- 66 GHz.</a:t>
            </a:r>
            <a:endParaRPr lang="en-US" altLang="en-US" sz="140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[3]  Updated regulation on devices with operating frequency up to 246 GHz including automotive radars and UWB devices</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[4]  Replace the operating frequencies of RFID from 920-925 MHz to 918-923 MHz band.</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[5]  Remove the operating frequencies of 866 ~ 868 MHz allocated for RFID.  The RFID products operating at these bands which have been manufactured or imported before enforcing date of this Circular can still be used in Vietnam, but must be stopped if cause harmful interference to licensed bands.</a:t>
            </a:r>
            <a:r>
              <a:rPr lang="en-US" alt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99962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-4</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u="sng" dirty="0">
                <a:solidFill>
                  <a:srgbClr val="222222"/>
                </a:solidFill>
                <a:cs typeface="Arial" panose="020B0604020202020204" pitchFamily="34" charset="0"/>
              </a:rPr>
              <a:t>Japan MIC has published a list of changes in technical conditions for</a:t>
            </a:r>
            <a:br>
              <a:rPr lang="en-US" altLang="en-US" sz="1800" u="sng" dirty="0">
                <a:solidFill>
                  <a:schemeClr val="tx1"/>
                </a:solidFill>
              </a:rPr>
            </a:br>
            <a:r>
              <a:rPr lang="en-US" altLang="en-US" sz="1800" u="sng" dirty="0">
                <a:solidFill>
                  <a:srgbClr val="222222"/>
                </a:solidFill>
                <a:cs typeface="Arial" panose="020B0604020202020204" pitchFamily="34" charset="0"/>
              </a:rPr>
              <a:t>radar systems operating at 60 GHz:</a:t>
            </a:r>
            <a:br>
              <a:rPr lang="en-US" altLang="en-US" sz="1800" u="sng" dirty="0">
                <a:solidFill>
                  <a:schemeClr val="tx1"/>
                </a:solidFill>
              </a:rPr>
            </a:br>
            <a:r>
              <a:rPr lang="en-US" altLang="en-US" sz="1800" b="0" dirty="0">
                <a:solidFill>
                  <a:srgbClr val="1155CC"/>
                </a:solidFill>
                <a:cs typeface="Arial" panose="020B0604020202020204" pitchFamily="34" charset="0"/>
                <a:hlinkClick r:id="rId3"/>
              </a:rPr>
              <a:t>http://www.soumu.go.jp/menu_news/s-news/01kiban14_02000401.html</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For the existing technical conditions, these are still applied for the</a:t>
            </a:r>
            <a:br>
              <a:rPr lang="en-US" altLang="en-US" sz="1800" b="0" dirty="0">
                <a:solidFill>
                  <a:schemeClr val="tx1"/>
                </a:solidFill>
              </a:rPr>
            </a:br>
            <a:r>
              <a:rPr lang="en-US" altLang="en-US" sz="1800" b="0" dirty="0">
                <a:solidFill>
                  <a:srgbClr val="222222"/>
                </a:solidFill>
                <a:cs typeface="Arial" panose="020B0604020202020204" pitchFamily="34" charset="0"/>
              </a:rPr>
              <a:t>60 GHz low power data communications systems.  Some of the conditions</a:t>
            </a:r>
            <a:br>
              <a:rPr lang="en-US" altLang="en-US" sz="1800" b="0" dirty="0">
                <a:solidFill>
                  <a:schemeClr val="tx1"/>
                </a:solidFill>
              </a:rPr>
            </a:br>
            <a:r>
              <a:rPr lang="en-US" altLang="en-US" sz="1800" b="0" dirty="0">
                <a:solidFill>
                  <a:srgbClr val="222222"/>
                </a:solidFill>
                <a:cs typeface="Arial" panose="020B0604020202020204" pitchFamily="34" charset="0"/>
              </a:rPr>
              <a:t>are difference depending on the maximum antenna power.</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For the proposed technical conditions for radar, maximum antenna power</a:t>
            </a:r>
            <a:br>
              <a:rPr lang="en-US" altLang="en-US" sz="1800" b="0" dirty="0">
                <a:solidFill>
                  <a:schemeClr val="tx1"/>
                </a:solidFill>
              </a:rPr>
            </a:br>
            <a:r>
              <a:rPr lang="en-US" altLang="en-US" sz="1800" b="0" dirty="0">
                <a:solidFill>
                  <a:srgbClr val="222222"/>
                </a:solidFill>
                <a:cs typeface="Arial" panose="020B0604020202020204" pitchFamily="34" charset="0"/>
              </a:rPr>
              <a:t>is not used as a criterion.  Instead, carrier sense is used as a</a:t>
            </a:r>
            <a:br>
              <a:rPr lang="en-US" altLang="en-US" sz="1800" b="0" dirty="0">
                <a:solidFill>
                  <a:schemeClr val="tx1"/>
                </a:solidFill>
              </a:rPr>
            </a:br>
            <a:r>
              <a:rPr lang="en-US" altLang="en-US" sz="1800" b="0" dirty="0">
                <a:solidFill>
                  <a:srgbClr val="222222"/>
                </a:solidFill>
                <a:cs typeface="Arial" panose="020B0604020202020204" pitchFamily="34" charset="0"/>
              </a:rPr>
              <a:t>criterion for drafting the technical conditions.  For example, if the</a:t>
            </a:r>
            <a:br>
              <a:rPr lang="en-US" altLang="en-US" sz="1800" b="0" dirty="0">
                <a:solidFill>
                  <a:schemeClr val="tx1"/>
                </a:solidFill>
              </a:rPr>
            </a:br>
            <a:r>
              <a:rPr lang="en-US" altLang="en-US" sz="1800" b="0" dirty="0">
                <a:solidFill>
                  <a:srgbClr val="222222"/>
                </a:solidFill>
                <a:cs typeface="Arial" panose="020B0604020202020204" pitchFamily="34" charset="0"/>
              </a:rPr>
              <a:t>radar system is not equipped with carrier sense, then the operating</a:t>
            </a:r>
            <a:br>
              <a:rPr lang="en-US" altLang="en-US" sz="1800" b="0" dirty="0">
                <a:solidFill>
                  <a:schemeClr val="tx1"/>
                </a:solidFill>
              </a:rPr>
            </a:br>
            <a:r>
              <a:rPr lang="en-US" altLang="en-US" sz="1800" b="0" dirty="0">
                <a:solidFill>
                  <a:srgbClr val="222222"/>
                </a:solidFill>
                <a:cs typeface="Arial" panose="020B0604020202020204" pitchFamily="34" charset="0"/>
              </a:rPr>
              <a:t>frequency is 57 - 64 GHz.   If the radar system is equipped with</a:t>
            </a:r>
            <a:br>
              <a:rPr lang="en-US" altLang="en-US" sz="1800" b="0" dirty="0">
                <a:solidFill>
                  <a:schemeClr val="tx1"/>
                </a:solidFill>
              </a:rPr>
            </a:br>
            <a:r>
              <a:rPr lang="en-US" altLang="en-US" sz="1800" b="0" dirty="0">
                <a:solidFill>
                  <a:srgbClr val="222222"/>
                </a:solidFill>
                <a:cs typeface="Arial" panose="020B0604020202020204" pitchFamily="34" charset="0"/>
              </a:rPr>
              <a:t>carrier sense, then the operating frequency is 57 - 66 GHz.</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summarized at:</a:t>
            </a:r>
            <a:br>
              <a:rPr lang="en-US" altLang="en-US" sz="1800" b="0" dirty="0">
                <a:solidFill>
                  <a:schemeClr val="tx1"/>
                </a:solidFill>
              </a:rPr>
            </a:br>
            <a:r>
              <a:rPr lang="en-US" altLang="en-US" sz="1800" b="0" dirty="0">
                <a:solidFill>
                  <a:srgbClr val="1155CC"/>
                </a:solidFill>
                <a:cs typeface="Arial" panose="020B0604020202020204" pitchFamily="34" charset="0"/>
                <a:hlinkClick r:id="rId4"/>
              </a:rPr>
              <a:t>https://mentor.ieee.org/802.18/dcn/19/18-19-0133-00-0000-update-on-the-60-ghz-technical-conditions-for-millimeter-wave-radar-systems-in-japan.ppt</a:t>
            </a:r>
            <a:endParaRPr lang="en-US" altLang="en-US" sz="1800" b="0" dirty="0">
              <a:solidFill>
                <a:srgbClr val="1155CC"/>
              </a:solidFill>
              <a:cs typeface="Arial" panose="020B0604020202020204" pitchFamily="34" charset="0"/>
            </a:endParaRPr>
          </a:p>
          <a:p>
            <a:pPr>
              <a:buFont typeface="Arial" panose="020B0604020202020204" pitchFamily="34" charset="0"/>
              <a:buChar char="•"/>
            </a:pPr>
            <a:r>
              <a:rPr lang="en-US" altLang="en-US" sz="1800" b="0" dirty="0">
                <a:solidFill>
                  <a:srgbClr val="1155CC"/>
                </a:solidFill>
                <a:cs typeface="Arial" panose="020B0604020202020204" pitchFamily="34" charset="0"/>
              </a:rPr>
              <a:t> </a:t>
            </a:r>
          </a:p>
          <a:p>
            <a:pPr>
              <a:buFont typeface="Arial" panose="020B0604020202020204" pitchFamily="34" charset="0"/>
              <a:buChar char="•"/>
            </a:pPr>
            <a:br>
              <a:rPr lang="en-US" altLang="en-US" sz="1800" b="0" dirty="0">
                <a:solidFill>
                  <a:schemeClr val="tx1"/>
                </a:solidFill>
              </a:rPr>
            </a:br>
            <a:endParaRPr lang="en-US" altLang="en-US" sz="1800" b="0" dirty="0">
              <a:solidFill>
                <a:schemeClr val="tx1"/>
              </a:solidFill>
            </a:endParaRPr>
          </a:p>
          <a:p>
            <a:pPr>
              <a:buFont typeface="Arial" panose="020B0604020202020204" pitchFamily="34" charset="0"/>
              <a:buChar char="•"/>
            </a:pPr>
            <a:endParaRPr lang="en-US" alt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96634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 </a:t>
            </a:r>
          </a:p>
          <a:p>
            <a:pPr>
              <a:buFont typeface="Wingdings" panose="05000000000000000000" pitchFamily="2" charset="2"/>
              <a:buChar char="q"/>
            </a:pPr>
            <a:r>
              <a:rPr lang="en-US" sz="1800" b="0" dirty="0">
                <a:solidFill>
                  <a:srgbClr val="00B0F0"/>
                </a:solidFill>
              </a:rPr>
              <a:t> </a:t>
            </a:r>
          </a:p>
          <a:p>
            <a:pPr>
              <a:buFont typeface="Wingdings" panose="05000000000000000000" pitchFamily="2" charset="2"/>
              <a:buChar char="q"/>
            </a:pPr>
            <a:r>
              <a:rPr lang="en-US" sz="1800" b="0" dirty="0">
                <a:solidFill>
                  <a:srgbClr val="00B0F0"/>
                </a:solidFill>
              </a:rPr>
              <a:t>All to review items in general discussion, do we need to dig deeper in any.?</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8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24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a:t>
            </a:r>
            <a:r>
              <a:rPr lang="en-US" sz="1800" dirty="0">
                <a:sym typeface="Wingdings" panose="05000000000000000000" pitchFamily="2" charset="2"/>
              </a:rPr>
              <a:t>55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5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17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8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Vietnam Digital Consultation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r>
              <a:rPr lang="en-US" altLang="en-US" sz="1400" b="0" kern="0" dirty="0"/>
              <a:t> Vietnam Digital Consultation</a:t>
            </a:r>
          </a:p>
          <a:p>
            <a:pPr marL="685800" lvl="1">
              <a:spcBef>
                <a:spcPts val="0"/>
              </a:spcBef>
              <a:buFont typeface="Arial" panose="020B0604020202020204" pitchFamily="34" charset="0"/>
              <a:buChar char="•"/>
            </a:pPr>
            <a:r>
              <a:rPr lang="en-US" altLang="en-US" sz="1400" kern="0" dirty="0"/>
              <a:t>Due 05 November</a:t>
            </a:r>
            <a:endParaRPr lang="en-US" altLang="en-US" sz="1400" b="0" kern="0" dirty="0"/>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ISED and Vietnam updates</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Indonesia: Changes for Short Range Devices</a:t>
            </a:r>
          </a:p>
          <a:p>
            <a:pPr lvl="1">
              <a:spcBef>
                <a:spcPts val="0"/>
              </a:spcBef>
              <a:buFont typeface="Arial" panose="020B0604020202020204" pitchFamily="34" charset="0"/>
              <a:buChar char="•"/>
            </a:pPr>
            <a:endParaRPr lang="en-US" altLang="en-US" sz="1400" dirty="0">
              <a:solidFill>
                <a:srgbClr val="222222"/>
              </a:solidFill>
              <a:cs typeface="Arial" panose="020B0604020202020204" pitchFamily="34" charset="0"/>
            </a:endParaRPr>
          </a:p>
          <a:p>
            <a:pPr lvl="1">
              <a:spcBef>
                <a:spcPts val="0"/>
              </a:spcBef>
              <a:buFont typeface="Arial" panose="020B0604020202020204" pitchFamily="34" charset="0"/>
              <a:buChar char="•"/>
            </a:pPr>
            <a:r>
              <a:rPr lang="en-US" altLang="en-US" sz="1400" dirty="0">
                <a:solidFill>
                  <a:srgbClr val="222222"/>
                </a:solidFill>
                <a:cs typeface="Arial" panose="020B0604020202020204" pitchFamily="34" charset="0"/>
              </a:rPr>
              <a:t>Vietnam MIC circulated a draft that revises the regulation on license-exempt frequency bands.</a:t>
            </a:r>
            <a:endParaRPr lang="en-US" altLang="en-US" sz="1400" kern="0" dirty="0"/>
          </a:p>
          <a:p>
            <a:pPr lvl="1">
              <a:spcBef>
                <a:spcPts val="0"/>
              </a:spcBef>
              <a:buFont typeface="Arial" panose="020B0604020202020204" pitchFamily="34" charset="0"/>
              <a:buChar char="•"/>
            </a:pPr>
            <a:endParaRPr lang="en-US" altLang="en-US" sz="1400" dirty="0">
              <a:solidFill>
                <a:srgbClr val="222222"/>
              </a:solidFill>
              <a:cs typeface="Arial" panose="020B0604020202020204" pitchFamily="34" charset="0"/>
            </a:endParaRPr>
          </a:p>
          <a:p>
            <a:pPr lvl="1">
              <a:spcBef>
                <a:spcPts val="0"/>
              </a:spcBef>
              <a:buFont typeface="Arial" panose="020B0604020202020204" pitchFamily="34" charset="0"/>
              <a:buChar char="•"/>
            </a:pPr>
            <a:r>
              <a:rPr lang="en-US" altLang="en-US" sz="1400" dirty="0">
                <a:solidFill>
                  <a:srgbClr val="222222"/>
                </a:solidFill>
                <a:cs typeface="Arial" panose="020B0604020202020204" pitchFamily="34" charset="0"/>
              </a:rPr>
              <a:t>Japan MIC has published a list of changes in technical conditions for radar systems operating at 60 GHz:</a:t>
            </a:r>
            <a:r>
              <a:rPr lang="en-US" altLang="en-US" sz="1400" kern="0" dirty="0"/>
              <a:t>  </a:t>
            </a:r>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Stuart K</a:t>
            </a:r>
          </a:p>
          <a:p>
            <a:pPr>
              <a:spcBef>
                <a:spcPts val="400"/>
              </a:spcBef>
            </a:pPr>
            <a:r>
              <a:rPr lang="en-US" altLang="en-US" sz="1600" b="1" dirty="0">
                <a:solidFill>
                  <a:schemeClr val="bg1">
                    <a:lumMod val="85000"/>
                  </a:schemeClr>
                </a:solidFill>
              </a:rPr>
              <a:t>		Seconded by:	</a:t>
            </a:r>
            <a:r>
              <a:rPr lang="en-US" altLang="en-US" sz="1600" dirty="0">
                <a:solidFill>
                  <a:schemeClr val="bg1">
                    <a:lumMod val="85000"/>
                  </a:schemeClr>
                </a:solidFill>
              </a:rPr>
              <a:t>Peter E. </a:t>
            </a: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03 Oct 2019 in document </a:t>
            </a:r>
            <a:r>
              <a:rPr lang="en-US" altLang="en-US" sz="1600" dirty="0">
                <a:hlinkClick r:id="rId2"/>
              </a:rPr>
              <a:t>https://mentor.ieee.org/802.18/dcn/19/18-19-0132-00-0000-minutes-03oct19-rrtag-teleconference.docx</a:t>
            </a:r>
            <a:r>
              <a:rPr lang="en-US" altLang="en-US" sz="1600" dirty="0"/>
              <a:t>    </a:t>
            </a:r>
            <a:r>
              <a:rPr lang="en-US" sz="1600" b="1" dirty="0"/>
              <a:t>Posted: </a:t>
            </a:r>
            <a:r>
              <a:rPr lang="en-US" sz="1600" b="0" dirty="0"/>
              <a:t>06-Oct-2019 09:19:49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Ben R. </a:t>
            </a:r>
          </a:p>
          <a:p>
            <a:pPr marL="0" indent="0">
              <a:spcBef>
                <a:spcPts val="400"/>
              </a:spcBef>
            </a:pPr>
            <a:r>
              <a:rPr lang="en-US" altLang="en-US" sz="1600" dirty="0">
                <a:solidFill>
                  <a:schemeClr val="bg1">
                    <a:lumMod val="85000"/>
                  </a:schemeClr>
                </a:solidFill>
              </a:rPr>
              <a:t>	Seconded by:	Stuart K.</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800" dirty="0">
                <a:solidFill>
                  <a:schemeClr val="bg1">
                    <a:lumMod val="85000"/>
                  </a:schemeClr>
                </a:solidFill>
              </a:rPr>
              <a:t>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17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02-05dec19-</a:t>
            </a:r>
            <a:r>
              <a:rPr lang="en-US" sz="1600" dirty="0"/>
              <a:t>Sophia Antipolis</a:t>
            </a:r>
          </a:p>
          <a:p>
            <a:pPr lvl="1">
              <a:spcBef>
                <a:spcPts val="0"/>
              </a:spcBef>
              <a:buFont typeface="Arial" panose="020B0604020202020204" pitchFamily="34" charset="0"/>
              <a:buChar char="•"/>
            </a:pPr>
            <a:r>
              <a:rPr lang="en-US" sz="1800" dirty="0"/>
              <a:t>Guido </a:t>
            </a:r>
            <a:r>
              <a:rPr lang="en-US" sz="1800" dirty="0" err="1"/>
              <a:t>Hiertz</a:t>
            </a:r>
            <a:r>
              <a:rPr lang="en-US" sz="1800" dirty="0"/>
              <a:t> is the new chair. </a:t>
            </a:r>
          </a:p>
          <a:p>
            <a:pPr lvl="1">
              <a:spcBef>
                <a:spcPts val="0"/>
              </a:spcBef>
              <a:buFont typeface="Arial" panose="020B0604020202020204" pitchFamily="34" charset="0"/>
              <a:buChar char="•"/>
            </a:pPr>
            <a:r>
              <a:rPr lang="en-US" sz="1800" dirty="0"/>
              <a:t>What else from meeting #103? </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200" dirty="0"/>
              <a:t> </a:t>
            </a:r>
            <a:endParaRPr lang="en-US" sz="1400" dirty="0">
              <a:solidFill>
                <a:schemeClr val="tx1"/>
              </a:solidFill>
            </a:endParaRPr>
          </a:p>
          <a:p>
            <a:pPr lvl="1">
              <a:spcBef>
                <a:spcPts val="0"/>
              </a:spcBef>
              <a:buFont typeface="Arial" panose="020B0604020202020204" pitchFamily="34" charset="0"/>
              <a:buChar char="•"/>
            </a:pPr>
            <a:r>
              <a:rPr lang="en-US" sz="800" dirty="0"/>
              <a:t>1</a:t>
            </a:r>
            <a:r>
              <a:rPr lang="en-US" sz="800" baseline="30000" dirty="0"/>
              <a:t>st</a:t>
            </a:r>
            <a:r>
              <a:rPr lang="en-US" sz="800" dirty="0"/>
              <a:t> draft 5925-6425 Harmonized Standard is posted, to get things started. </a:t>
            </a:r>
          </a:p>
          <a:p>
            <a:pPr lvl="1">
              <a:spcBef>
                <a:spcPts val="0"/>
              </a:spcBef>
              <a:buFont typeface="Arial" panose="020B0604020202020204" pitchFamily="34" charset="0"/>
              <a:buChar char="•"/>
            </a:pPr>
            <a:r>
              <a:rPr lang="en-US" sz="800" dirty="0"/>
              <a:t>Results  are posted on energy and preamble detect from testing at R&amp;S. </a:t>
            </a:r>
          </a:p>
          <a:p>
            <a:pPr lvl="2">
              <a:spcBef>
                <a:spcPts val="0"/>
              </a:spcBef>
              <a:buFont typeface="Arial" panose="020B0604020202020204" pitchFamily="34" charset="0"/>
              <a:buChar char="•"/>
            </a:pPr>
            <a:r>
              <a:rPr lang="en-US" sz="800" dirty="0"/>
              <a:t>Issues with not detecting due to not a real (11ac) preamble.   So more testing will be needed. </a:t>
            </a:r>
          </a:p>
          <a:p>
            <a:pPr lvl="2">
              <a:spcBef>
                <a:spcPts val="0"/>
              </a:spcBef>
              <a:buFont typeface="Arial" panose="020B0604020202020204" pitchFamily="34" charset="0"/>
              <a:buChar char="•"/>
            </a:pPr>
            <a:r>
              <a:rPr lang="en-US" sz="800" dirty="0"/>
              <a:t>Each vendor had their own consistent results but was different from vendor to vendor. </a:t>
            </a:r>
          </a:p>
          <a:p>
            <a:pPr lvl="2">
              <a:spcBef>
                <a:spcPts val="0"/>
              </a:spcBef>
              <a:buFont typeface="Arial" panose="020B0604020202020204" pitchFamily="34" charset="0"/>
              <a:buChar char="•"/>
            </a:pPr>
            <a:r>
              <a:rPr lang="en-US" sz="800" dirty="0"/>
              <a:t>More to come. </a:t>
            </a:r>
          </a:p>
          <a:p>
            <a:pPr lvl="1">
              <a:spcBef>
                <a:spcPts val="0"/>
              </a:spcBef>
              <a:buFont typeface="Arial" panose="020B0604020202020204" pitchFamily="34" charset="0"/>
              <a:buChar char="•"/>
            </a:pPr>
            <a:r>
              <a:rPr lang="en-US" sz="800" dirty="0"/>
              <a:t>Still concerns of adaptivity and adjacent channel performance.  </a:t>
            </a:r>
          </a:p>
          <a:p>
            <a:pPr lvl="2">
              <a:spcBef>
                <a:spcPts val="0"/>
              </a:spcBef>
              <a:buFont typeface="Arial" panose="020B0604020202020204" pitchFamily="34" charset="0"/>
              <a:buChar char="•"/>
            </a:pPr>
            <a:r>
              <a:rPr lang="en-US" sz="800" dirty="0"/>
              <a:t>Need test procedures or can not be an essential requirement. </a:t>
            </a:r>
          </a:p>
          <a:p>
            <a:pPr lvl="1">
              <a:spcBef>
                <a:spcPts val="0"/>
              </a:spcBef>
              <a:buFont typeface="Arial" panose="020B0604020202020204" pitchFamily="34" charset="0"/>
              <a:buChar char="•"/>
            </a:pPr>
            <a:r>
              <a:rPr lang="en-US" sz="800" dirty="0"/>
              <a:t>And there is more see draft agenda BRAN(19)103001r3 .  Looks to be a very full.</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(07 Nov, online, 2.4 GHz SRDoc)</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Nothing reported</a:t>
            </a:r>
            <a:endParaRPr lang="en-US" sz="1200" dirty="0">
              <a:solidFill>
                <a:schemeClr val="bg1">
                  <a:lumMod val="8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#51, 27-28 Nov,   </a:t>
            </a:r>
            <a:r>
              <a:rPr lang="en-US" sz="1400" b="0" dirty="0"/>
              <a:t>BREMEN, DE</a:t>
            </a: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bg1">
                    <a:lumMod val="85000"/>
                  </a:schemeClr>
                </a:solidFill>
              </a:rPr>
              <a:t> 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#89 09-11 Dec 19, ECO Copenhagen</a:t>
            </a:r>
            <a:endParaRPr lang="en-US" sz="1800" dirty="0"/>
          </a:p>
          <a:p>
            <a:pPr lvl="1">
              <a:buFont typeface="Arial" panose="020B0604020202020204" pitchFamily="34" charset="0"/>
              <a:buChar char="•"/>
            </a:pPr>
            <a:r>
              <a:rPr lang="en-US" sz="1600" dirty="0">
                <a:solidFill>
                  <a:schemeClr val="bg1">
                    <a:lumMod val="85000"/>
                  </a:schemeClr>
                </a:solidFill>
              </a:rPr>
              <a:t> </a:t>
            </a:r>
          </a:p>
          <a:p>
            <a:pPr lvl="1">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r>
              <a:rPr lang="en-US" sz="800" dirty="0">
                <a:solidFill>
                  <a:schemeClr val="bg1">
                    <a:lumMod val="85000"/>
                  </a:schemeClr>
                </a:solidFill>
              </a:rPr>
              <a:t>Road Tolling showed up with papers and with 3 WIs in FM57, SE45 will need to do some.  </a:t>
            </a:r>
          </a:p>
          <a:p>
            <a:pPr lvl="2">
              <a:spcBef>
                <a:spcPts val="0"/>
              </a:spcBef>
              <a:buFont typeface="Arial" panose="020B0604020202020204" pitchFamily="34" charset="0"/>
              <a:buChar char="•"/>
            </a:pPr>
            <a:r>
              <a:rPr lang="en-US" sz="800" dirty="0">
                <a:solidFill>
                  <a:schemeClr val="bg1">
                    <a:lumMod val="85000"/>
                  </a:schemeClr>
                </a:solidFill>
              </a:rPr>
              <a:t>Road Tolling is in in the 5.8 GHz band, </a:t>
            </a:r>
            <a:r>
              <a:rPr lang="en-US" sz="800" dirty="0" err="1">
                <a:solidFill>
                  <a:schemeClr val="bg1">
                    <a:lumMod val="85000"/>
                  </a:schemeClr>
                </a:solidFill>
              </a:rPr>
              <a:t>sSo</a:t>
            </a:r>
            <a:r>
              <a:rPr lang="en-US" sz="800" dirty="0">
                <a:solidFill>
                  <a:schemeClr val="bg1">
                    <a:lumMod val="85000"/>
                  </a:schemeClr>
                </a:solidFill>
              </a:rPr>
              <a:t> interference was discussed.</a:t>
            </a:r>
          </a:p>
          <a:p>
            <a:pPr lvl="2">
              <a:spcBef>
                <a:spcPts val="0"/>
              </a:spcBef>
              <a:buFont typeface="Arial" panose="020B0604020202020204" pitchFamily="34" charset="0"/>
              <a:buChar char="•"/>
            </a:pPr>
            <a:r>
              <a:rPr lang="en-US" sz="800" dirty="0">
                <a:solidFill>
                  <a:schemeClr val="bg1">
                    <a:lumMod val="85000"/>
                  </a:schemeClr>
                </a:solidFill>
              </a:rPr>
              <a:t>250mW indoor was being used. </a:t>
            </a:r>
          </a:p>
          <a:p>
            <a:pPr lvl="2">
              <a:spcBef>
                <a:spcPts val="0"/>
              </a:spcBef>
              <a:buFont typeface="Arial" panose="020B0604020202020204" pitchFamily="34" charset="0"/>
              <a:buChar char="•"/>
            </a:pPr>
            <a:r>
              <a:rPr lang="en-US" sz="800" dirty="0">
                <a:solidFill>
                  <a:schemeClr val="bg1">
                    <a:lumMod val="85000"/>
                  </a:schemeClr>
                </a:solidFill>
              </a:rPr>
              <a:t>Working with SE19 as they will be sending more on this. </a:t>
            </a:r>
          </a:p>
          <a:p>
            <a:pPr lvl="2">
              <a:spcBef>
                <a:spcPts val="0"/>
              </a:spcBef>
              <a:buFont typeface="Arial" panose="020B0604020202020204" pitchFamily="34" charset="0"/>
              <a:buChar char="•"/>
            </a:pPr>
            <a:r>
              <a:rPr lang="en-US" sz="800" dirty="0">
                <a:solidFill>
                  <a:schemeClr val="bg1">
                    <a:lumMod val="85000"/>
                  </a:schemeClr>
                </a:solidFill>
              </a:rPr>
              <a:t>Likely will see more on this at the December  meeting.  </a:t>
            </a:r>
          </a:p>
          <a:p>
            <a:pPr lvl="1">
              <a:spcBef>
                <a:spcPts val="0"/>
              </a:spcBef>
              <a:buFont typeface="Arial" panose="020B0604020202020204" pitchFamily="34" charset="0"/>
              <a:buChar char="•"/>
            </a:pPr>
            <a:r>
              <a:rPr lang="en-US" sz="800" dirty="0">
                <a:solidFill>
                  <a:schemeClr val="bg1">
                    <a:lumMod val="85000"/>
                  </a:schemeClr>
                </a:solidFill>
              </a:rPr>
              <a:t>See the minutes for more detail:  SE45(19)011</a:t>
            </a: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bg1">
                    <a:lumMod val="85000"/>
                  </a:schemeClr>
                </a:solidFill>
              </a:rPr>
              <a:t> </a:t>
            </a:r>
          </a:p>
          <a:p>
            <a:pPr lvl="1">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r>
              <a:rPr lang="en-US" sz="800" dirty="0">
                <a:solidFill>
                  <a:schemeClr val="bg1">
                    <a:lumMod val="85000"/>
                  </a:schemeClr>
                </a:solidFill>
              </a:rPr>
              <a:t>German contribution presented toward an EC decision. </a:t>
            </a:r>
          </a:p>
          <a:p>
            <a:pPr lvl="1">
              <a:spcBef>
                <a:spcPts val="0"/>
              </a:spcBef>
              <a:buFont typeface="Arial" panose="020B0604020202020204" pitchFamily="34" charset="0"/>
              <a:buChar char="•"/>
            </a:pPr>
            <a:r>
              <a:rPr lang="en-US" sz="800" dirty="0">
                <a:solidFill>
                  <a:schemeClr val="bg1">
                    <a:lumMod val="85000"/>
                  </a:schemeClr>
                </a:solidFill>
              </a:rPr>
              <a:t>See FM57(19)025 document the start of an EC decision.  </a:t>
            </a:r>
          </a:p>
          <a:p>
            <a:pPr lvl="2">
              <a:spcBef>
                <a:spcPts val="0"/>
              </a:spcBef>
              <a:buFont typeface="Arial" panose="020B0604020202020204" pitchFamily="34" charset="0"/>
              <a:buChar char="•"/>
            </a:pPr>
            <a:r>
              <a:rPr lang="en-US" sz="800" dirty="0">
                <a:solidFill>
                  <a:schemeClr val="bg1">
                    <a:lumMod val="85000"/>
                  </a:schemeClr>
                </a:solidFill>
              </a:rPr>
              <a:t>25mW anywhere, and 250mW indoor. </a:t>
            </a:r>
          </a:p>
          <a:p>
            <a:pPr lvl="1">
              <a:spcBef>
                <a:spcPts val="0"/>
              </a:spcBef>
              <a:buFont typeface="Arial" panose="020B0604020202020204" pitchFamily="34" charset="0"/>
              <a:buChar char="•"/>
            </a:pPr>
            <a:r>
              <a:rPr lang="en-US" sz="800" dirty="0">
                <a:solidFill>
                  <a:schemeClr val="bg1">
                    <a:lumMod val="85000"/>
                  </a:schemeClr>
                </a:solidFill>
              </a:rPr>
              <a:t>CEPT report B planned to be done by January meeting. </a:t>
            </a:r>
          </a:p>
          <a:p>
            <a:pPr lvl="1">
              <a:spcBef>
                <a:spcPts val="0"/>
              </a:spcBef>
              <a:buFont typeface="Arial" panose="020B0604020202020204" pitchFamily="34" charset="0"/>
              <a:buChar char="•"/>
            </a:pPr>
            <a:r>
              <a:rPr lang="en-US" sz="800" dirty="0">
                <a:solidFill>
                  <a:schemeClr val="bg1">
                    <a:lumMod val="85000"/>
                  </a:schemeClr>
                </a:solidFill>
              </a:rPr>
              <a:t>Still have the 3 WIs; 5.7, radars and urban rail, being worked.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r>
              <a:rPr lang="en-US" dirty="0"/>
              <a:t> </a:t>
            </a:r>
          </a:p>
          <a:p>
            <a:pPr>
              <a:buFont typeface="Arial" panose="020B0604020202020204" pitchFamily="34" charset="0"/>
              <a:buChar char="•"/>
            </a:pPr>
            <a:r>
              <a:rPr lang="en-US" sz="2000" dirty="0"/>
              <a:t>Additional information on the ITU-R Working Party 5D Workshop on IMT-2020 Terrestrial Radio Interfaces Evaluation are now available on: </a:t>
            </a:r>
            <a:r>
              <a:rPr lang="en-GB" sz="2000" u="sng" dirty="0">
                <a:hlinkClick r:id="rId3"/>
              </a:rPr>
              <a:t>https://www.itu.int/oth/R0A06000080/en</a:t>
            </a:r>
            <a:r>
              <a:rPr lang="en-GB" sz="2000" dirty="0"/>
              <a:t>.</a:t>
            </a:r>
            <a:endParaRPr lang="en-US" sz="20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marL="0" indent="0">
              <a:spcBef>
                <a:spcPts val="0"/>
              </a:spcBef>
            </a:pPr>
            <a:endParaRPr lang="en-US" sz="1600" dirty="0"/>
          </a:p>
          <a:p>
            <a:pPr>
              <a:spcBef>
                <a:spcPts val="0"/>
              </a:spcBef>
              <a:buFont typeface="Arial" panose="020B0604020202020204" pitchFamily="34" charset="0"/>
              <a:buChar char="•"/>
            </a:pPr>
            <a:r>
              <a:rPr lang="en-US" sz="1600" dirty="0"/>
              <a:t>Calendar:</a:t>
            </a:r>
            <a:endParaRPr lang="en-US" sz="1600" dirty="0">
              <a:hlinkClick r:id="rId4"/>
            </a:endParaRPr>
          </a:p>
          <a:p>
            <a:pPr lvl="1">
              <a:spcBef>
                <a:spcPts val="0"/>
              </a:spcBef>
              <a:buFont typeface="Arial" panose="020B0604020202020204" pitchFamily="34" charset="0"/>
              <a:buChar char="•"/>
            </a:pPr>
            <a:r>
              <a:rPr lang="en-US" sz="1600" dirty="0">
                <a:hlinkClick r:id="rId4"/>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5"/>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6"/>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7"/>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8"/>
              </a:rPr>
              <a:t>Study Group 5 (SG 5) Terrestrial services</a:t>
            </a:r>
            <a:endParaRPr lang="en-US" sz="1200" dirty="0"/>
          </a:p>
          <a:p>
            <a:pPr lvl="1">
              <a:spcBef>
                <a:spcPts val="0"/>
              </a:spcBef>
              <a:buFont typeface="Arial" panose="020B0604020202020204" pitchFamily="34" charset="0"/>
              <a:buChar char="•"/>
            </a:pPr>
            <a:r>
              <a:rPr lang="en-US" sz="1050" dirty="0">
                <a:hlinkClick r:id="rId9"/>
              </a:rPr>
              <a:t>Working Party 5A (WP 5A) - Land mobile service above 30 MHz* (excluding IMT); wireless access in the fixed service; amateur and amateur-satellite services</a:t>
            </a:r>
            <a:r>
              <a:rPr lang="en-US" sz="1050" dirty="0"/>
              <a:t>  (Chair on mailing list)</a:t>
            </a:r>
            <a:endParaRPr lang="en-US" sz="1050" dirty="0">
              <a:hlinkClick r:id="rId10"/>
            </a:endParaRPr>
          </a:p>
          <a:p>
            <a:pPr lvl="1">
              <a:spcBef>
                <a:spcPts val="0"/>
              </a:spcBef>
              <a:buFont typeface="Arial" panose="020B0604020202020204" pitchFamily="34" charset="0"/>
              <a:buChar char="•"/>
            </a:pPr>
            <a:r>
              <a:rPr lang="en-US" sz="1050" dirty="0">
                <a:hlinkClick r:id="rId10"/>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1"/>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2"/>
              </a:rPr>
              <a:t>https://www.itu.int/en/ITU-R/conferences/wrc/2019/Pages/default.aspx</a:t>
            </a:r>
            <a:r>
              <a:rPr lang="en-US" sz="1100" u="sng" dirty="0"/>
              <a:t>;  agenda and more: </a:t>
            </a:r>
            <a:r>
              <a:rPr lang="en-US" sz="1100" dirty="0"/>
              <a:t> </a:t>
            </a:r>
            <a:r>
              <a:rPr lang="en-US" sz="1100" u="sng" dirty="0">
                <a:hlinkClick r:id="rId13"/>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4"/>
              </a:rPr>
              <a:t>https://www.itu.int/en/ITU-R/study-groups/rcpm/Pages/wrc-23-preliminary-studies.aspx</a:t>
            </a:r>
            <a:r>
              <a:rPr lang="en-US" sz="1100" dirty="0"/>
              <a:t> </a:t>
            </a:r>
          </a:p>
          <a:p>
            <a:pPr lvl="6">
              <a:buFont typeface="Arial" panose="020B0604020202020204" pitchFamily="34" charset="0"/>
              <a:buChar char="•"/>
            </a:pPr>
            <a:endParaRPr lang="en-US" sz="800" dirty="0">
              <a:hlinkClick r:id="rId5"/>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39405</TotalTime>
  <Words>2705</Words>
  <Application>Microsoft Office PowerPoint</Application>
  <PresentationFormat>On-screen Show (4:3)</PresentationFormat>
  <Paragraphs>488</Paragraphs>
  <Slides>23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2"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Vietnam Digital Consultation</vt:lpstr>
      <vt:lpstr>General Discussion Items -1</vt:lpstr>
      <vt:lpstr>General Discussion Items -2</vt:lpstr>
      <vt:lpstr>General Discussion Items -3</vt:lpstr>
      <vt:lpstr>General Discussion Items -4</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1924</cp:revision>
  <cp:lastPrinted>1601-01-01T00:00:00Z</cp:lastPrinted>
  <dcterms:created xsi:type="dcterms:W3CDTF">2016-03-03T14:54:45Z</dcterms:created>
  <dcterms:modified xsi:type="dcterms:W3CDTF">2019-10-17T14:53:21Z</dcterms:modified>
</cp:coreProperties>
</file>