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341" r:id="rId3"/>
    <p:sldId id="329" r:id="rId4"/>
    <p:sldId id="330" r:id="rId5"/>
    <p:sldId id="516" r:id="rId6"/>
    <p:sldId id="596" r:id="rId7"/>
    <p:sldId id="603" r:id="rId8"/>
    <p:sldId id="606" r:id="rId9"/>
    <p:sldId id="608" r:id="rId10"/>
    <p:sldId id="609" r:id="rId11"/>
    <p:sldId id="619" r:id="rId12"/>
    <p:sldId id="618" r:id="rId13"/>
    <p:sldId id="524" r:id="rId14"/>
    <p:sldId id="498" r:id="rId15"/>
    <p:sldId id="402" r:id="rId16"/>
    <p:sldId id="403" r:id="rId17"/>
    <p:sldId id="611" r:id="rId18"/>
    <p:sldId id="462" r:id="rId19"/>
    <p:sldId id="549" r:id="rId20"/>
    <p:sldId id="425" r:id="rId21"/>
    <p:sldId id="592" r:id="rId22"/>
    <p:sldId id="599"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63" autoAdjust="0"/>
    <p:restoredTop sz="96256" autoAdjust="0"/>
  </p:normalViewPr>
  <p:slideViewPr>
    <p:cSldViewPr>
      <p:cViewPr varScale="1">
        <p:scale>
          <a:sx n="86" d="100"/>
          <a:sy n="86" d="100"/>
        </p:scale>
        <p:origin x="108" y="73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06-Oct-19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725603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7625082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519731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7.2.1 IEEE 802 LMSC public statements to government bodies</a:t>
            </a:r>
            <a:br>
              <a:rPr lang="en-US" sz="1200" kern="1200" dirty="0">
                <a:solidFill>
                  <a:srgbClr val="000000"/>
                </a:solidFill>
                <a:effectLst/>
                <a:latin typeface="Times New Roman" pitchFamily="16" charset="0"/>
                <a:ea typeface="+mn-ea"/>
                <a:cs typeface="+mn-cs"/>
              </a:rPr>
            </a:br>
            <a:r>
              <a:rPr lang="en-US" sz="1200" i="0" u="none" kern="1200" dirty="0">
                <a:solidFill>
                  <a:srgbClr val="000000"/>
                </a:solidFill>
                <a:effectLst/>
                <a:latin typeface="Times New Roman" pitchFamily="16" charset="0"/>
                <a:ea typeface="+mn-ea"/>
                <a:cs typeface="+mn-cs"/>
              </a:rPr>
              <a:t>a) IEEE 802 LMSC public statements to government bodies shall not be released without prior approval by 2/3 of the Sponsor</a:t>
            </a: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056977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014376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 Oct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03 Oct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 Oct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802.18-19/0131r01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www.fcc.gov/ecfs/search/filings?proceedings_name=19-246&amp;sort=date_disseminated,DESC" TargetMode="External"/><Relationship Id="rId3" Type="http://schemas.openxmlformats.org/officeDocument/2006/relationships/hyperlink" Target="https://www.fcc.gov/ecfs/search/filings?proceedings_name=RM-11844&amp;sort=date_disseminated,DESC" TargetMode="External"/><Relationship Id="rId7" Type="http://schemas.openxmlformats.org/officeDocument/2006/relationships/hyperlink" Target="https://mentor.ieee.org/802.18/dcn/19/18-19-0119"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mentor.ieee.org/802.18/dcn/19/18-19-0119-01-0000-draft-reply-comments-to-uwb-petition.docx" TargetMode="External"/><Relationship Id="rId5" Type="http://schemas.openxmlformats.org/officeDocument/2006/relationships/hyperlink" Target="https://mentor.ieee.org/802.18/dcn/19/18-19-0079-00-0000-bosch-petition-for-rulemaking-uwb-devices-and-systems.pdf" TargetMode="External"/><Relationship Id="rId4" Type="http://schemas.openxmlformats.org/officeDocument/2006/relationships/hyperlink" Target="https://ecfsapi.fcc.gov/file/10618992215487/2019%20FINAL%20PETITION%20FOR%20RULE%20MAKING%20for%20FCC%20Filing.pdf" TargetMode="External"/><Relationship Id="rId9" Type="http://schemas.openxmlformats.org/officeDocument/2006/relationships/hyperlink" Target="https://mentor.ieee.org/802.18/dcn/19/18-19-0122-00-0000-piper-uwb-waiver-request-to-fcc.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119-01-0000-draft-reply-comments-to-uwb-petition.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8/dcn/16/18-16-0038-13-0000-teleconference-call-in-info.pptx"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124-00-0000-minutes-12sep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itu.int/go/ITU-R/wp1c" TargetMode="External"/><Relationship Id="rId13" Type="http://schemas.openxmlformats.org/officeDocument/2006/relationships/hyperlink" Target="https://www.itu.int/en/ITU-R/conferences/wrc/2019/Pages/default.aspx" TargetMode="External"/><Relationship Id="rId3" Type="http://schemas.openxmlformats.org/officeDocument/2006/relationships/hyperlink" Target="https://news.itu.int/new-study-shows-economic-impact-of-broadband-on-least-developed-landlocked-and-small-island-nations/" TargetMode="External"/><Relationship Id="rId7" Type="http://schemas.openxmlformats.org/officeDocument/2006/relationships/hyperlink" Target="https://www.itu.int/go/ITU-R/wp1a" TargetMode="External"/><Relationship Id="rId12" Type="http://schemas.openxmlformats.org/officeDocument/2006/relationships/hyperlink" Target="https://www.itu.int/events/eventdetails.asp?eventid=1720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www.itu.int/go/ITU-R/sg1" TargetMode="External"/><Relationship Id="rId11" Type="http://schemas.openxmlformats.org/officeDocument/2006/relationships/hyperlink" Target="https://www.itu.int/go/ITU-R/wp5d" TargetMode="External"/><Relationship Id="rId5" Type="http://schemas.openxmlformats.org/officeDocument/2006/relationships/hyperlink" Target="https://www.itu.int/en/events/Pages/Calendar-Events.aspx?sector=ITU-R" TargetMode="External"/><Relationship Id="rId15" Type="http://schemas.openxmlformats.org/officeDocument/2006/relationships/hyperlink" Target="https://www.itu.int/en/ITU-R/study-groups/rcpm/Pages/wrc-23-preliminary-studies.aspx" TargetMode="External"/><Relationship Id="rId10" Type="http://schemas.openxmlformats.org/officeDocument/2006/relationships/hyperlink" Target="https://www.itu.int/go/ITU-R/wp5a" TargetMode="External"/><Relationship Id="rId4" Type="http://schemas.openxmlformats.org/officeDocument/2006/relationships/hyperlink" Target="https://www.itu.int/en/mediacentre/Pages/2019-PR16.aspx" TargetMode="External"/><Relationship Id="rId9" Type="http://schemas.openxmlformats.org/officeDocument/2006/relationships/hyperlink" Target="https://www.itu.int/go/ITU-R/sg5" TargetMode="External"/><Relationship Id="rId14" Type="http://schemas.openxmlformats.org/officeDocument/2006/relationships/hyperlink" Target="https://www.itu.int/oth/R140200000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03 Oct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03 Oct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872"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273050"/>
          </a:xfrm>
        </p:spPr>
        <p:txBody>
          <a:bodyPr/>
          <a:lstStyle/>
          <a:p>
            <a:pPr>
              <a:spcBef>
                <a:spcPts val="0"/>
              </a:spcBef>
            </a:pPr>
            <a:r>
              <a:rPr lang="en-US" altLang="en-US" sz="2400" dirty="0"/>
              <a:t>General Discussion Items </a:t>
            </a:r>
            <a:r>
              <a:rPr lang="en-US" altLang="en-US" sz="1200" dirty="0"/>
              <a:t>-1</a:t>
            </a:r>
            <a:endParaRPr lang="en-US" sz="2400" b="0" dirty="0"/>
          </a:p>
        </p:txBody>
      </p:sp>
      <p:sp>
        <p:nvSpPr>
          <p:cNvPr id="3" name="Content Placeholder 2"/>
          <p:cNvSpPr>
            <a:spLocks noGrp="1"/>
          </p:cNvSpPr>
          <p:nvPr>
            <p:ph idx="1"/>
          </p:nvPr>
        </p:nvSpPr>
        <p:spPr>
          <a:xfrm>
            <a:off x="698889" y="959000"/>
            <a:ext cx="8190998" cy="5408613"/>
          </a:xfrm>
        </p:spPr>
        <p:txBody>
          <a:bodyPr/>
          <a:lstStyle/>
          <a:p>
            <a:pPr>
              <a:spcBef>
                <a:spcPts val="0"/>
              </a:spcBef>
              <a:buFont typeface="Arial" panose="020B0604020202020204" pitchFamily="34" charset="0"/>
              <a:buChar char="•"/>
            </a:pPr>
            <a:r>
              <a:rPr lang="en-US" sz="1800" dirty="0"/>
              <a:t>FCC UWB petition for rule making, public notice is out. </a:t>
            </a:r>
            <a:endParaRPr lang="en-US" sz="1800" b="0" dirty="0"/>
          </a:p>
          <a:p>
            <a:pPr lvl="1">
              <a:spcBef>
                <a:spcPts val="0"/>
              </a:spcBef>
              <a:buFont typeface="Arial" panose="020B0604020202020204" pitchFamily="34" charset="0"/>
              <a:buChar char="•"/>
            </a:pPr>
            <a:r>
              <a:rPr lang="en-US" sz="1400" b="0" dirty="0">
                <a:hlinkClick r:id="rId3"/>
              </a:rPr>
              <a:t>https://www.fcc.gov/ecfs/search/filings?proceedings_name=RM-11844&amp;sort=date_disseminated,DESC</a:t>
            </a:r>
            <a:r>
              <a:rPr lang="en-US" sz="1400" b="0" dirty="0"/>
              <a:t>  (cg rm-11844)</a:t>
            </a:r>
            <a:endParaRPr lang="en-US" sz="1400" b="0" dirty="0">
              <a:hlinkClick r:id="rId4"/>
            </a:endParaRPr>
          </a:p>
          <a:p>
            <a:pPr lvl="2">
              <a:spcBef>
                <a:spcPts val="0"/>
              </a:spcBef>
              <a:buFont typeface="Arial" panose="020B0604020202020204" pitchFamily="34" charset="0"/>
              <a:buChar char="•"/>
            </a:pPr>
            <a:r>
              <a:rPr lang="en-US" sz="1400" dirty="0">
                <a:hlinkClick r:id="rId5"/>
              </a:rPr>
              <a:t>https://mentor.ieee.org/802.18/dcn/19/18-19-0079-00-0000-bosch-petition-for-rulemaking-uwb-devices-and-systems.pdf</a:t>
            </a:r>
            <a:r>
              <a:rPr lang="en-US" sz="1400" dirty="0"/>
              <a:t>  </a:t>
            </a:r>
          </a:p>
          <a:p>
            <a:pPr lvl="2">
              <a:spcBef>
                <a:spcPts val="0"/>
              </a:spcBef>
              <a:buFont typeface="Arial" panose="020B0604020202020204" pitchFamily="34" charset="0"/>
              <a:buChar char="•"/>
            </a:pPr>
            <a:r>
              <a:rPr lang="en-US" sz="1400" dirty="0"/>
              <a:t>Feedback heard, there is more than just updates from past waivers.</a:t>
            </a:r>
            <a:endParaRPr lang="en-US" sz="1400" b="0" dirty="0"/>
          </a:p>
          <a:p>
            <a:pPr lvl="1">
              <a:spcBef>
                <a:spcPts val="0"/>
              </a:spcBef>
              <a:buFont typeface="Arial" panose="020B0604020202020204" pitchFamily="34" charset="0"/>
              <a:buChar char="•"/>
            </a:pPr>
            <a:r>
              <a:rPr lang="en-US" sz="1400" b="0" dirty="0">
                <a:solidFill>
                  <a:schemeClr val="tx1"/>
                </a:solidFill>
              </a:rPr>
              <a:t>Will review next draft, if available</a:t>
            </a:r>
          </a:p>
          <a:p>
            <a:pPr lvl="2">
              <a:spcBef>
                <a:spcPts val="0"/>
              </a:spcBef>
              <a:buFont typeface="Arial" panose="020B0604020202020204" pitchFamily="34" charset="0"/>
              <a:buChar char="•"/>
            </a:pPr>
            <a:r>
              <a:rPr lang="en-US" sz="1400" b="0" dirty="0">
                <a:solidFill>
                  <a:schemeClr val="tx1"/>
                </a:solidFill>
                <a:hlinkClick r:id="rId6"/>
              </a:rPr>
              <a:t>https://mentor.ieee.org/802.18/dcn/19/18-19-0119-01-0000-draft-reply-comments-to-uwb-petition.docx</a:t>
            </a:r>
            <a:r>
              <a:rPr lang="en-US" sz="1400" b="0" dirty="0">
                <a:solidFill>
                  <a:schemeClr val="tx1"/>
                </a:solidFill>
              </a:rPr>
              <a:t>   </a:t>
            </a:r>
            <a:r>
              <a:rPr lang="en-US" sz="1400" dirty="0">
                <a:solidFill>
                  <a:schemeClr val="tx1"/>
                </a:solidFill>
                <a:hlinkClick r:id="rId7"/>
              </a:rPr>
              <a:t>or latest</a:t>
            </a:r>
            <a:endParaRPr lang="en-US" sz="1400" dirty="0">
              <a:solidFill>
                <a:schemeClr val="tx1"/>
              </a:solidFill>
            </a:endParaRPr>
          </a:p>
          <a:p>
            <a:pPr lvl="2">
              <a:spcBef>
                <a:spcPts val="0"/>
              </a:spcBef>
              <a:buFont typeface="Arial" panose="020B0604020202020204" pitchFamily="34" charset="0"/>
              <a:buChar char="•"/>
            </a:pPr>
            <a:r>
              <a:rPr lang="en-US" sz="1400" dirty="0">
                <a:solidFill>
                  <a:schemeClr val="tx1"/>
                </a:solidFill>
              </a:rPr>
              <a:t> Reviewed and okay as is, see next for vote. </a:t>
            </a:r>
          </a:p>
          <a:p>
            <a:pPr lvl="2">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t>FCC UWB Piper waiver request</a:t>
            </a:r>
          </a:p>
          <a:p>
            <a:pPr lvl="1">
              <a:spcBef>
                <a:spcPts val="0"/>
              </a:spcBef>
              <a:buFont typeface="Arial" panose="020B0604020202020204" pitchFamily="34" charset="0"/>
              <a:buChar char="•"/>
            </a:pPr>
            <a:r>
              <a:rPr lang="en-US" sz="1100" u="sng" dirty="0">
                <a:hlinkClick r:id="rId8"/>
              </a:rPr>
              <a:t>https://www.fcc.gov/ecfs/search/filings?proceedings_name=19-246&amp;sort=date_disseminated,DESC</a:t>
            </a:r>
            <a:endParaRPr lang="en-US" sz="1100" u="sng" dirty="0"/>
          </a:p>
          <a:p>
            <a:pPr lvl="2">
              <a:spcBef>
                <a:spcPts val="0"/>
              </a:spcBef>
              <a:buFont typeface="Arial" panose="020B0604020202020204" pitchFamily="34" charset="0"/>
              <a:buChar char="•"/>
            </a:pPr>
            <a:r>
              <a:rPr lang="en-US" sz="1100" dirty="0"/>
              <a:t>Request:    </a:t>
            </a:r>
            <a:r>
              <a:rPr lang="en-US" sz="1100" dirty="0">
                <a:hlinkClick r:id="rId9"/>
              </a:rPr>
              <a:t>https://mentor.ieee.org/802.18/dcn/19/18-19-0122-00-0000-piper-uwb-waiver-request-to-fcc.pdf</a:t>
            </a:r>
            <a:r>
              <a:rPr lang="en-US" sz="1100" dirty="0"/>
              <a:t> </a:t>
            </a:r>
          </a:p>
          <a:p>
            <a:pPr lvl="1">
              <a:spcBef>
                <a:spcPts val="0"/>
              </a:spcBef>
              <a:buFont typeface="Arial" panose="020B0604020202020204" pitchFamily="34" charset="0"/>
              <a:buChar char="•"/>
            </a:pPr>
            <a:r>
              <a:rPr lang="en-US" sz="1100" dirty="0"/>
              <a:t>REQUEST FOR WAIVER OF PART 15 RULES FOR ENHANCED TRANSIT LOCATION SYSTEM. (DA No. 19-865). (</a:t>
            </a:r>
            <a:r>
              <a:rPr lang="en-US" sz="1100" dirty="0" err="1"/>
              <a:t>Dkt</a:t>
            </a:r>
            <a:r>
              <a:rPr lang="en-US" sz="1100" dirty="0"/>
              <a:t> No 19-246). </a:t>
            </a:r>
            <a:r>
              <a:rPr lang="en-US" sz="1100" b="1" dirty="0"/>
              <a:t>Comments Due: 2019-09-23</a:t>
            </a:r>
            <a:r>
              <a:rPr lang="en-US" sz="1100" dirty="0"/>
              <a:t>. Reply Comments Due: 2019-10-08. OET</a:t>
            </a:r>
          </a:p>
          <a:p>
            <a:pPr lvl="1">
              <a:spcBef>
                <a:spcPts val="0"/>
              </a:spcBef>
              <a:buFont typeface="Arial" panose="020B0604020202020204" pitchFamily="34" charset="0"/>
              <a:buChar char="•"/>
            </a:pPr>
            <a:r>
              <a:rPr lang="en-US" sz="1600" dirty="0"/>
              <a:t>Key points:  fixed locations (along tracks), directional ants.,  higher power at 6GHz</a:t>
            </a:r>
          </a:p>
          <a:p>
            <a:pPr lvl="1">
              <a:spcBef>
                <a:spcPts val="0"/>
              </a:spcBef>
              <a:buFont typeface="Arial" panose="020B0604020202020204" pitchFamily="34" charset="0"/>
              <a:buChar char="•"/>
            </a:pPr>
            <a:r>
              <a:rPr lang="en-US" sz="1600" dirty="0"/>
              <a:t>In the EU if no response in certain distance, train is braked.  Obvious train safety. </a:t>
            </a:r>
          </a:p>
          <a:p>
            <a:pPr lvl="1">
              <a:spcBef>
                <a:spcPts val="0"/>
              </a:spcBef>
              <a:buFont typeface="Arial" panose="020B0604020202020204" pitchFamily="34" charset="0"/>
              <a:buChar char="•"/>
            </a:pPr>
            <a:r>
              <a:rPr lang="en-US" sz="1600" dirty="0"/>
              <a:t>Request does seem weak on technical data to support this request.  There is engineering needed on how well it will provide solid links in all conditions.  </a:t>
            </a:r>
          </a:p>
          <a:p>
            <a:pPr lvl="1">
              <a:spcBef>
                <a:spcPts val="0"/>
              </a:spcBef>
              <a:buFont typeface="Arial" panose="020B0604020202020204" pitchFamily="34" charset="0"/>
              <a:buChar char="•"/>
            </a:pPr>
            <a:r>
              <a:rPr lang="en-US" sz="1600" dirty="0"/>
              <a:t>Also more would be good to justify the increase in power in 6GHz band.  </a:t>
            </a:r>
          </a:p>
          <a:p>
            <a:pPr lvl="1">
              <a:spcBef>
                <a:spcPts val="0"/>
              </a:spcBef>
              <a:buFont typeface="Arial" panose="020B0604020202020204" pitchFamily="34" charset="0"/>
              <a:buChar char="•"/>
            </a:pPr>
            <a:r>
              <a:rPr lang="en-US" sz="1600" dirty="0"/>
              <a:t>Do we want to comment</a:t>
            </a:r>
            <a:r>
              <a:rPr lang="en-US" sz="1600"/>
              <a:t>?    What </a:t>
            </a:r>
            <a:r>
              <a:rPr lang="en-US" sz="1600" dirty="0"/>
              <a:t>is IEEE 802 value add?  Not obvious.  No concerns brought up if we pass, so we will. </a:t>
            </a:r>
          </a:p>
          <a:p>
            <a:pPr lvl="1">
              <a:spcBef>
                <a:spcPts val="0"/>
              </a:spcBef>
              <a:buFont typeface="Arial" panose="020B0604020202020204" pitchFamily="34" charset="0"/>
              <a:buChar char="•"/>
            </a:pPr>
            <a:r>
              <a:rPr lang="en-US" sz="1600" dirty="0"/>
              <a:t>Will keep in mind as train control comes up.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03 Oct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2812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FCC UWB Bosch petition for rule making – Motion</a:t>
            </a:r>
          </a:p>
        </p:txBody>
      </p:sp>
      <p:sp>
        <p:nvSpPr>
          <p:cNvPr id="3" name="Content Placeholder 2"/>
          <p:cNvSpPr>
            <a:spLocks noGrp="1"/>
          </p:cNvSpPr>
          <p:nvPr>
            <p:ph idx="1"/>
          </p:nvPr>
        </p:nvSpPr>
        <p:spPr>
          <a:xfrm>
            <a:off x="698889" y="1066799"/>
            <a:ext cx="8190998" cy="5408613"/>
          </a:xfrm>
        </p:spPr>
        <p:txBody>
          <a:bodyPr/>
          <a:lstStyle/>
          <a:p>
            <a:pPr>
              <a:buFont typeface="Wingdings" panose="05000000000000000000" pitchFamily="2" charset="2"/>
              <a:buChar char="v"/>
            </a:pPr>
            <a:endParaRPr lang="en-US" altLang="en-US" sz="2000" dirty="0">
              <a:solidFill>
                <a:schemeClr val="tx1"/>
              </a:solidFill>
            </a:endParaRPr>
          </a:p>
          <a:p>
            <a:pPr>
              <a:buFont typeface="Arial" panose="020B0604020202020204" pitchFamily="34" charset="0"/>
              <a:buChar char="•"/>
            </a:pPr>
            <a:r>
              <a:rPr lang="en-US" sz="1600" u="sng" dirty="0"/>
              <a:t>Motion:  </a:t>
            </a:r>
            <a:r>
              <a:rPr lang="en-US" sz="1600" b="0" dirty="0"/>
              <a:t>Move to approve the ex </a:t>
            </a:r>
            <a:r>
              <a:rPr lang="en-US" sz="1600" b="0" dirty="0" err="1"/>
              <a:t>parte</a:t>
            </a:r>
            <a:r>
              <a:rPr lang="en-US" sz="1600" b="0" dirty="0"/>
              <a:t> in </a:t>
            </a:r>
            <a:r>
              <a:rPr lang="en-US" sz="1600" b="0" u="sng" dirty="0">
                <a:hlinkClick r:id="rId3"/>
              </a:rPr>
              <a:t>https://mentor.ieee.org/802.18/dcn/19/18-19-0119-01-0000-draft-reply-comments-to-uwb-petition.docx</a:t>
            </a:r>
            <a:r>
              <a:rPr lang="en-US" sz="1600" b="0" u="sng" dirty="0"/>
              <a:t> </a:t>
            </a:r>
            <a:r>
              <a:rPr lang="en-US" sz="1600" b="0" dirty="0"/>
              <a:t>  response to comments to FCC’s public notice RM-11844 on a UWB Petition for Rule Making. With the chair of 802.18 to have editorial privileges and send to the LMSC(EC) for review/approval and submission to the FCC before 24 October 2019.</a:t>
            </a:r>
          </a:p>
          <a:p>
            <a:endParaRPr lang="en-US" altLang="en-US" sz="1600" dirty="0">
              <a:solidFill>
                <a:schemeClr val="tx1"/>
              </a:solidFill>
            </a:endParaRPr>
          </a:p>
          <a:p>
            <a:r>
              <a:rPr lang="en-US" altLang="en-US" sz="1600" dirty="0"/>
              <a:t>		Moved by:  	</a:t>
            </a:r>
            <a:r>
              <a:rPr lang="en-US" altLang="en-US" sz="1600" dirty="0">
                <a:solidFill>
                  <a:schemeClr val="tx1"/>
                </a:solidFill>
              </a:rPr>
              <a:t>Ben R. </a:t>
            </a:r>
          </a:p>
          <a:p>
            <a:pPr lvl="1"/>
            <a:r>
              <a:rPr lang="en-US" altLang="en-US" sz="1600" b="1" dirty="0"/>
              <a:t>Seconded by:  	Apurva</a:t>
            </a:r>
            <a:endParaRPr lang="en-US" altLang="en-US" sz="1600" b="1" dirty="0">
              <a:solidFill>
                <a:schemeClr val="bg1">
                  <a:lumMod val="95000"/>
                </a:schemeClr>
              </a:solidFill>
            </a:endParaRP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_9_Y   /  _0_N   /  _0_A </a:t>
            </a:r>
          </a:p>
          <a:p>
            <a:pPr lvl="1"/>
            <a:endParaRPr lang="en-US" altLang="en-US" sz="1600" b="1" dirty="0">
              <a:solidFill>
                <a:schemeClr val="tx1"/>
              </a:solidFill>
            </a:endParaRPr>
          </a:p>
          <a:p>
            <a:pPr lvl="1"/>
            <a:r>
              <a:rPr lang="en-US" altLang="en-US" sz="1600" b="1" dirty="0">
                <a:solidFill>
                  <a:schemeClr val="tx1"/>
                </a:solidFill>
              </a:rPr>
              <a:t>Voters:   Jay, Apurva, Ben Vijay, Hassan, Mike, Peter, Stuart, Tim </a:t>
            </a:r>
            <a:endParaRPr lang="en-US" altLang="en-US" sz="1600" b="1" dirty="0">
              <a:solidFill>
                <a:schemeClr val="bg1">
                  <a:lumMod val="85000"/>
                </a:schemeClr>
              </a:solidFill>
            </a:endParaRPr>
          </a:p>
          <a:p>
            <a:pPr lvl="1"/>
            <a:r>
              <a:rPr lang="en-US" altLang="en-US" sz="1600" b="1" dirty="0">
                <a:solidFill>
                  <a:schemeClr val="tx1"/>
                </a:solidFill>
              </a:rPr>
              <a:t>Motion: Passed</a:t>
            </a:r>
          </a:p>
          <a:p>
            <a:pPr lvl="1"/>
            <a:r>
              <a:rPr lang="en-US" altLang="en-US" sz="1600" b="1" dirty="0">
                <a:solidFill>
                  <a:schemeClr val="tx1"/>
                </a:solidFill>
              </a:rPr>
              <a:t>Number in attendance: _10 _</a:t>
            </a: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03 Oct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86697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-2</a:t>
            </a:r>
            <a:endParaRPr lang="en-US" sz="2400" dirty="0"/>
          </a:p>
        </p:txBody>
      </p:sp>
      <p:sp>
        <p:nvSpPr>
          <p:cNvPr id="3" name="Content Placeholder 2"/>
          <p:cNvSpPr>
            <a:spLocks noGrp="1"/>
          </p:cNvSpPr>
          <p:nvPr>
            <p:ph idx="1"/>
          </p:nvPr>
        </p:nvSpPr>
        <p:spPr>
          <a:xfrm>
            <a:off x="685800" y="990599"/>
            <a:ext cx="8292711" cy="5484813"/>
          </a:xfrm>
        </p:spPr>
        <p:txBody>
          <a:bodyPr/>
          <a:lstStyle/>
          <a:p>
            <a:pPr>
              <a:buFont typeface="Arial" panose="020B0604020202020204" pitchFamily="34" charset="0"/>
              <a:buChar char="•"/>
            </a:pPr>
            <a:r>
              <a:rPr lang="en-US" sz="1800" u="sng" dirty="0"/>
              <a:t>ISED RSP: 100 Certification of Radio Apparatus and Broadcasting Equipment</a:t>
            </a:r>
            <a:endParaRPr lang="en-US" sz="1800" dirty="0"/>
          </a:p>
          <a:p>
            <a:pPr lvl="1">
              <a:buFont typeface="Arial" panose="020B0604020202020204" pitchFamily="34" charset="0"/>
              <a:buChar char="•"/>
            </a:pPr>
            <a:r>
              <a:rPr lang="en-US" sz="1600" dirty="0"/>
              <a:t>Many updates on equipment certification. </a:t>
            </a:r>
          </a:p>
          <a:p>
            <a:pPr lvl="3">
              <a:buFont typeface="Arial" panose="020B0604020202020204" pitchFamily="34" charset="0"/>
              <a:buChar char="•"/>
            </a:pPr>
            <a:endParaRPr lang="en-US" sz="800" dirty="0"/>
          </a:p>
          <a:p>
            <a:pPr>
              <a:buFont typeface="Arial" panose="020B0604020202020204" pitchFamily="34" charset="0"/>
              <a:buChar char="•"/>
            </a:pPr>
            <a:r>
              <a:rPr lang="en-US" sz="1800" u="sng" dirty="0"/>
              <a:t>ISED: Notice 2019-DRS001 Regarding Radio Frequency Exposure Compliance</a:t>
            </a:r>
          </a:p>
          <a:p>
            <a:pPr lvl="1">
              <a:buFont typeface="Arial" panose="020B0604020202020204" pitchFamily="34" charset="0"/>
              <a:buChar char="•"/>
            </a:pPr>
            <a:r>
              <a:rPr lang="en-US" sz="1600" dirty="0"/>
              <a:t>IEC 69909-2 AMD1:2019 for RF Exposure Compliance, mandatory 01 Mar 20</a:t>
            </a:r>
          </a:p>
          <a:p>
            <a:pPr lvl="3">
              <a:buFont typeface="Arial" panose="020B0604020202020204" pitchFamily="34" charset="0"/>
              <a:buChar char="•"/>
            </a:pPr>
            <a:endParaRPr lang="en-US" sz="1000" u="sng" dirty="0"/>
          </a:p>
          <a:p>
            <a:pPr>
              <a:buFont typeface="Arial" panose="020B0604020202020204" pitchFamily="34" charset="0"/>
              <a:buChar char="•"/>
            </a:pPr>
            <a:r>
              <a:rPr lang="en-US" sz="1800" u="sng" dirty="0"/>
              <a:t>ISED:  New version of RSS-123, Issue 4</a:t>
            </a:r>
            <a:endParaRPr lang="en-US" sz="1800" dirty="0"/>
          </a:p>
          <a:p>
            <a:pPr lvl="1">
              <a:buFont typeface="Arial" panose="020B0604020202020204" pitchFamily="34" charset="0"/>
              <a:buChar char="•"/>
            </a:pPr>
            <a:r>
              <a:rPr lang="en-US" sz="1600" dirty="0"/>
              <a:t>Certification of licensed wireless microphones in specific bands, e.g. 6930-6955 and 7100-7125MHz. </a:t>
            </a:r>
          </a:p>
          <a:p>
            <a:pPr lvl="3">
              <a:buFont typeface="Arial" panose="020B0604020202020204" pitchFamily="34" charset="0"/>
              <a:buChar char="•"/>
            </a:pPr>
            <a:endParaRPr lang="en-US" sz="800" dirty="0"/>
          </a:p>
          <a:p>
            <a:pPr>
              <a:buFont typeface="Arial" panose="020B0604020202020204" pitchFamily="34" charset="0"/>
              <a:buChar char="•"/>
            </a:pPr>
            <a:r>
              <a:rPr lang="en-US" sz="1800" u="sng" dirty="0"/>
              <a:t>Indonesia: Changes for Short Range Devices</a:t>
            </a:r>
          </a:p>
          <a:p>
            <a:pPr lvl="1">
              <a:buFont typeface="Arial" panose="020B0604020202020204" pitchFamily="34" charset="0"/>
              <a:buChar char="•"/>
            </a:pPr>
            <a:r>
              <a:rPr lang="en-US" sz="1600" dirty="0"/>
              <a:t>New regulation, PERDIRJEN NOMOR 161 TAHUN 2019) that covers requirements for Short Range Devices</a:t>
            </a:r>
          </a:p>
          <a:p>
            <a:pPr lvl="3">
              <a:buFont typeface="Arial" panose="020B0604020202020204" pitchFamily="34" charset="0"/>
              <a:buChar char="•"/>
            </a:pPr>
            <a:endParaRPr lang="en-US" sz="1200" dirty="0"/>
          </a:p>
          <a:p>
            <a:pPr>
              <a:buFont typeface="Arial" panose="020B0604020202020204" pitchFamily="34" charset="0"/>
              <a:buChar char="•"/>
            </a:pPr>
            <a:r>
              <a:rPr lang="en-US" sz="1800" u="sng" dirty="0"/>
              <a:t>Vietnam: Guidance for implementation of Circular 05/2019/TT-BTTTT</a:t>
            </a:r>
          </a:p>
          <a:p>
            <a:pPr lvl="1">
              <a:buFont typeface="Arial" panose="020B0604020202020204" pitchFamily="34" charset="0"/>
              <a:buChar char="•"/>
            </a:pPr>
            <a:r>
              <a:rPr lang="en-US" sz="1600" dirty="0"/>
              <a:t>MIC has released official guidance Document 2902/BTTTT-KHCN, much on ISO/ IEC 17025 accredited labs needed for specific products.</a:t>
            </a:r>
          </a:p>
          <a:p>
            <a:pPr>
              <a:buFont typeface="Arial" panose="020B0604020202020204" pitchFamily="34" charset="0"/>
              <a:buChar char="•"/>
            </a:pPr>
            <a:r>
              <a:rPr lang="en-US" sz="2000" dirty="0">
                <a:solidFill>
                  <a:srgbClr val="00B0F0"/>
                </a:solidFill>
              </a:rPr>
              <a:t>Will leave on list for next week, for all to review and report if we need to review any in more detail.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03 Oct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292711" cy="5310596"/>
          </a:xfrm>
        </p:spPr>
        <p:txBody>
          <a:bodyPr/>
          <a:lstStyle/>
          <a:p>
            <a:pPr>
              <a:buFont typeface="Wingdings" panose="05000000000000000000" pitchFamily="2" charset="2"/>
              <a:buChar char="q"/>
            </a:pPr>
            <a:r>
              <a:rPr lang="en-US" sz="1800" b="0" dirty="0">
                <a:solidFill>
                  <a:srgbClr val="00B0F0"/>
                </a:solidFill>
              </a:rPr>
              <a:t>UWB Bosch petition ex </a:t>
            </a:r>
            <a:r>
              <a:rPr lang="en-US" sz="1800" b="0" dirty="0" err="1">
                <a:solidFill>
                  <a:srgbClr val="00B0F0"/>
                </a:solidFill>
              </a:rPr>
              <a:t>parte</a:t>
            </a:r>
            <a:r>
              <a:rPr lang="en-US" sz="1800" b="0" dirty="0">
                <a:solidFill>
                  <a:srgbClr val="00B0F0"/>
                </a:solidFill>
              </a:rPr>
              <a:t>/reply.  Start LMSC ballot </a:t>
            </a:r>
          </a:p>
          <a:p>
            <a:pPr>
              <a:buFont typeface="Wingdings" panose="05000000000000000000" pitchFamily="2" charset="2"/>
              <a:buChar char="q"/>
            </a:pPr>
            <a:r>
              <a:rPr lang="en-US" sz="1800" b="0" dirty="0">
                <a:solidFill>
                  <a:srgbClr val="00B0F0"/>
                </a:solidFill>
              </a:rPr>
              <a:t>All to review items in general discussion, do we need to dig deep in any.?</a:t>
            </a:r>
          </a:p>
          <a:p>
            <a:pPr marL="0" indent="0"/>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r>
              <a:rPr lang="en-US" sz="1600" b="0" dirty="0">
                <a:solidFill>
                  <a:srgbClr val="002060"/>
                </a:solidFill>
              </a:rPr>
              <a:t>Ongoing:  </a:t>
            </a:r>
          </a:p>
          <a:p>
            <a:pPr lvl="1">
              <a:buFont typeface="Arial" panose="020B0604020202020204" pitchFamily="34" charset="0"/>
              <a:buChar char="•"/>
            </a:pPr>
            <a:r>
              <a:rPr lang="en-US" sz="1400" b="0" dirty="0">
                <a:solidFill>
                  <a:srgbClr val="002060"/>
                </a:solidFill>
              </a:rPr>
              <a:t>WPT use of license-exempt bands and UWB in cell phones</a:t>
            </a:r>
          </a:p>
          <a:p>
            <a:pPr lvl="1">
              <a:buFont typeface="Arial" panose="020B0604020202020204" pitchFamily="34" charset="0"/>
              <a:buChar char="•"/>
            </a:pPr>
            <a:r>
              <a:rPr lang="en-US" sz="1400" b="0" dirty="0">
                <a:solidFill>
                  <a:srgbClr val="002060"/>
                </a:solidFill>
              </a:rPr>
              <a:t>Digital Divide, how can we help? </a:t>
            </a:r>
          </a:p>
          <a:p>
            <a:pPr>
              <a:buFont typeface="Arial" panose="020B0604020202020204" pitchFamily="34" charset="0"/>
              <a:buChar char="•"/>
            </a:pPr>
            <a:r>
              <a:rPr lang="en-US" sz="1600" dirty="0"/>
              <a:t>General 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0" indent="0">
              <a:spcBef>
                <a:spcPts val="0"/>
              </a:spcBef>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03 Oct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Nothing brought up</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03 Oct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229599"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10 Oct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https://mentor.ieee.org/802.18/dcn/16/18-16-0038-13-0000-teleconference-call-in-info.pptx</a:t>
            </a:r>
            <a:r>
              <a:rPr lang="en-US" sz="1800" dirty="0"/>
              <a:t>  </a:t>
            </a:r>
            <a:r>
              <a:rPr lang="en-US" altLang="en-US" sz="1800" b="1" dirty="0"/>
              <a:t>(</a:t>
            </a:r>
            <a:r>
              <a:rPr lang="en-US" altLang="en-US" sz="1800" b="1" i="1" u="sng" dirty="0"/>
              <a:t>or latest)</a:t>
            </a:r>
            <a:endParaRPr lang="en-US" altLang="en-US" sz="1800" b="1" i="1" u="sng" dirty="0">
              <a:highlight>
                <a:srgbClr val="FFFF00"/>
              </a:highlight>
            </a:endParaRP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a:t>
            </a:r>
            <a:r>
              <a:rPr lang="en-US" sz="1800" dirty="0" err="1"/>
              <a:t>listserver</a:t>
            </a:r>
            <a:r>
              <a:rPr lang="en-US" sz="18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a:t>
            </a:r>
            <a:r>
              <a:rPr lang="en-US" sz="1800" dirty="0">
                <a:sym typeface="Wingdings" panose="05000000000000000000" pitchFamily="2" charset="2"/>
              </a:rPr>
              <a:t>:55 </a:t>
            </a:r>
            <a:r>
              <a:rPr lang="en-US" sz="1800" dirty="0"/>
              <a:t>ET</a:t>
            </a:r>
          </a:p>
          <a:p>
            <a:pPr lvl="3">
              <a:buFont typeface="Arial" panose="020B0604020202020204" pitchFamily="34" charset="0"/>
              <a:buChar char="•"/>
            </a:pPr>
            <a:endParaRPr lang="en-US" sz="1000" b="0" dirty="0"/>
          </a:p>
          <a:p>
            <a:pPr>
              <a:buFont typeface="Arial" panose="020B0604020202020204" pitchFamily="34" charset="0"/>
              <a:buChar char="•"/>
            </a:pPr>
            <a:r>
              <a:rPr lang="en-US" sz="1800" b="0" dirty="0"/>
              <a:t>The next face to face meeting of the 802.18 RR-TAG will be at the IEEE 802, 10 – 15 November 2019 Plenary in the Hilton Waikoloa Village, Kona, HI, USA </a:t>
            </a:r>
          </a:p>
          <a:p>
            <a:pPr>
              <a:buFont typeface="Arial" panose="020B0604020202020204" pitchFamily="34" charset="0"/>
              <a:buChar char="•"/>
            </a:pPr>
            <a:r>
              <a:rPr lang="en-US" sz="1600" b="0" dirty="0"/>
              <a:t>Normal time slots, Tuesday AM2 and Thursday AM1 </a:t>
            </a:r>
            <a:r>
              <a:rPr lang="en-US" sz="1600" dirty="0">
                <a:solidFill>
                  <a:schemeClr val="accent6">
                    <a:lumMod val="20000"/>
                    <a:lumOff val="80000"/>
                  </a:schemeClr>
                </a:solidFill>
              </a:rPr>
              <a:t>– </a:t>
            </a:r>
            <a:r>
              <a:rPr lang="en-US" sz="1200" dirty="0">
                <a:solidFill>
                  <a:schemeClr val="accent6">
                    <a:lumMod val="20000"/>
                    <a:lumOff val="80000"/>
                  </a:schemeClr>
                </a:solidFill>
              </a:rPr>
              <a:t>remember no reciprocal from other WGs </a:t>
            </a:r>
            <a:endParaRPr lang="en-US" sz="1400" dirty="0">
              <a:solidFill>
                <a:schemeClr val="accent6">
                  <a:lumMod val="20000"/>
                  <a:lumOff val="80000"/>
                </a:schemeClr>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Oct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03 Oct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FCC UWB Piper waiver request – Motion - tbd</a:t>
            </a:r>
          </a:p>
        </p:txBody>
      </p:sp>
      <p:sp>
        <p:nvSpPr>
          <p:cNvPr id="3" name="Content Placeholder 2"/>
          <p:cNvSpPr>
            <a:spLocks noGrp="1"/>
          </p:cNvSpPr>
          <p:nvPr>
            <p:ph idx="1"/>
          </p:nvPr>
        </p:nvSpPr>
        <p:spPr>
          <a:xfrm>
            <a:off x="698889" y="1066799"/>
            <a:ext cx="8190998" cy="5408613"/>
          </a:xfrm>
        </p:spPr>
        <p:txBody>
          <a:bodyPr/>
          <a:lstStyle/>
          <a:p>
            <a:pPr>
              <a:buFont typeface="Wingdings" panose="05000000000000000000" pitchFamily="2" charset="2"/>
              <a:buChar char="v"/>
            </a:pPr>
            <a:endParaRPr lang="en-US" altLang="en-US" sz="2000" dirty="0">
              <a:solidFill>
                <a:schemeClr val="tx1"/>
              </a:solidFill>
            </a:endParaRPr>
          </a:p>
          <a:p>
            <a:pPr>
              <a:buFont typeface="Arial" panose="020B0604020202020204" pitchFamily="34" charset="0"/>
              <a:buChar char="•"/>
            </a:pPr>
            <a:r>
              <a:rPr lang="en-US" sz="1600" dirty="0"/>
              <a:t>Will hold till next week at Wireless Interim. </a:t>
            </a:r>
          </a:p>
          <a:p>
            <a:pPr>
              <a:buFont typeface="Arial" panose="020B0604020202020204" pitchFamily="34" charset="0"/>
              <a:buChar char="•"/>
            </a:pPr>
            <a:endParaRPr lang="en-US" sz="1600" u="sng" dirty="0"/>
          </a:p>
          <a:p>
            <a:pPr>
              <a:buFont typeface="Arial" panose="020B0604020202020204" pitchFamily="34" charset="0"/>
              <a:buChar char="•"/>
            </a:pPr>
            <a:r>
              <a:rPr lang="en-US" sz="1600" u="sng" dirty="0"/>
              <a:t>Motion:  </a:t>
            </a:r>
            <a:r>
              <a:rPr lang="en-US" sz="1600" b="0" dirty="0"/>
              <a:t>Move to approve the ex </a:t>
            </a:r>
            <a:r>
              <a:rPr lang="en-US" sz="1600" b="0" dirty="0" err="1"/>
              <a:t>parte</a:t>
            </a:r>
            <a:r>
              <a:rPr lang="en-US" sz="1600" b="0" dirty="0"/>
              <a:t> in </a:t>
            </a:r>
            <a:r>
              <a:rPr lang="en-US" sz="1600" b="0" u="sng" dirty="0">
                <a:highlight>
                  <a:srgbClr val="FFFF00"/>
                </a:highlight>
              </a:rPr>
              <a:t>_______________</a:t>
            </a:r>
            <a:r>
              <a:rPr lang="en-US" sz="1600" b="0" dirty="0"/>
              <a:t>response to Piper FCC waiver request  for a UWB trackside system. With the chair of 802.18 to have editorial privileges and send to the LMSC(EC) for review/approval and submission to the FCC before </a:t>
            </a:r>
            <a:r>
              <a:rPr lang="en-US" sz="1600" b="0" dirty="0">
                <a:highlight>
                  <a:srgbClr val="FFFF00"/>
                </a:highlight>
              </a:rPr>
              <a:t>_________  </a:t>
            </a:r>
            <a:r>
              <a:rPr lang="en-US" sz="1600" b="0" dirty="0"/>
              <a:t>2019.</a:t>
            </a:r>
          </a:p>
          <a:p>
            <a:endParaRPr lang="en-US" altLang="en-US" sz="1600" dirty="0">
              <a:solidFill>
                <a:schemeClr val="tx1"/>
              </a:solidFill>
            </a:endParaRPr>
          </a:p>
          <a:p>
            <a:r>
              <a:rPr lang="en-US" altLang="en-US" sz="1600" dirty="0"/>
              <a:t>		Moved by:  	</a:t>
            </a:r>
            <a:r>
              <a:rPr lang="en-US" altLang="en-US" sz="1600" dirty="0">
                <a:solidFill>
                  <a:schemeClr val="bg1">
                    <a:lumMod val="95000"/>
                  </a:schemeClr>
                </a:solidFill>
              </a:rPr>
              <a:t>.</a:t>
            </a:r>
          </a:p>
          <a:p>
            <a:pPr lvl="1"/>
            <a:r>
              <a:rPr lang="en-US" altLang="en-US" sz="1600" b="1" dirty="0"/>
              <a:t>Seconded by:  	</a:t>
            </a:r>
            <a:endParaRPr lang="en-US" altLang="en-US" sz="1600" b="1" dirty="0">
              <a:solidFill>
                <a:schemeClr val="bg1">
                  <a:lumMod val="95000"/>
                </a:schemeClr>
              </a:solidFill>
            </a:endParaRPr>
          </a:p>
          <a:p>
            <a:pPr lvl="1"/>
            <a:r>
              <a:rPr lang="en-US" altLang="en-US" sz="1600" b="1" dirty="0"/>
              <a:t>Discussion?	</a:t>
            </a:r>
            <a:r>
              <a:rPr lang="en-US" altLang="en-US" sz="1600" b="1" dirty="0">
                <a:solidFill>
                  <a:schemeClr val="bg1">
                    <a:lumMod val="85000"/>
                  </a:schemeClr>
                </a:solidFill>
              </a:rPr>
              <a:t>none</a:t>
            </a:r>
          </a:p>
          <a:p>
            <a:pPr lvl="1"/>
            <a:r>
              <a:rPr lang="en-US" altLang="en-US" sz="1600" b="1" dirty="0">
                <a:solidFill>
                  <a:schemeClr val="tx1"/>
                </a:solidFill>
              </a:rPr>
              <a:t>Vote:  __Y   /  __N   /  __A </a:t>
            </a:r>
          </a:p>
          <a:p>
            <a:pPr lvl="1"/>
            <a:endParaRPr lang="en-US" altLang="en-US" sz="1600" b="1" dirty="0">
              <a:solidFill>
                <a:schemeClr val="tx1"/>
              </a:solidFill>
            </a:endParaRPr>
          </a:p>
          <a:p>
            <a:pPr lvl="1"/>
            <a:r>
              <a:rPr lang="en-US" altLang="en-US" sz="1600" b="1" dirty="0">
                <a:solidFill>
                  <a:schemeClr val="tx1"/>
                </a:solidFill>
              </a:rPr>
              <a:t>Voters: </a:t>
            </a:r>
            <a:r>
              <a:rPr lang="en-US" altLang="en-US" sz="1600" b="1" dirty="0">
                <a:solidFill>
                  <a:schemeClr val="bg1">
                    <a:lumMod val="85000"/>
                  </a:schemeClr>
                </a:solidFill>
              </a:rPr>
              <a:t>Jay, Andy, Ben, Billy, Hassan, Mike, Peter, </a:t>
            </a:r>
            <a:r>
              <a:rPr lang="en-US" altLang="en-US" sz="1600" b="1" dirty="0" err="1">
                <a:solidFill>
                  <a:schemeClr val="bg1">
                    <a:lumMod val="85000"/>
                  </a:schemeClr>
                </a:solidFill>
              </a:rPr>
              <a:t>TimH</a:t>
            </a:r>
            <a:r>
              <a:rPr lang="en-US" altLang="en-US" sz="1600" b="1" dirty="0">
                <a:solidFill>
                  <a:schemeClr val="bg1">
                    <a:lumMod val="85000"/>
                  </a:schemeClr>
                </a:solidFill>
              </a:rPr>
              <a:t>, Vijay</a:t>
            </a:r>
          </a:p>
          <a:p>
            <a:pPr lvl="1"/>
            <a:r>
              <a:rPr lang="en-US" altLang="en-US" sz="1600" b="1" dirty="0">
                <a:solidFill>
                  <a:schemeClr val="bg1">
                    <a:lumMod val="85000"/>
                  </a:schemeClr>
                </a:solidFill>
              </a:rPr>
              <a:t>Motion: Passed</a:t>
            </a:r>
          </a:p>
          <a:p>
            <a:pPr lvl="1"/>
            <a:r>
              <a:rPr lang="en-US" altLang="en-US" sz="1600" b="1" dirty="0">
                <a:solidFill>
                  <a:schemeClr val="bg1">
                    <a:lumMod val="85000"/>
                  </a:schemeClr>
                </a:solidFill>
              </a:rPr>
              <a:t>Number in attendance: __</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03 Oct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78389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03 Oct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19</a:t>
            </a:fld>
            <a:endParaRPr lang="en-US" altLang="en-US" sz="1200" b="0" dirty="0"/>
          </a:p>
        </p:txBody>
      </p:sp>
      <p:sp>
        <p:nvSpPr>
          <p:cNvPr id="2" name="Date Placeholder 1"/>
          <p:cNvSpPr>
            <a:spLocks noGrp="1"/>
          </p:cNvSpPr>
          <p:nvPr>
            <p:ph type="dt" idx="15"/>
          </p:nvPr>
        </p:nvSpPr>
        <p:spPr/>
        <p:txBody>
          <a:bodyPr/>
          <a:lstStyle/>
          <a:p>
            <a:r>
              <a:rPr lang="en-US"/>
              <a:t>03 Oct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a:t>)</a:t>
            </a:r>
            <a:r>
              <a:rPr lang="en-US" altLang="en-US" sz="1800">
                <a:solidFill>
                  <a:schemeClr val="tx1"/>
                </a:solidFill>
              </a:rPr>
              <a:t>;   3</a:t>
            </a:r>
            <a:r>
              <a:rPr lang="en-US" altLang="en-US" sz="1800" dirty="0">
                <a:solidFill>
                  <a:schemeClr val="tx1"/>
                </a:solidFill>
              </a:rPr>
              <a:t> </a:t>
            </a:r>
            <a:r>
              <a:rPr lang="en-US" altLang="en-US" sz="1800">
                <a:solidFill>
                  <a:schemeClr val="tx1"/>
                </a:solidFill>
              </a:rPr>
              <a:t>Nearly </a:t>
            </a:r>
            <a:r>
              <a:rPr lang="en-US" altLang="en-US" sz="1800" dirty="0">
                <a:solidFill>
                  <a:schemeClr val="tx1"/>
                </a:solidFill>
              </a:rPr>
              <a:t>Voters;  Aspirant members</a:t>
            </a:r>
            <a:r>
              <a:rPr lang="en-US" altLang="en-US" sz="1800">
                <a:solidFill>
                  <a:schemeClr val="tx1"/>
                </a:solidFill>
              </a:rPr>
              <a:t>: 19</a:t>
            </a:r>
            <a:endParaRPr lang="en-US" altLang="en-US" sz="180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03 Oct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749"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03 Oct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Oct 2019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Oct 2019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03 Oct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95700"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Oct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03 Oct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398920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dirty="0">
                <a:solidFill>
                  <a:schemeClr val="tx1"/>
                </a:solidFill>
              </a:rPr>
              <a:t>General items</a:t>
            </a:r>
          </a:p>
          <a:p>
            <a:pPr marL="0" indent="0">
              <a:spcBef>
                <a:spcPts val="0"/>
              </a:spcBef>
            </a:pPr>
            <a:endParaRPr lang="en-US" altLang="en-US" sz="1400" kern="0" dirty="0"/>
          </a:p>
          <a:p>
            <a:pPr marL="285750" indent="-285750">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UWB Bosch petition ex </a:t>
            </a:r>
            <a:r>
              <a:rPr lang="en-US" altLang="en-US" sz="1400" kern="0" dirty="0" err="1"/>
              <a:t>parte</a:t>
            </a:r>
            <a:r>
              <a:rPr lang="en-US" altLang="en-US" sz="1400" kern="0" dirty="0"/>
              <a:t> on comments</a:t>
            </a:r>
          </a:p>
          <a:p>
            <a:pPr lvl="1">
              <a:spcBef>
                <a:spcPts val="0"/>
              </a:spcBef>
              <a:buFont typeface="Arial" panose="020B0604020202020204" pitchFamily="34" charset="0"/>
              <a:buChar char="•"/>
            </a:pPr>
            <a:r>
              <a:rPr lang="en-US" altLang="en-US" sz="1400" kern="0" dirty="0"/>
              <a:t>FCC UWB Piper Waiver</a:t>
            </a:r>
          </a:p>
          <a:p>
            <a:pPr lvl="1">
              <a:spcBef>
                <a:spcPts val="0"/>
              </a:spcBef>
              <a:buFont typeface="Arial" panose="020B0604020202020204" pitchFamily="34" charset="0"/>
              <a:buChar char="•"/>
            </a:pPr>
            <a:r>
              <a:rPr lang="en-US" altLang="en-US" sz="1400" kern="0" dirty="0"/>
              <a:t>ISED,  Indonesia, and </a:t>
            </a:r>
            <a:r>
              <a:rPr lang="en-US" altLang="en-US" sz="1400" kern="0"/>
              <a:t>Vietnam updates</a:t>
            </a:r>
            <a:endParaRPr lang="en-US" altLang="en-US" sz="1400" kern="0" dirty="0"/>
          </a:p>
          <a:p>
            <a:pPr marL="457200" lvl="1" indent="0">
              <a:spcBef>
                <a:spcPts val="0"/>
              </a:spcBef>
            </a:pPr>
            <a:endParaRPr lang="en-US" altLang="en-US" sz="1400" kern="0" dirty="0"/>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endParaRPr lang="en-US" altLang="en-US" sz="1000" kern="0" dirty="0"/>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dirty="0">
                <a:solidFill>
                  <a:schemeClr val="tx1"/>
                </a:solidFill>
              </a:rPr>
              <a:t>Moved by:  	Stuart K</a:t>
            </a:r>
          </a:p>
          <a:p>
            <a:pPr>
              <a:spcBef>
                <a:spcPts val="400"/>
              </a:spcBef>
            </a:pPr>
            <a:r>
              <a:rPr lang="en-US" altLang="en-US" sz="1600" b="1" dirty="0">
                <a:solidFill>
                  <a:schemeClr val="tx1"/>
                </a:solidFill>
              </a:rPr>
              <a:t>		Seconded by:	</a:t>
            </a:r>
            <a:r>
              <a:rPr lang="en-US" altLang="en-US" sz="1600" dirty="0">
                <a:solidFill>
                  <a:schemeClr val="tx1"/>
                </a:solidFill>
              </a:rPr>
              <a:t>Peter E. </a:t>
            </a:r>
          </a:p>
          <a:p>
            <a:pPr lvl="1">
              <a:spcBef>
                <a:spcPts val="400"/>
              </a:spcBef>
            </a:pPr>
            <a:r>
              <a:rPr lang="en-US" altLang="en-US" sz="1600" b="1" dirty="0">
                <a:solidFill>
                  <a:schemeClr val="tx1"/>
                </a:solidFill>
              </a:rPr>
              <a:t>Discussion?  	None</a:t>
            </a:r>
          </a:p>
          <a:p>
            <a:pPr lvl="1">
              <a:spcBef>
                <a:spcPts val="400"/>
              </a:spcBef>
            </a:pPr>
            <a:r>
              <a:rPr lang="en-US" altLang="en-US" sz="1600" b="1" dirty="0">
                <a:solidFill>
                  <a:schemeClr val="tx1"/>
                </a:solidFill>
              </a:rPr>
              <a:t>Vote:  Approved by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600" dirty="0"/>
              <a:t>To approve the minutes from the IEEE 802.18 Teleconference 12 Sept 2019 in document </a:t>
            </a:r>
            <a:r>
              <a:rPr lang="en-US" altLang="en-US" sz="1600" dirty="0">
                <a:hlinkClick r:id="rId2"/>
              </a:rPr>
              <a:t>https://mentor.ieee.org/802.18/dcn/19/18-19-0124-00-0000-minutes-12sep19-rrtag-teleconference.docx</a:t>
            </a:r>
            <a:r>
              <a:rPr lang="en-US" altLang="en-US" sz="1600" dirty="0"/>
              <a:t>   </a:t>
            </a:r>
            <a:r>
              <a:rPr lang="en-US" sz="1600" b="1" dirty="0"/>
              <a:t>Posted: </a:t>
            </a:r>
            <a:r>
              <a:rPr lang="en-US" sz="1800" b="0" dirty="0"/>
              <a:t>14-Sep-2019 21:42:08 ET</a:t>
            </a:r>
            <a:endParaRPr lang="en-US" sz="1600" b="0" dirty="0"/>
          </a:p>
          <a:p>
            <a:pPr marL="0" indent="0">
              <a:spcBef>
                <a:spcPts val="400"/>
              </a:spcBef>
            </a:pPr>
            <a:r>
              <a:rPr lang="en-US" sz="1600" b="0" dirty="0"/>
              <a:t> </a:t>
            </a:r>
            <a:r>
              <a:rPr lang="en-US" altLang="en-US" sz="1600" b="0" dirty="0">
                <a:solidFill>
                  <a:schemeClr val="tx1"/>
                </a:solidFill>
              </a:rPr>
              <a:t>	</a:t>
            </a:r>
            <a:r>
              <a:rPr lang="en-US" altLang="en-US" sz="1600" dirty="0">
                <a:solidFill>
                  <a:schemeClr val="tx1"/>
                </a:solidFill>
              </a:rPr>
              <a:t>Moved by:  	Ben R. </a:t>
            </a:r>
          </a:p>
          <a:p>
            <a:pPr marL="0" indent="0">
              <a:spcBef>
                <a:spcPts val="400"/>
              </a:spcBef>
            </a:pPr>
            <a:r>
              <a:rPr lang="en-US" altLang="en-US" sz="1600" dirty="0">
                <a:solidFill>
                  <a:schemeClr val="tx1"/>
                </a:solidFill>
              </a:rPr>
              <a:t>	Seconded by:	Stuart K.</a:t>
            </a:r>
          </a:p>
          <a:p>
            <a:pPr>
              <a:spcBef>
                <a:spcPts val="400"/>
              </a:spcBef>
            </a:pPr>
            <a:r>
              <a:rPr lang="en-US" altLang="en-US" sz="1600" b="1" dirty="0">
                <a:solidFill>
                  <a:schemeClr val="tx1"/>
                </a:solidFill>
              </a:rPr>
              <a:t>		Discussion?  	None</a:t>
            </a:r>
          </a:p>
          <a:p>
            <a:pPr lvl="1">
              <a:spcBef>
                <a:spcPts val="400"/>
              </a:spcBef>
            </a:pPr>
            <a:r>
              <a:rPr lang="en-US" altLang="en-US" sz="1600" b="1" dirty="0">
                <a:solidFill>
                  <a:schemeClr val="tx1"/>
                </a:solidFill>
              </a:rPr>
              <a:t>Vote:  Approved by unanimous consent</a:t>
            </a:r>
          </a:p>
          <a:p>
            <a:pPr lvl="1">
              <a:spcBef>
                <a:spcPts val="400"/>
              </a:spcBef>
            </a:pPr>
            <a:endParaRPr lang="en-US" altLang="en-US" sz="1600" b="1" dirty="0">
              <a:solidFill>
                <a:schemeClr val="bg1">
                  <a:lumMod val="75000"/>
                </a:schemeClr>
              </a:solidFill>
            </a:endParaRPr>
          </a:p>
          <a:p>
            <a:pPr lvl="1">
              <a:spcBef>
                <a:spcPts val="400"/>
              </a:spcBef>
            </a:pPr>
            <a:endParaRPr lang="en-US" altLang="en-US" sz="1600" b="1" dirty="0">
              <a:solidFill>
                <a:schemeClr val="bg1">
                  <a:lumMod val="75000"/>
                </a:schemeClr>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__nothing heard___</a:t>
            </a: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03 Oct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2730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07585"/>
            <a:ext cx="8305800" cy="5567828"/>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600" dirty="0">
                <a:solidFill>
                  <a:schemeClr val="tx1"/>
                </a:solidFill>
              </a:rPr>
              <a:t>next meetings #103/#104, 07-10Oct19/02-05dec19-</a:t>
            </a:r>
            <a:r>
              <a:rPr lang="en-US" sz="1600" dirty="0"/>
              <a:t>Sophia Antipolis </a:t>
            </a:r>
            <a:endParaRPr lang="en-US" sz="1800" dirty="0">
              <a:solidFill>
                <a:schemeClr val="tx1"/>
              </a:solidFill>
            </a:endParaRPr>
          </a:p>
          <a:p>
            <a:pPr lvl="1">
              <a:buFont typeface="Arial" panose="020B0604020202020204" pitchFamily="34" charset="0"/>
              <a:buChar char="•"/>
            </a:pPr>
            <a:r>
              <a:rPr lang="en-US" sz="1600" dirty="0"/>
              <a:t>1</a:t>
            </a:r>
            <a:r>
              <a:rPr lang="en-US" sz="1600" baseline="30000" dirty="0"/>
              <a:t>st</a:t>
            </a:r>
            <a:r>
              <a:rPr lang="en-US" sz="1600" dirty="0"/>
              <a:t> draft 5925-6425 Harmonized Standard is posted, to get things started. </a:t>
            </a:r>
          </a:p>
          <a:p>
            <a:pPr lvl="1">
              <a:buFont typeface="Arial" panose="020B0604020202020204" pitchFamily="34" charset="0"/>
              <a:buChar char="•"/>
            </a:pPr>
            <a:r>
              <a:rPr lang="en-US" sz="1600" dirty="0"/>
              <a:t>Results  are posted on energy and preamble detect from testing at R&amp;S. </a:t>
            </a:r>
            <a:endParaRPr lang="en-US" sz="1400" dirty="0"/>
          </a:p>
          <a:p>
            <a:pPr lvl="2">
              <a:buFont typeface="Arial" panose="020B0604020202020204" pitchFamily="34" charset="0"/>
              <a:buChar char="•"/>
            </a:pPr>
            <a:r>
              <a:rPr lang="en-US" sz="1400" dirty="0"/>
              <a:t>Issues with not detecting due to not a real (11ac) preamble.   So more testing will be needed. </a:t>
            </a:r>
          </a:p>
          <a:p>
            <a:pPr lvl="2">
              <a:buFont typeface="Arial" panose="020B0604020202020204" pitchFamily="34" charset="0"/>
              <a:buChar char="•"/>
            </a:pPr>
            <a:r>
              <a:rPr lang="en-US" sz="1400" dirty="0"/>
              <a:t>Each vendor had their own consistent results but was different from vendor to vendor. </a:t>
            </a:r>
          </a:p>
          <a:p>
            <a:pPr lvl="2">
              <a:buFont typeface="Arial" panose="020B0604020202020204" pitchFamily="34" charset="0"/>
              <a:buChar char="•"/>
            </a:pPr>
            <a:r>
              <a:rPr lang="en-US" sz="1400" dirty="0"/>
              <a:t>More to come. </a:t>
            </a:r>
          </a:p>
          <a:p>
            <a:pPr lvl="1">
              <a:buFont typeface="Arial" panose="020B0604020202020204" pitchFamily="34" charset="0"/>
              <a:buChar char="•"/>
            </a:pPr>
            <a:r>
              <a:rPr lang="en-US" sz="1600" dirty="0"/>
              <a:t>Still concerns of adaptivity and adjacent channel performance.  </a:t>
            </a:r>
          </a:p>
          <a:p>
            <a:pPr lvl="2">
              <a:buFont typeface="Arial" panose="020B0604020202020204" pitchFamily="34" charset="0"/>
              <a:buChar char="•"/>
            </a:pPr>
            <a:r>
              <a:rPr lang="en-US" sz="1400" dirty="0"/>
              <a:t>Need test procedures or can not be an essential requirement. </a:t>
            </a:r>
          </a:p>
          <a:p>
            <a:pPr lvl="1">
              <a:buFont typeface="Arial" panose="020B0604020202020204" pitchFamily="34" charset="0"/>
              <a:buChar char="•"/>
            </a:pPr>
            <a:r>
              <a:rPr lang="en-US" sz="1600" dirty="0"/>
              <a:t>And there is more see draft agenda BRAN(19)103001r3 .  Looks to be a very full.</a:t>
            </a:r>
          </a:p>
          <a:p>
            <a:pPr lvl="1">
              <a:buFont typeface="Arial" panose="020B0604020202020204" pitchFamily="34" charset="0"/>
              <a:buChar char="•"/>
            </a:pPr>
            <a:r>
              <a:rPr lang="en-US" sz="1600" dirty="0"/>
              <a:t>Chair nominations. (See document #4)</a:t>
            </a:r>
          </a:p>
          <a:p>
            <a:pPr lvl="2">
              <a:buFont typeface="Arial" panose="020B0604020202020204" pitchFamily="34" charset="0"/>
              <a:buChar char="•"/>
            </a:pPr>
            <a:r>
              <a:rPr lang="en-US" sz="1400" dirty="0"/>
              <a:t>Vote is Tues &amp; Wed last time slot.  Need 71% first meeting.  Then if needed a majority needed, which is likely.  (99 companies registered). </a:t>
            </a:r>
          </a:p>
          <a:p>
            <a:pPr lvl="2">
              <a:buFont typeface="Arial" panose="020B0604020202020204" pitchFamily="34" charset="0"/>
              <a:buChar char="•"/>
            </a:pPr>
            <a:r>
              <a:rPr lang="en-US" sz="1600" dirty="0"/>
              <a:t>Ian Marshall from Ruckus and Guido </a:t>
            </a:r>
            <a:r>
              <a:rPr lang="en-US" sz="1600" dirty="0" err="1"/>
              <a:t>Hiertz</a:t>
            </a:r>
            <a:r>
              <a:rPr lang="en-US" sz="1600" dirty="0"/>
              <a:t> from Ericsson   </a:t>
            </a: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6"/>
              </a:rPr>
              <a:t>&lt;TG-11&gt;</a:t>
            </a:r>
            <a:r>
              <a:rPr lang="en-US" altLang="en-US" sz="1800" b="0" dirty="0"/>
              <a:t>  </a:t>
            </a:r>
            <a:r>
              <a:rPr lang="en-US" sz="1800" dirty="0">
                <a:solidFill>
                  <a:schemeClr val="tx1"/>
                </a:solidFill>
              </a:rPr>
              <a:t>meeting # _____ </a:t>
            </a:r>
            <a:r>
              <a:rPr lang="en-US" sz="1200" dirty="0">
                <a:solidFill>
                  <a:schemeClr val="tx1"/>
                </a:solidFill>
              </a:rPr>
              <a:t>(07 Nov, online, 2.4 GHz SRDoc)</a:t>
            </a: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reported</a:t>
            </a:r>
            <a:endParaRPr lang="en-US" sz="12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7"/>
              </a:rPr>
              <a:t>&lt;TG-UWB&gt;</a:t>
            </a:r>
            <a:r>
              <a:rPr lang="en-US" sz="1400" b="0" dirty="0">
                <a:solidFill>
                  <a:schemeClr val="tx1"/>
                </a:solidFill>
              </a:rPr>
              <a:t> </a:t>
            </a:r>
            <a:r>
              <a:rPr lang="en-US" sz="1400" dirty="0">
                <a:solidFill>
                  <a:schemeClr val="tx1"/>
                </a:solidFill>
              </a:rPr>
              <a:t>next meeting #51, 27-28 Nov,   </a:t>
            </a:r>
            <a:r>
              <a:rPr lang="en-US" sz="1400" b="0" dirty="0"/>
              <a:t>BREMEN, DE</a:t>
            </a:r>
            <a:endParaRPr lang="en-US" sz="140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reported</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8"/>
              </a:rPr>
              <a:t>&lt;ERM&gt;</a:t>
            </a:r>
            <a:r>
              <a:rPr lang="en-US" sz="1400" b="0" dirty="0"/>
              <a:t> </a:t>
            </a:r>
            <a:r>
              <a:rPr lang="en-US" sz="1400" dirty="0">
                <a:solidFill>
                  <a:schemeClr val="tx1"/>
                </a:solidFill>
              </a:rPr>
              <a:t>next meeting #69, 15-18 Oct 2019, </a:t>
            </a:r>
            <a:r>
              <a:rPr lang="en-US" sz="1400" dirty="0"/>
              <a:t>Sophia Antipolis</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reported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Oct 2019</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97684" y="1158729"/>
            <a:ext cx="8522516" cy="5316684"/>
          </a:xfrm>
        </p:spPr>
        <p:txBody>
          <a:bodyPr/>
          <a:lstStyle/>
          <a:p>
            <a:endParaRPr lang="en-US" sz="1600" dirty="0">
              <a:solidFill>
                <a:schemeClr val="tx1"/>
              </a:solidFill>
            </a:endParaRPr>
          </a:p>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 M98, 16-18 Sept 2019, Cluj </a:t>
            </a:r>
            <a:r>
              <a:rPr lang="en-US" sz="1600" dirty="0" err="1">
                <a:solidFill>
                  <a:schemeClr val="tx1"/>
                </a:solidFill>
              </a:rPr>
              <a:t>Napoca</a:t>
            </a:r>
            <a:r>
              <a:rPr lang="en-US" sz="1600" dirty="0">
                <a:solidFill>
                  <a:schemeClr val="tx1"/>
                </a:solidFill>
              </a:rPr>
              <a:t>, Romania</a:t>
            </a:r>
          </a:p>
          <a:p>
            <a:pPr lvl="1">
              <a:buFont typeface="Arial" panose="020B0604020202020204" pitchFamily="34" charset="0"/>
              <a:buChar char="•"/>
            </a:pPr>
            <a:r>
              <a:rPr lang="en-US" sz="1600" dirty="0">
                <a:solidFill>
                  <a:schemeClr val="tx1"/>
                </a:solidFill>
              </a:rPr>
              <a:t>Nothing reported </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#89 09-11 Dec 19, ECO Copenhagen</a:t>
            </a:r>
            <a:endParaRPr lang="en-US" sz="1800" dirty="0"/>
          </a:p>
          <a:p>
            <a:pPr lvl="1">
              <a:buFont typeface="Arial" panose="020B0604020202020204" pitchFamily="34" charset="0"/>
              <a:buChar char="•"/>
            </a:pPr>
            <a:r>
              <a:rPr lang="en-US" sz="1600" dirty="0">
                <a:solidFill>
                  <a:schemeClr val="tx1"/>
                </a:solidFill>
              </a:rPr>
              <a:t>Road Tolling showed up with papers and with 3 WIs in FM57, SE45 will need to do some.  </a:t>
            </a:r>
          </a:p>
          <a:p>
            <a:pPr lvl="2">
              <a:buFont typeface="Arial" panose="020B0604020202020204" pitchFamily="34" charset="0"/>
              <a:buChar char="•"/>
            </a:pPr>
            <a:r>
              <a:rPr lang="en-US" sz="1400" dirty="0">
                <a:solidFill>
                  <a:schemeClr val="tx1"/>
                </a:solidFill>
              </a:rPr>
              <a:t>Road Tolling is in in the 5.8 GHz band, </a:t>
            </a:r>
            <a:r>
              <a:rPr lang="en-US" sz="1400" dirty="0" err="1">
                <a:solidFill>
                  <a:schemeClr val="tx1"/>
                </a:solidFill>
              </a:rPr>
              <a:t>sSo</a:t>
            </a:r>
            <a:r>
              <a:rPr lang="en-US" sz="1400" dirty="0">
                <a:solidFill>
                  <a:schemeClr val="tx1"/>
                </a:solidFill>
              </a:rPr>
              <a:t> interference was discussed.</a:t>
            </a:r>
          </a:p>
          <a:p>
            <a:pPr lvl="2">
              <a:buFont typeface="Arial" panose="020B0604020202020204" pitchFamily="34" charset="0"/>
              <a:buChar char="•"/>
            </a:pPr>
            <a:r>
              <a:rPr lang="en-US" sz="1400" dirty="0">
                <a:solidFill>
                  <a:schemeClr val="tx1"/>
                </a:solidFill>
              </a:rPr>
              <a:t>250mW indoor was being used. </a:t>
            </a:r>
          </a:p>
          <a:p>
            <a:pPr lvl="2">
              <a:buFont typeface="Arial" panose="020B0604020202020204" pitchFamily="34" charset="0"/>
              <a:buChar char="•"/>
            </a:pPr>
            <a:r>
              <a:rPr lang="en-US" sz="1400" dirty="0">
                <a:solidFill>
                  <a:schemeClr val="tx1"/>
                </a:solidFill>
              </a:rPr>
              <a:t>Working with SE19 as they will be sending more on this. </a:t>
            </a:r>
          </a:p>
          <a:p>
            <a:pPr lvl="2">
              <a:buFont typeface="Arial" panose="020B0604020202020204" pitchFamily="34" charset="0"/>
              <a:buChar char="•"/>
            </a:pPr>
            <a:r>
              <a:rPr lang="en-US" sz="1400" dirty="0">
                <a:solidFill>
                  <a:schemeClr val="tx1"/>
                </a:solidFill>
              </a:rPr>
              <a:t>Likely will see more on this at the December  meeting.  </a:t>
            </a:r>
          </a:p>
          <a:p>
            <a:pPr lvl="1">
              <a:buFont typeface="Arial" panose="020B0604020202020204" pitchFamily="34" charset="0"/>
              <a:buChar char="•"/>
            </a:pPr>
            <a:r>
              <a:rPr lang="en-US" sz="1600" dirty="0">
                <a:solidFill>
                  <a:schemeClr val="tx1"/>
                </a:solidFill>
              </a:rPr>
              <a:t>See the minutes for more detail:  </a:t>
            </a:r>
            <a:r>
              <a:rPr lang="en-US" sz="1600" dirty="0"/>
              <a:t>SE45(19)011</a:t>
            </a:r>
            <a:endParaRPr lang="en-US" sz="16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#9, tbd, Czech Republic</a:t>
            </a:r>
            <a:r>
              <a:rPr lang="en-US" sz="1800" dirty="0">
                <a:solidFill>
                  <a:schemeClr val="tx1"/>
                </a:solidFill>
              </a:rPr>
              <a:t> </a:t>
            </a:r>
          </a:p>
          <a:p>
            <a:pPr lvl="1">
              <a:buFont typeface="Arial" panose="020B0604020202020204" pitchFamily="34" charset="0"/>
              <a:buChar char="•"/>
            </a:pPr>
            <a:r>
              <a:rPr lang="en-US" sz="1600" dirty="0">
                <a:solidFill>
                  <a:schemeClr val="tx1"/>
                </a:solidFill>
              </a:rPr>
              <a:t>German contribution presented toward an EC decision. </a:t>
            </a:r>
          </a:p>
          <a:p>
            <a:pPr lvl="1">
              <a:buFont typeface="Arial" panose="020B0604020202020204" pitchFamily="34" charset="0"/>
              <a:buChar char="•"/>
            </a:pPr>
            <a:r>
              <a:rPr lang="en-US" sz="1600" dirty="0">
                <a:solidFill>
                  <a:schemeClr val="tx1"/>
                </a:solidFill>
              </a:rPr>
              <a:t>See FM57(19)025 document the start of an EC decision.  </a:t>
            </a:r>
          </a:p>
          <a:p>
            <a:pPr lvl="2">
              <a:buFont typeface="Arial" panose="020B0604020202020204" pitchFamily="34" charset="0"/>
              <a:buChar char="•"/>
            </a:pPr>
            <a:r>
              <a:rPr lang="en-US" sz="1400" dirty="0">
                <a:solidFill>
                  <a:schemeClr val="tx1"/>
                </a:solidFill>
              </a:rPr>
              <a:t>25mW anywhere, and 250mW indoor. </a:t>
            </a:r>
          </a:p>
          <a:p>
            <a:pPr lvl="1">
              <a:buFont typeface="Arial" panose="020B0604020202020204" pitchFamily="34" charset="0"/>
              <a:buChar char="•"/>
            </a:pPr>
            <a:r>
              <a:rPr lang="en-US" sz="1600" dirty="0">
                <a:solidFill>
                  <a:schemeClr val="tx1"/>
                </a:solidFill>
              </a:rPr>
              <a:t>CEPT report B planned to be done by January meeting. </a:t>
            </a:r>
          </a:p>
          <a:p>
            <a:pPr lvl="1">
              <a:buFont typeface="Arial" panose="020B0604020202020204" pitchFamily="34" charset="0"/>
              <a:buChar char="•"/>
            </a:pPr>
            <a:r>
              <a:rPr lang="en-US" sz="1600" dirty="0">
                <a:solidFill>
                  <a:schemeClr val="tx1"/>
                </a:solidFill>
              </a:rPr>
              <a:t>Still have the 3 WIs; 5.7, radars and urban rail, being worked. </a:t>
            </a:r>
          </a:p>
          <a:p>
            <a:pPr marL="457200" lvl="1" indent="0"/>
            <a:endParaRPr lang="en-US" sz="1600" dirty="0">
              <a:solidFill>
                <a:schemeClr val="tx1"/>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Oct 2019</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66800"/>
            <a:ext cx="8353245" cy="5316684"/>
          </a:xfrm>
        </p:spPr>
        <p:txBody>
          <a:bodyPr/>
          <a:lstStyle/>
          <a:p>
            <a:pPr>
              <a:buFont typeface="Arial" panose="020B0604020202020204" pitchFamily="34" charset="0"/>
              <a:buChar char="•"/>
            </a:pPr>
            <a:r>
              <a:rPr lang="en-US" sz="1800" dirty="0"/>
              <a:t>Broadband for the economy:</a:t>
            </a:r>
            <a:r>
              <a:rPr lang="en-US" sz="1800" b="0" dirty="0"/>
              <a:t> A new study shows the economic impact of broadband on least developed countries (LDCs), landlocked developing countries (LLDCs) and small island developing states (SIDS).  </a:t>
            </a:r>
            <a:r>
              <a:rPr lang="en-US" sz="1800" dirty="0">
                <a:hlinkClick r:id="rId3"/>
              </a:rPr>
              <a:t>Read more</a:t>
            </a:r>
            <a:endParaRPr lang="en-US" sz="1800" b="0" dirty="0"/>
          </a:p>
          <a:p>
            <a:pPr>
              <a:buFont typeface="Arial" panose="020B0604020202020204" pitchFamily="34" charset="0"/>
              <a:buChar char="•"/>
            </a:pPr>
            <a:r>
              <a:rPr lang="en-US" sz="1600" dirty="0">
                <a:solidFill>
                  <a:schemeClr val="tx1"/>
                </a:solidFill>
              </a:rPr>
              <a:t> </a:t>
            </a:r>
            <a:r>
              <a:rPr lang="en-US" sz="1800" dirty="0"/>
              <a:t>Focus shifts to ‘meaningful universal connectivity’:</a:t>
            </a:r>
            <a:r>
              <a:rPr lang="en-US" sz="1800" b="0" dirty="0"/>
              <a:t> A new report issued in New York this week by the Broadband Commission for Sustainable Development advocates for new collaborative strategies to drive the concept of ‘meaningful universal connectivity’ to counter slowing global growth.  </a:t>
            </a:r>
            <a:r>
              <a:rPr lang="en-US" sz="1800" dirty="0">
                <a:hlinkClick r:id="rId4"/>
              </a:rPr>
              <a:t>Get insights</a:t>
            </a:r>
            <a:endParaRPr lang="en-US" sz="1800" b="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Calendar:</a:t>
            </a:r>
            <a:endParaRPr lang="en-US" sz="1600" dirty="0">
              <a:hlinkClick r:id="rId5"/>
            </a:endParaRPr>
          </a:p>
          <a:p>
            <a:pPr lvl="1">
              <a:spcBef>
                <a:spcPts val="0"/>
              </a:spcBef>
              <a:buFont typeface="Arial" panose="020B0604020202020204" pitchFamily="34" charset="0"/>
              <a:buChar char="•"/>
            </a:pPr>
            <a:r>
              <a:rPr lang="en-US" sz="1600" dirty="0">
                <a:hlinkClick r:id="rId5"/>
              </a:rPr>
              <a:t>https://www.itu.int/en/events/Pages/Calendar-Events.aspx?sector=ITU-R</a:t>
            </a:r>
            <a:endParaRPr lang="en-US" sz="1600" dirty="0"/>
          </a:p>
          <a:p>
            <a:pPr>
              <a:spcBef>
                <a:spcPts val="0"/>
              </a:spcBef>
              <a:buFont typeface="Arial" panose="020B0604020202020204" pitchFamily="34" charset="0"/>
              <a:buChar char="•"/>
            </a:pPr>
            <a:r>
              <a:rPr lang="en-US" sz="1200" dirty="0">
                <a:hlinkClick r:id="rId6"/>
              </a:rPr>
              <a:t>Study Group 1 (SG 1) Spectrum management</a:t>
            </a:r>
            <a:endParaRPr lang="en-US" sz="1200" dirty="0">
              <a:solidFill>
                <a:schemeClr val="tx1"/>
              </a:solidFill>
            </a:endParaRPr>
          </a:p>
          <a:p>
            <a:pPr lvl="1">
              <a:spcBef>
                <a:spcPts val="0"/>
              </a:spcBef>
              <a:buFont typeface="Arial" panose="020B0604020202020204" pitchFamily="34" charset="0"/>
              <a:buChar char="•"/>
            </a:pPr>
            <a:r>
              <a:rPr lang="en-US" sz="1050" u="sng" dirty="0">
                <a:hlinkClick r:id="rId7"/>
              </a:rPr>
              <a:t>Working Party 1A (WP 1A) - Spectrum engineering techniques</a:t>
            </a:r>
            <a:r>
              <a:rPr lang="en-US" sz="1050" u="sng" dirty="0"/>
              <a:t> </a:t>
            </a:r>
          </a:p>
          <a:p>
            <a:pPr lvl="1">
              <a:spcBef>
                <a:spcPts val="0"/>
              </a:spcBef>
              <a:buFont typeface="Arial" panose="020B0604020202020204" pitchFamily="34" charset="0"/>
              <a:buChar char="•"/>
            </a:pPr>
            <a:r>
              <a:rPr lang="en-US" sz="1050" dirty="0">
                <a:hlinkClick r:id="rId8"/>
              </a:rPr>
              <a:t>Working Party 1C (WP 1C) - Spectrum monitoring</a:t>
            </a:r>
            <a:r>
              <a:rPr lang="en-US" sz="1050" dirty="0"/>
              <a:t>​​</a:t>
            </a:r>
          </a:p>
          <a:p>
            <a:pPr lvl="4">
              <a:spcBef>
                <a:spcPts val="0"/>
              </a:spcBef>
              <a:buFont typeface="Arial" panose="020B0604020202020204" pitchFamily="34" charset="0"/>
              <a:buChar char="•"/>
            </a:pPr>
            <a:endParaRPr lang="en-US" sz="600" dirty="0"/>
          </a:p>
          <a:p>
            <a:pPr>
              <a:spcBef>
                <a:spcPts val="0"/>
              </a:spcBef>
              <a:buFont typeface="Arial" panose="020B0604020202020204" pitchFamily="34" charset="0"/>
              <a:buChar char="•"/>
            </a:pPr>
            <a:r>
              <a:rPr lang="en-US" sz="1200" dirty="0">
                <a:hlinkClick r:id="rId9"/>
              </a:rPr>
              <a:t>Study Group 5 (SG 5) Terrestrial services</a:t>
            </a:r>
            <a:endParaRPr lang="en-US" sz="1200" dirty="0"/>
          </a:p>
          <a:p>
            <a:pPr lvl="1">
              <a:spcBef>
                <a:spcPts val="0"/>
              </a:spcBef>
              <a:buFont typeface="Arial" panose="020B0604020202020204" pitchFamily="34" charset="0"/>
              <a:buChar char="•"/>
            </a:pPr>
            <a:r>
              <a:rPr lang="en-US" sz="1050" dirty="0">
                <a:hlinkClick r:id="rId10"/>
              </a:rPr>
              <a:t>Working Party 5A (WP 5A) - Land mobile service above 30 MHz* (excluding IMT); wireless access in the fixed service; amateur and amateur-satellite services</a:t>
            </a:r>
            <a:r>
              <a:rPr lang="en-US" sz="1050" dirty="0"/>
              <a:t>  (Chair on mailing list)</a:t>
            </a:r>
            <a:endParaRPr lang="en-US" sz="1050" dirty="0">
              <a:hlinkClick r:id="rId11"/>
            </a:endParaRPr>
          </a:p>
          <a:p>
            <a:pPr lvl="1">
              <a:spcBef>
                <a:spcPts val="0"/>
              </a:spcBef>
              <a:buFont typeface="Arial" panose="020B0604020202020204" pitchFamily="34" charset="0"/>
              <a:buChar char="•"/>
            </a:pPr>
            <a:r>
              <a:rPr lang="en-US" sz="1050" dirty="0">
                <a:hlinkClick r:id="rId11"/>
              </a:rPr>
              <a:t>Working Party 5D (WP 5D) - IMT Systems</a:t>
            </a:r>
            <a:r>
              <a:rPr lang="en-US" sz="1050" dirty="0"/>
              <a:t> (Chair on mailing list)​​</a:t>
            </a:r>
          </a:p>
          <a:p>
            <a:pPr lvl="2">
              <a:spcBef>
                <a:spcPts val="0"/>
              </a:spcBef>
              <a:buFont typeface="Arial" panose="020B0604020202020204" pitchFamily="34" charset="0"/>
              <a:buChar char="•"/>
            </a:pPr>
            <a:r>
              <a:rPr lang="en-US" sz="900" dirty="0">
                <a:hlinkClick r:id="rId12"/>
              </a:rPr>
              <a:t>Monday 2019-12-09 - Friday 2019-12-13</a:t>
            </a:r>
            <a:endParaRPr lang="en-US" sz="900" dirty="0"/>
          </a:p>
          <a:p>
            <a:pPr marL="400050">
              <a:spcBef>
                <a:spcPts val="0"/>
              </a:spcBef>
              <a:buFont typeface="Arial" panose="020B0604020202020204" pitchFamily="34" charset="0"/>
              <a:buChar char="•"/>
            </a:pPr>
            <a:r>
              <a:rPr lang="en-US" sz="1200" dirty="0"/>
              <a:t>WRC-19:   </a:t>
            </a:r>
          </a:p>
          <a:p>
            <a:pPr marL="800100" lvl="1">
              <a:spcBef>
                <a:spcPts val="0"/>
              </a:spcBef>
              <a:buFont typeface="Arial" panose="020B0604020202020204" pitchFamily="34" charset="0"/>
              <a:buChar char="•"/>
            </a:pPr>
            <a:r>
              <a:rPr lang="en-US" sz="1100" u="sng" dirty="0">
                <a:hlinkClick r:id="rId13"/>
              </a:rPr>
              <a:t>https://www.itu.int/en/ITU-R/conferences/wrc/2019/Pages/default.aspx</a:t>
            </a:r>
            <a:r>
              <a:rPr lang="en-US" sz="1100" u="sng" dirty="0"/>
              <a:t>;  agenda and more: </a:t>
            </a:r>
            <a:r>
              <a:rPr lang="en-US" sz="1100" dirty="0"/>
              <a:t> </a:t>
            </a:r>
            <a:r>
              <a:rPr lang="en-US" sz="1100" u="sng" dirty="0">
                <a:hlinkClick r:id="rId14"/>
              </a:rPr>
              <a:t>https://www.itu.int/oth/R1402000001</a:t>
            </a:r>
            <a:endParaRPr lang="en-US" sz="1100" u="sng" dirty="0"/>
          </a:p>
          <a:p>
            <a:pPr marL="400050">
              <a:spcBef>
                <a:spcPts val="0"/>
              </a:spcBef>
              <a:buFont typeface="Arial" panose="020B0604020202020204" pitchFamily="34" charset="0"/>
              <a:buChar char="•"/>
            </a:pPr>
            <a:r>
              <a:rPr lang="en-US" sz="1200" dirty="0"/>
              <a:t>WRC-23 preliminary agenda items are already out since WRC-15 and will then be finalized at WRC-19.</a:t>
            </a:r>
          </a:p>
          <a:p>
            <a:pPr marL="800100" lvl="1">
              <a:spcBef>
                <a:spcPts val="0"/>
              </a:spcBef>
              <a:buFont typeface="Arial" panose="020B0604020202020204" pitchFamily="34" charset="0"/>
              <a:buChar char="•"/>
            </a:pPr>
            <a:r>
              <a:rPr lang="en-US" sz="1100" u="sng" dirty="0">
                <a:hlinkClick r:id="rId15"/>
              </a:rPr>
              <a:t>https://www.itu.int/en/ITU-R/study-groups/rcpm/Pages/wrc-23-preliminary-studies.aspx</a:t>
            </a:r>
            <a:r>
              <a:rPr lang="en-US" sz="1100" dirty="0"/>
              <a:t> </a:t>
            </a:r>
          </a:p>
          <a:p>
            <a:pPr lvl="6">
              <a:buFont typeface="Arial" panose="020B0604020202020204" pitchFamily="34" charset="0"/>
              <a:buChar char="•"/>
            </a:pPr>
            <a:endParaRPr lang="en-US" sz="800" dirty="0">
              <a:hlinkClick r:id="rId6"/>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Oct 2019</a:t>
            </a:r>
            <a:endParaRPr lang="en-GB" dirty="0"/>
          </a:p>
        </p:txBody>
      </p:sp>
    </p:spTree>
    <p:extLst>
      <p:ext uri="{BB962C8B-B14F-4D97-AF65-F5344CB8AC3E}">
        <p14:creationId xmlns:p14="http://schemas.microsoft.com/office/powerpoint/2010/main" val="107878144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39293</TotalTime>
  <Words>3082</Words>
  <Application>Microsoft Office PowerPoint</Application>
  <PresentationFormat>On-screen Show (4:3)</PresentationFormat>
  <Paragraphs>466</Paragraphs>
  <Slides>22</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31"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-1</vt:lpstr>
      <vt:lpstr>EU items to share -2 </vt:lpstr>
      <vt:lpstr>ITU-R items to share</vt:lpstr>
      <vt:lpstr>General Discussion Items -1</vt:lpstr>
      <vt:lpstr>FCC UWB Bosch petition for rule making – Motion</vt:lpstr>
      <vt:lpstr>General Discussion Items -2</vt:lpstr>
      <vt:lpstr>Actions Required</vt:lpstr>
      <vt:lpstr>Any Other Business</vt:lpstr>
      <vt:lpstr>Adjourn</vt:lpstr>
      <vt:lpstr>PowerPoint Presentation</vt:lpstr>
      <vt:lpstr>FCC UWB Piper waiver request – Motion - tbd</vt:lpstr>
      <vt:lpstr>Responsibilities of WG Vice Chair</vt:lpstr>
      <vt:lpstr>Responsibilities of WG Secretary</vt:lpstr>
      <vt:lpstr>Responsibilities of Working Group Officers</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1912</cp:revision>
  <cp:lastPrinted>1601-01-01T00:00:00Z</cp:lastPrinted>
  <dcterms:created xsi:type="dcterms:W3CDTF">2016-03-03T14:54:45Z</dcterms:created>
  <dcterms:modified xsi:type="dcterms:W3CDTF">2019-10-06T13:14:27Z</dcterms:modified>
</cp:coreProperties>
</file>