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341" r:id="rId3"/>
    <p:sldId id="329" r:id="rId4"/>
    <p:sldId id="330" r:id="rId5"/>
    <p:sldId id="516" r:id="rId6"/>
    <p:sldId id="596" r:id="rId7"/>
    <p:sldId id="603" r:id="rId8"/>
    <p:sldId id="606" r:id="rId9"/>
    <p:sldId id="608" r:id="rId10"/>
    <p:sldId id="609" r:id="rId11"/>
    <p:sldId id="618" r:id="rId12"/>
    <p:sldId id="524" r:id="rId13"/>
    <p:sldId id="498" r:id="rId14"/>
    <p:sldId id="402" r:id="rId15"/>
    <p:sldId id="403" r:id="rId16"/>
    <p:sldId id="619" r:id="rId17"/>
    <p:sldId id="611" r:id="rId18"/>
    <p:sldId id="462" r:id="rId19"/>
    <p:sldId id="549" r:id="rId20"/>
    <p:sldId id="425" r:id="rId21"/>
    <p:sldId id="592" r:id="rId22"/>
    <p:sldId id="599"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63" autoAdjust="0"/>
    <p:restoredTop sz="96256" autoAdjust="0"/>
  </p:normalViewPr>
  <p:slideViewPr>
    <p:cSldViewPr>
      <p:cViewPr varScale="1">
        <p:scale>
          <a:sx n="112" d="100"/>
          <a:sy n="112" d="100"/>
        </p:scale>
        <p:origin x="738" y="10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03-Oct-19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725603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7625082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7.2.1 IEEE 802 LMSC public statements to government bodies</a:t>
            </a:r>
            <a:br>
              <a:rPr lang="en-US" sz="1200" kern="1200" dirty="0">
                <a:solidFill>
                  <a:srgbClr val="000000"/>
                </a:solidFill>
                <a:effectLst/>
                <a:latin typeface="Times New Roman" pitchFamily="16" charset="0"/>
                <a:ea typeface="+mn-ea"/>
                <a:cs typeface="+mn-cs"/>
              </a:rPr>
            </a:br>
            <a:r>
              <a:rPr lang="en-US" sz="1200" i="0" u="none" kern="1200" dirty="0">
                <a:solidFill>
                  <a:srgbClr val="000000"/>
                </a:solidFill>
                <a:effectLst/>
                <a:latin typeface="Times New Roman" pitchFamily="16" charset="0"/>
                <a:ea typeface="+mn-ea"/>
                <a:cs typeface="+mn-cs"/>
              </a:rPr>
              <a:t>a) IEEE 802 LMSC public statements to government bodies shall not be released without prior approval by 2/3 of the Sponsor</a:t>
            </a: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056977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751973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 Oct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03 Oct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 Oct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802.18-19/0131r00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www.fcc.gov/ecfs/search/filings?proceedings_name=19-246&amp;sort=date_disseminated,DESC" TargetMode="External"/><Relationship Id="rId3" Type="http://schemas.openxmlformats.org/officeDocument/2006/relationships/hyperlink" Target="https://www.fcc.gov/ecfs/search/filings?proceedings_name=RM-11844&amp;sort=date_disseminated,DESC" TargetMode="External"/><Relationship Id="rId7" Type="http://schemas.openxmlformats.org/officeDocument/2006/relationships/hyperlink" Target="https://mentor.ieee.org/802.18/dcn/19/18-19-0119"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mentor.ieee.org/802.18/dcn/19/18-19-0119-01-0000-draft-reply-comments-to-uwb-petition.docx" TargetMode="External"/><Relationship Id="rId5" Type="http://schemas.openxmlformats.org/officeDocument/2006/relationships/hyperlink" Target="https://mentor.ieee.org/802.18/dcn/19/18-19-0079-00-0000-bosch-petition-for-rulemaking-uwb-devices-and-systems.pdf" TargetMode="External"/><Relationship Id="rId4" Type="http://schemas.openxmlformats.org/officeDocument/2006/relationships/hyperlink" Target="https://ecfsapi.fcc.gov/file/10618992215487/2019%20FINAL%20PETITION%20FOR%20RULE%20MAKING%20for%20FCC%20Filing.pdf" TargetMode="External"/><Relationship Id="rId9" Type="http://schemas.openxmlformats.org/officeDocument/2006/relationships/hyperlink" Target="https://mentor.ieee.org/802.18/dcn/19/18-19-0122-00-0000-piper-uwb-waiver-request-to-fcc.pdf"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8/dcn/16/18-16-0038-13-0000-teleconference-call-in-info.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9/18-19-0119-01-0000-draft-reply-comments-to-uwb-petition.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124-00-0000-minutes-12sep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itu.int/go/ITU-R/wp1c" TargetMode="External"/><Relationship Id="rId13" Type="http://schemas.openxmlformats.org/officeDocument/2006/relationships/hyperlink" Target="https://www.itu.int/en/ITU-R/conferences/wrc/2019/Pages/default.aspx" TargetMode="External"/><Relationship Id="rId3" Type="http://schemas.openxmlformats.org/officeDocument/2006/relationships/hyperlink" Target="https://news.itu.int/new-study-shows-economic-impact-of-broadband-on-least-developed-landlocked-and-small-island-nations/" TargetMode="External"/><Relationship Id="rId7" Type="http://schemas.openxmlformats.org/officeDocument/2006/relationships/hyperlink" Target="https://www.itu.int/go/ITU-R/wp1a" TargetMode="External"/><Relationship Id="rId12" Type="http://schemas.openxmlformats.org/officeDocument/2006/relationships/hyperlink" Target="https://www.itu.int/events/eventdetails.asp?eventid=1720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www.itu.int/go/ITU-R/sg1" TargetMode="External"/><Relationship Id="rId11" Type="http://schemas.openxmlformats.org/officeDocument/2006/relationships/hyperlink" Target="https://www.itu.int/go/ITU-R/wp5d" TargetMode="External"/><Relationship Id="rId5" Type="http://schemas.openxmlformats.org/officeDocument/2006/relationships/hyperlink" Target="https://www.itu.int/en/events/Pages/Calendar-Events.aspx?sector=ITU-R" TargetMode="External"/><Relationship Id="rId15" Type="http://schemas.openxmlformats.org/officeDocument/2006/relationships/hyperlink" Target="https://www.itu.int/en/ITU-R/study-groups/rcpm/Pages/wrc-23-preliminary-studies.aspx" TargetMode="External"/><Relationship Id="rId10" Type="http://schemas.openxmlformats.org/officeDocument/2006/relationships/hyperlink" Target="https://www.itu.int/go/ITU-R/wp5a" TargetMode="External"/><Relationship Id="rId4" Type="http://schemas.openxmlformats.org/officeDocument/2006/relationships/hyperlink" Target="https://www.itu.int/en/mediacentre/Pages/2019-PR16.aspx" TargetMode="External"/><Relationship Id="rId9" Type="http://schemas.openxmlformats.org/officeDocument/2006/relationships/hyperlink" Target="https://www.itu.int/go/ITU-R/sg5" TargetMode="External"/><Relationship Id="rId14" Type="http://schemas.openxmlformats.org/officeDocument/2006/relationships/hyperlink" Target="https://www.itu.int/oth/R140200000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03 Oct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03 Oct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857"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altLang="en-US" sz="2400" dirty="0"/>
              <a:t>General Discussion Items </a:t>
            </a:r>
            <a:r>
              <a:rPr lang="en-US" altLang="en-US" sz="1200" dirty="0"/>
              <a:t>-1</a:t>
            </a:r>
            <a:endParaRPr lang="en-US" sz="2400" b="0" dirty="0"/>
          </a:p>
        </p:txBody>
      </p:sp>
      <p:sp>
        <p:nvSpPr>
          <p:cNvPr id="3" name="Content Placeholder 2"/>
          <p:cNvSpPr>
            <a:spLocks noGrp="1"/>
          </p:cNvSpPr>
          <p:nvPr>
            <p:ph idx="1"/>
          </p:nvPr>
        </p:nvSpPr>
        <p:spPr>
          <a:xfrm>
            <a:off x="698889" y="1066799"/>
            <a:ext cx="8190998" cy="5408613"/>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FCC UWB petition for rule making, public notice is out. </a:t>
            </a:r>
            <a:endParaRPr lang="en-US" sz="1800" b="0" dirty="0"/>
          </a:p>
          <a:p>
            <a:pPr lvl="1">
              <a:spcBef>
                <a:spcPts val="0"/>
              </a:spcBef>
              <a:buFont typeface="Arial" panose="020B0604020202020204" pitchFamily="34" charset="0"/>
              <a:buChar char="•"/>
            </a:pPr>
            <a:r>
              <a:rPr lang="en-US" sz="1400" b="0" dirty="0">
                <a:hlinkClick r:id="rId3"/>
              </a:rPr>
              <a:t>https://www.fcc.gov/ecfs/search/filings?proceedings_name=RM-11844&amp;sort=date_disseminated,DESC</a:t>
            </a:r>
            <a:r>
              <a:rPr lang="en-US" sz="1400" b="0" dirty="0"/>
              <a:t>  (cg rm-11844)</a:t>
            </a:r>
            <a:endParaRPr lang="en-US" sz="1400" b="0" dirty="0">
              <a:hlinkClick r:id="rId4"/>
            </a:endParaRPr>
          </a:p>
          <a:p>
            <a:pPr lvl="2">
              <a:spcBef>
                <a:spcPts val="0"/>
              </a:spcBef>
              <a:buFont typeface="Arial" panose="020B0604020202020204" pitchFamily="34" charset="0"/>
              <a:buChar char="•"/>
            </a:pPr>
            <a:r>
              <a:rPr lang="en-US" sz="1400" dirty="0">
                <a:hlinkClick r:id="rId5"/>
              </a:rPr>
              <a:t>https://mentor.ieee.org/802.18/dcn/19/18-19-0079-00-0000-bosch-petition-for-rulemaking-uwb-devices-and-systems.pdf</a:t>
            </a:r>
            <a:r>
              <a:rPr lang="en-US" sz="1400" dirty="0"/>
              <a:t>  </a:t>
            </a:r>
          </a:p>
          <a:p>
            <a:pPr lvl="2">
              <a:spcBef>
                <a:spcPts val="0"/>
              </a:spcBef>
              <a:buFont typeface="Arial" panose="020B0604020202020204" pitchFamily="34" charset="0"/>
              <a:buChar char="•"/>
            </a:pPr>
            <a:r>
              <a:rPr lang="en-US" sz="1400" dirty="0"/>
              <a:t>Feedback heard, there is more than just updates from past waivers.</a:t>
            </a:r>
            <a:endParaRPr lang="en-US" sz="1400" b="0" dirty="0"/>
          </a:p>
          <a:p>
            <a:pPr lvl="1">
              <a:spcBef>
                <a:spcPts val="0"/>
              </a:spcBef>
              <a:buFont typeface="Arial" panose="020B0604020202020204" pitchFamily="34" charset="0"/>
              <a:buChar char="•"/>
            </a:pPr>
            <a:r>
              <a:rPr lang="en-US" sz="1400" b="0" dirty="0">
                <a:solidFill>
                  <a:schemeClr val="tx1"/>
                </a:solidFill>
              </a:rPr>
              <a:t>Will review next draft, if available</a:t>
            </a:r>
          </a:p>
          <a:p>
            <a:pPr lvl="2">
              <a:spcBef>
                <a:spcPts val="0"/>
              </a:spcBef>
              <a:buFont typeface="Arial" panose="020B0604020202020204" pitchFamily="34" charset="0"/>
              <a:buChar char="•"/>
            </a:pPr>
            <a:r>
              <a:rPr lang="en-US" sz="1400" b="0" dirty="0">
                <a:solidFill>
                  <a:schemeClr val="tx1"/>
                </a:solidFill>
                <a:hlinkClick r:id="rId6"/>
              </a:rPr>
              <a:t>https://mentor.ieee.org/802.18/dcn/19/18-19-0119-01-0000-draft-reply-comments-to-uwb-petition.docx</a:t>
            </a:r>
            <a:r>
              <a:rPr lang="en-US" sz="1400" b="0" dirty="0">
                <a:solidFill>
                  <a:schemeClr val="tx1"/>
                </a:solidFill>
              </a:rPr>
              <a:t>   </a:t>
            </a:r>
            <a:r>
              <a:rPr lang="en-US" sz="1400" dirty="0">
                <a:solidFill>
                  <a:schemeClr val="tx1"/>
                </a:solidFill>
                <a:hlinkClick r:id="rId7"/>
              </a:rPr>
              <a:t>or latest</a:t>
            </a:r>
            <a:endParaRPr lang="en-US" sz="1400" dirty="0">
              <a:solidFill>
                <a:schemeClr val="tx1"/>
              </a:solidFill>
            </a:endParaRPr>
          </a:p>
          <a:p>
            <a:pPr lvl="2">
              <a:spcBef>
                <a:spcPts val="0"/>
              </a:spcBef>
              <a:buFont typeface="Arial" panose="020B0604020202020204" pitchFamily="34" charset="0"/>
              <a:buChar char="•"/>
            </a:pPr>
            <a:r>
              <a:rPr lang="en-US" sz="1400" dirty="0">
                <a:solidFill>
                  <a:schemeClr val="tx1"/>
                </a:solidFill>
              </a:rPr>
              <a:t> </a:t>
            </a:r>
          </a:p>
          <a:p>
            <a:pPr lvl="2">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t>FCC UWB Piper waiver request</a:t>
            </a:r>
          </a:p>
          <a:p>
            <a:pPr lvl="1">
              <a:spcBef>
                <a:spcPts val="0"/>
              </a:spcBef>
              <a:buFont typeface="Arial" panose="020B0604020202020204" pitchFamily="34" charset="0"/>
              <a:buChar char="•"/>
            </a:pPr>
            <a:r>
              <a:rPr lang="en-US" sz="1600" u="sng" dirty="0">
                <a:hlinkClick r:id="rId8"/>
              </a:rPr>
              <a:t>https://www.fcc.gov/ecfs/search/filings?proceedings_name=19-246&amp;sort=date_disseminated,DESC</a:t>
            </a:r>
            <a:endParaRPr lang="en-US" sz="1600" u="sng" dirty="0"/>
          </a:p>
          <a:p>
            <a:pPr lvl="2">
              <a:spcBef>
                <a:spcPts val="0"/>
              </a:spcBef>
              <a:buFont typeface="Arial" panose="020B0604020202020204" pitchFamily="34" charset="0"/>
              <a:buChar char="•"/>
            </a:pPr>
            <a:r>
              <a:rPr lang="en-US" sz="1400" dirty="0"/>
              <a:t>Request:    </a:t>
            </a:r>
            <a:r>
              <a:rPr lang="en-US" sz="1200" dirty="0">
                <a:hlinkClick r:id="rId9"/>
              </a:rPr>
              <a:t>https://mentor.ieee.org/802.18/dcn/19/18-19-0122-00-0000-piper-uwb-waiver-request-to-fcc.pdf</a:t>
            </a:r>
            <a:r>
              <a:rPr lang="en-US" sz="1200" dirty="0"/>
              <a:t> </a:t>
            </a:r>
          </a:p>
          <a:p>
            <a:pPr lvl="1">
              <a:spcBef>
                <a:spcPts val="0"/>
              </a:spcBef>
              <a:buFont typeface="Arial" panose="020B0604020202020204" pitchFamily="34" charset="0"/>
              <a:buChar char="•"/>
            </a:pPr>
            <a:r>
              <a:rPr lang="en-US" sz="1400" dirty="0"/>
              <a:t>REQUEST FOR WAIVER OF PART 15 RULES FOR ENHANCED TRANSIT LOCATION SYSTEM. (DA No. 19-865). (</a:t>
            </a:r>
            <a:r>
              <a:rPr lang="en-US" sz="1400" dirty="0" err="1"/>
              <a:t>Dkt</a:t>
            </a:r>
            <a:r>
              <a:rPr lang="en-US" sz="1400" dirty="0"/>
              <a:t> No 19-246). </a:t>
            </a:r>
            <a:r>
              <a:rPr lang="en-US" sz="1400" b="1" dirty="0"/>
              <a:t>Comments Due: 2019-09-23</a:t>
            </a:r>
            <a:r>
              <a:rPr lang="en-US" sz="1400" dirty="0"/>
              <a:t>. Reply Comments Due: 2019-10-08. OET</a:t>
            </a:r>
          </a:p>
          <a:p>
            <a:pPr lvl="1">
              <a:spcBef>
                <a:spcPts val="0"/>
              </a:spcBef>
              <a:buFont typeface="Arial" panose="020B0604020202020204" pitchFamily="34" charset="0"/>
              <a:buChar char="•"/>
            </a:pPr>
            <a:r>
              <a:rPr lang="en-US" sz="1600" dirty="0"/>
              <a:t>Key points:  fixed locations (along tracks), directional ants.,  higher power at 6GHz</a:t>
            </a:r>
          </a:p>
          <a:p>
            <a:pPr lvl="1">
              <a:spcBef>
                <a:spcPts val="0"/>
              </a:spcBef>
              <a:buFont typeface="Arial" panose="020B0604020202020204" pitchFamily="34" charset="0"/>
              <a:buChar char="•"/>
            </a:pPr>
            <a:r>
              <a:rPr lang="en-US" sz="1600" dirty="0"/>
              <a:t>Do we want to comment? </a:t>
            </a:r>
          </a:p>
          <a:p>
            <a:pPr lvl="1">
              <a:buFont typeface="Arial" panose="020B0604020202020204" pitchFamily="34" charset="0"/>
              <a:buChar char="•"/>
            </a:pP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03 Oct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2812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-2</a:t>
            </a:r>
            <a:endParaRPr lang="en-US" sz="2400" dirty="0"/>
          </a:p>
        </p:txBody>
      </p:sp>
      <p:sp>
        <p:nvSpPr>
          <p:cNvPr id="3" name="Content Placeholder 2"/>
          <p:cNvSpPr>
            <a:spLocks noGrp="1"/>
          </p:cNvSpPr>
          <p:nvPr>
            <p:ph idx="1"/>
          </p:nvPr>
        </p:nvSpPr>
        <p:spPr>
          <a:xfrm>
            <a:off x="685800" y="1216176"/>
            <a:ext cx="8292711" cy="5346442"/>
          </a:xfrm>
        </p:spPr>
        <p:txBody>
          <a:bodyPr/>
          <a:lstStyle/>
          <a:p>
            <a:pPr>
              <a:buFont typeface="Arial" panose="020B0604020202020204" pitchFamily="34" charset="0"/>
              <a:buChar char="•"/>
            </a:pPr>
            <a:r>
              <a:rPr lang="en-US" sz="1800" u="sng" dirty="0"/>
              <a:t>ISED RSP: 100 Certification of Radio Apparatus and Broadcasting Equipment</a:t>
            </a:r>
            <a:endParaRPr lang="en-US" sz="1800" dirty="0"/>
          </a:p>
          <a:p>
            <a:pPr lvl="1">
              <a:buFont typeface="Arial" panose="020B0604020202020204" pitchFamily="34" charset="0"/>
              <a:buChar char="•"/>
            </a:pPr>
            <a:r>
              <a:rPr lang="en-US" sz="1600" dirty="0"/>
              <a:t>Many updates on equipment certification. </a:t>
            </a:r>
          </a:p>
          <a:p>
            <a:pPr lvl="1">
              <a:buFont typeface="Arial" panose="020B0604020202020204" pitchFamily="34" charset="0"/>
              <a:buChar char="•"/>
            </a:pPr>
            <a:endParaRPr lang="en-US" sz="1200" dirty="0"/>
          </a:p>
          <a:p>
            <a:pPr>
              <a:buFont typeface="Arial" panose="020B0604020202020204" pitchFamily="34" charset="0"/>
              <a:buChar char="•"/>
            </a:pPr>
            <a:r>
              <a:rPr lang="en-US" sz="1800" u="sng" dirty="0"/>
              <a:t>ISED: Notice 2019-DRS001 Regarding Radio Frequency Exposure Compliance</a:t>
            </a:r>
          </a:p>
          <a:p>
            <a:pPr lvl="1">
              <a:buFont typeface="Arial" panose="020B0604020202020204" pitchFamily="34" charset="0"/>
              <a:buChar char="•"/>
            </a:pPr>
            <a:r>
              <a:rPr lang="en-US" sz="1600" dirty="0"/>
              <a:t>IEC 69909-2 AMD1:2019 for RF Exposure Compliance, mandatory 01 Mar 20</a:t>
            </a:r>
          </a:p>
          <a:p>
            <a:pPr lvl="1">
              <a:buFont typeface="Arial" panose="020B0604020202020204" pitchFamily="34" charset="0"/>
              <a:buChar char="•"/>
            </a:pPr>
            <a:endParaRPr lang="en-US" sz="1400" u="sng" dirty="0"/>
          </a:p>
          <a:p>
            <a:pPr>
              <a:buFont typeface="Arial" panose="020B0604020202020204" pitchFamily="34" charset="0"/>
              <a:buChar char="•"/>
            </a:pPr>
            <a:r>
              <a:rPr lang="en-US" sz="1800" u="sng" dirty="0"/>
              <a:t>ISED:  New version of RSS-123, Issue 4</a:t>
            </a:r>
            <a:endParaRPr lang="en-US" sz="1800" dirty="0"/>
          </a:p>
          <a:p>
            <a:pPr lvl="1">
              <a:buFont typeface="Arial" panose="020B0604020202020204" pitchFamily="34" charset="0"/>
              <a:buChar char="•"/>
            </a:pPr>
            <a:r>
              <a:rPr lang="en-US" sz="1600" dirty="0"/>
              <a:t>Certification of licensed wireless microphones in specific bands, e.g. 6930-6955 and 7100-7125MHz. </a:t>
            </a:r>
          </a:p>
          <a:p>
            <a:pPr lvl="1">
              <a:buFont typeface="Arial" panose="020B0604020202020204" pitchFamily="34" charset="0"/>
              <a:buChar char="•"/>
            </a:pPr>
            <a:endParaRPr lang="en-US" sz="1200" dirty="0"/>
          </a:p>
          <a:p>
            <a:pPr>
              <a:buFont typeface="Arial" panose="020B0604020202020204" pitchFamily="34" charset="0"/>
              <a:buChar char="•"/>
            </a:pPr>
            <a:r>
              <a:rPr lang="en-US" sz="1800" u="sng" dirty="0"/>
              <a:t>Indonesia: Changes for Short Range Devices</a:t>
            </a:r>
          </a:p>
          <a:p>
            <a:pPr lvl="1">
              <a:buFont typeface="Arial" panose="020B0604020202020204" pitchFamily="34" charset="0"/>
              <a:buChar char="•"/>
            </a:pPr>
            <a:r>
              <a:rPr lang="en-US" sz="1600" dirty="0"/>
              <a:t>New regulation, PERDIRJEN NOMOR 161 TAHUN 2019) that covers requirements for Short Range Devices</a:t>
            </a:r>
          </a:p>
          <a:p>
            <a:pPr lvl="1">
              <a:buFont typeface="Arial" panose="020B0604020202020204" pitchFamily="34" charset="0"/>
              <a:buChar char="•"/>
            </a:pPr>
            <a:endParaRPr lang="en-US" sz="1600" dirty="0"/>
          </a:p>
          <a:p>
            <a:pPr>
              <a:buFont typeface="Arial" panose="020B0604020202020204" pitchFamily="34" charset="0"/>
              <a:buChar char="•"/>
            </a:pPr>
            <a:r>
              <a:rPr lang="en-US" sz="1800" u="sng" dirty="0"/>
              <a:t>Vietnam: Guidance for implementation of Circular 05/2019/TT-BTTTT</a:t>
            </a:r>
          </a:p>
          <a:p>
            <a:pPr lvl="1">
              <a:buFont typeface="Arial" panose="020B0604020202020204" pitchFamily="34" charset="0"/>
              <a:buChar char="•"/>
            </a:pPr>
            <a:r>
              <a:rPr lang="en-US" sz="1600" dirty="0"/>
              <a:t>MIC has released official guidance Document 2902/BTTTT-KHCN, much on ISO/ IEC 17025 accredited labs needed for specific products.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03 Oct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292711" cy="5310596"/>
          </a:xfrm>
        </p:spPr>
        <p:txBody>
          <a:bodyPr/>
          <a:lstStyle/>
          <a:p>
            <a:pPr>
              <a:buFont typeface="Wingdings" panose="05000000000000000000" pitchFamily="2" charset="2"/>
              <a:buChar char="q"/>
            </a:pPr>
            <a:r>
              <a:rPr lang="en-US" sz="1800" b="0" dirty="0">
                <a:solidFill>
                  <a:schemeClr val="accent6">
                    <a:lumMod val="20000"/>
                    <a:lumOff val="80000"/>
                  </a:schemeClr>
                </a:solidFill>
              </a:rPr>
              <a:t>UWB Bosch petition ex </a:t>
            </a:r>
            <a:r>
              <a:rPr lang="en-US" sz="1800" b="0" dirty="0" err="1">
                <a:solidFill>
                  <a:schemeClr val="accent6">
                    <a:lumMod val="20000"/>
                    <a:lumOff val="80000"/>
                  </a:schemeClr>
                </a:solidFill>
              </a:rPr>
              <a:t>parte</a:t>
            </a:r>
            <a:r>
              <a:rPr lang="en-US" sz="1800" b="0" dirty="0">
                <a:solidFill>
                  <a:schemeClr val="accent6">
                    <a:lumMod val="20000"/>
                    <a:lumOff val="80000"/>
                  </a:schemeClr>
                </a:solidFill>
              </a:rPr>
              <a:t>/reply.</a:t>
            </a:r>
          </a:p>
          <a:p>
            <a:pPr>
              <a:buFont typeface="Wingdings" panose="05000000000000000000" pitchFamily="2" charset="2"/>
              <a:buChar char="q"/>
            </a:pPr>
            <a:r>
              <a:rPr lang="en-US" sz="1800" b="0" dirty="0">
                <a:solidFill>
                  <a:schemeClr val="accent6">
                    <a:lumMod val="20000"/>
                    <a:lumOff val="80000"/>
                  </a:schemeClr>
                </a:solidFill>
              </a:rPr>
              <a:t>UWB waiver request by Piper for a track site system, __tbd_____.</a:t>
            </a:r>
            <a:endParaRPr lang="en-US" sz="1600" b="0" dirty="0">
              <a:solidFill>
                <a:schemeClr val="accent6">
                  <a:lumMod val="20000"/>
                  <a:lumOff val="80000"/>
                </a:schemeClr>
              </a:solidFill>
            </a:endParaRPr>
          </a:p>
          <a:p>
            <a:pPr>
              <a:buFont typeface="Arial" panose="020B0604020202020204" pitchFamily="34" charset="0"/>
              <a:buChar char="•"/>
            </a:pPr>
            <a:endParaRPr lang="en-US" sz="1600" b="0" dirty="0">
              <a:solidFill>
                <a:srgbClr val="002060"/>
              </a:solidFill>
            </a:endParaRPr>
          </a:p>
          <a:p>
            <a:pPr marL="0" indent="0"/>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r>
              <a:rPr lang="en-US" sz="1600" b="0" dirty="0">
                <a:solidFill>
                  <a:srgbClr val="002060"/>
                </a:solidFill>
              </a:rPr>
              <a:t>Ongoing:  </a:t>
            </a:r>
          </a:p>
          <a:p>
            <a:pPr lvl="1">
              <a:buFont typeface="Arial" panose="020B0604020202020204" pitchFamily="34" charset="0"/>
              <a:buChar char="•"/>
            </a:pPr>
            <a:r>
              <a:rPr lang="en-US" sz="1400" b="0" dirty="0">
                <a:solidFill>
                  <a:srgbClr val="002060"/>
                </a:solidFill>
              </a:rPr>
              <a:t>WPT use of license-exempt bands and UWB in cell phones</a:t>
            </a:r>
          </a:p>
          <a:p>
            <a:pPr lvl="1">
              <a:buFont typeface="Arial" panose="020B0604020202020204" pitchFamily="34" charset="0"/>
              <a:buChar char="•"/>
            </a:pPr>
            <a:r>
              <a:rPr lang="en-US" sz="1400" b="0" dirty="0">
                <a:solidFill>
                  <a:srgbClr val="002060"/>
                </a:solidFill>
              </a:rPr>
              <a:t>Digital Divide, how can we help? </a:t>
            </a:r>
          </a:p>
          <a:p>
            <a:pPr>
              <a:buFont typeface="Arial" panose="020B0604020202020204" pitchFamily="34" charset="0"/>
              <a:buChar char="•"/>
            </a:pPr>
            <a:r>
              <a:rPr lang="en-US" sz="1600" dirty="0"/>
              <a:t>General 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03 Oct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bg1">
                    <a:lumMod val="85000"/>
                  </a:schemeClr>
                </a:solidFill>
              </a:rPr>
              <a:t>Nothing brought up</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03 Oct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229599"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10 Oct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https://mentor.ieee.org/802.18/dcn/16/18-16-0038-13-0000-teleconference-call-in-info.pptx</a:t>
            </a:r>
            <a:r>
              <a:rPr lang="en-US" sz="1800" dirty="0"/>
              <a:t>  </a:t>
            </a:r>
            <a:r>
              <a:rPr lang="en-US" altLang="en-US" sz="1800" b="1" dirty="0"/>
              <a:t>(</a:t>
            </a:r>
            <a:r>
              <a:rPr lang="en-US" altLang="en-US" sz="1800" b="1" i="1" u="sng" dirty="0"/>
              <a:t>or latest)</a:t>
            </a:r>
            <a:endParaRPr lang="en-US" altLang="en-US" sz="1800" b="1" i="1" u="sng" dirty="0">
              <a:highlight>
                <a:srgbClr val="FFFF00"/>
              </a:highlight>
            </a:endParaRP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a:t>
            </a:r>
            <a:r>
              <a:rPr lang="en-US" sz="1800" dirty="0" err="1"/>
              <a:t>listserver</a:t>
            </a:r>
            <a:r>
              <a:rPr lang="en-US" sz="18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a:t>
            </a:r>
            <a:r>
              <a:rPr lang="en-US" sz="1800" dirty="0">
                <a:sym typeface="Wingdings" panose="05000000000000000000" pitchFamily="2" charset="2"/>
              </a:rPr>
              <a:t>:__________</a:t>
            </a:r>
            <a:r>
              <a:rPr lang="en-US" sz="1800" dirty="0"/>
              <a:t> ET</a:t>
            </a:r>
          </a:p>
          <a:p>
            <a:pPr lvl="3">
              <a:buFont typeface="Arial" panose="020B0604020202020204" pitchFamily="34" charset="0"/>
              <a:buChar char="•"/>
            </a:pPr>
            <a:endParaRPr lang="en-US" sz="1000" b="0" dirty="0"/>
          </a:p>
          <a:p>
            <a:pPr>
              <a:buFont typeface="Arial" panose="020B0604020202020204" pitchFamily="34" charset="0"/>
              <a:buChar char="•"/>
            </a:pPr>
            <a:r>
              <a:rPr lang="en-US" sz="1800" b="0" dirty="0"/>
              <a:t>The next face to face meeting of the 802.18 RR-TAG will be at the IEEE 802, 10 – 15 November 2019 Plenary in the Hilton Waikoloa Village, Kona, HI, USA </a:t>
            </a:r>
          </a:p>
          <a:p>
            <a:pPr>
              <a:buFont typeface="Arial" panose="020B0604020202020204" pitchFamily="34" charset="0"/>
              <a:buChar char="•"/>
            </a:pPr>
            <a:r>
              <a:rPr lang="en-US" sz="1600" b="0" dirty="0"/>
              <a:t>Normal time slots, Tuesday AM2 and Thursday AM1 </a:t>
            </a:r>
            <a:r>
              <a:rPr lang="en-US" sz="1600" dirty="0">
                <a:solidFill>
                  <a:schemeClr val="accent6">
                    <a:lumMod val="20000"/>
                    <a:lumOff val="80000"/>
                  </a:schemeClr>
                </a:solidFill>
              </a:rPr>
              <a:t>– </a:t>
            </a:r>
            <a:r>
              <a:rPr lang="en-US" sz="1200" dirty="0">
                <a:solidFill>
                  <a:schemeClr val="accent6">
                    <a:lumMod val="20000"/>
                    <a:lumOff val="80000"/>
                  </a:schemeClr>
                </a:solidFill>
              </a:rPr>
              <a:t>remember no reciprocal from other WGs </a:t>
            </a:r>
            <a:endParaRPr lang="en-US" sz="1400" dirty="0">
              <a:solidFill>
                <a:schemeClr val="accent6">
                  <a:lumMod val="20000"/>
                  <a:lumOff val="80000"/>
                </a:schemeClr>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Oct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03 Oct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FCC UWB Bosch petition for rule making – Motion – tbd</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Arial" panose="020B0604020202020204" pitchFamily="34" charset="0"/>
              <a:buChar char="•"/>
            </a:pPr>
            <a:r>
              <a:rPr lang="en-US" sz="1600" dirty="0"/>
              <a:t>Will hold till next week at Wireless Interim. </a:t>
            </a:r>
          </a:p>
          <a:p>
            <a:pPr>
              <a:buFont typeface="Arial" panose="020B0604020202020204" pitchFamily="34" charset="0"/>
              <a:buChar char="•"/>
            </a:pPr>
            <a:endParaRPr lang="en-US" sz="1600" u="sng" dirty="0"/>
          </a:p>
          <a:p>
            <a:pPr>
              <a:buFont typeface="Arial" panose="020B0604020202020204" pitchFamily="34" charset="0"/>
              <a:buChar char="•"/>
            </a:pPr>
            <a:r>
              <a:rPr lang="en-US" sz="1600" u="sng" dirty="0"/>
              <a:t>Motion:  </a:t>
            </a:r>
            <a:r>
              <a:rPr lang="en-US" sz="1600" b="0" dirty="0"/>
              <a:t>Move to approve the ex </a:t>
            </a:r>
            <a:r>
              <a:rPr lang="en-US" sz="1600" b="0" dirty="0" err="1"/>
              <a:t>parte</a:t>
            </a:r>
            <a:r>
              <a:rPr lang="en-US" sz="1600" b="0" dirty="0"/>
              <a:t> in </a:t>
            </a:r>
            <a:r>
              <a:rPr lang="en-US" sz="1600" b="0" u="sng" dirty="0">
                <a:hlinkClick r:id="rId3"/>
              </a:rPr>
              <a:t>https://mentor.ieee.org/802.18/dcn/19/18-19-0119-</a:t>
            </a:r>
            <a:r>
              <a:rPr lang="en-US" sz="1600" b="0" u="sng" dirty="0">
                <a:highlight>
                  <a:srgbClr val="FFFF00"/>
                </a:highlight>
                <a:hlinkClick r:id="rId3"/>
              </a:rPr>
              <a:t>01-</a:t>
            </a:r>
            <a:r>
              <a:rPr lang="en-US" sz="1600" b="0" u="sng" dirty="0">
                <a:hlinkClick r:id="rId3"/>
              </a:rPr>
              <a:t>0000-draft-reply-comments-to-uwb-petition.docx</a:t>
            </a:r>
            <a:r>
              <a:rPr lang="en-US" sz="1600" b="0" u="sng" dirty="0"/>
              <a:t> </a:t>
            </a:r>
            <a:r>
              <a:rPr lang="en-US" sz="1600" b="0" dirty="0"/>
              <a:t>  response to comments to FCC’s public notice RM-11844 on a UWB Petition for Rule Making. With the chair of 802.18 to have editorial privileges and send to the LMSC(EC) for review/approval and submission to the FCC before </a:t>
            </a:r>
            <a:r>
              <a:rPr lang="en-US" sz="1600" b="0" dirty="0">
                <a:highlight>
                  <a:srgbClr val="FFFF00"/>
                </a:highlight>
              </a:rPr>
              <a:t>_________  </a:t>
            </a:r>
            <a:r>
              <a:rPr lang="en-US" sz="1600" b="0" dirty="0"/>
              <a:t>2019.</a:t>
            </a:r>
          </a:p>
          <a:p>
            <a:endParaRPr lang="en-US" altLang="en-US" sz="1600" dirty="0">
              <a:solidFill>
                <a:schemeClr val="tx1"/>
              </a:solidFill>
            </a:endParaRPr>
          </a:p>
          <a:p>
            <a:r>
              <a:rPr lang="en-US" altLang="en-US" sz="1600" dirty="0"/>
              <a:t>		Moved by:  	</a:t>
            </a:r>
            <a:r>
              <a:rPr lang="en-US" altLang="en-US" sz="1600" dirty="0">
                <a:solidFill>
                  <a:schemeClr val="bg1">
                    <a:lumMod val="95000"/>
                  </a:schemeClr>
                </a:solidFill>
              </a:rPr>
              <a:t>.</a:t>
            </a:r>
          </a:p>
          <a:p>
            <a:pPr lvl="1"/>
            <a:r>
              <a:rPr lang="en-US" altLang="en-US" sz="1600" b="1" dirty="0"/>
              <a:t>Seconded by:  	</a:t>
            </a:r>
            <a:endParaRPr lang="en-US" altLang="en-US" sz="1600" b="1" dirty="0">
              <a:solidFill>
                <a:schemeClr val="bg1">
                  <a:lumMod val="95000"/>
                </a:schemeClr>
              </a:solidFill>
            </a:endParaRPr>
          </a:p>
          <a:p>
            <a:pPr lvl="1"/>
            <a:r>
              <a:rPr lang="en-US" altLang="en-US" sz="1600" b="1" dirty="0"/>
              <a:t>Discussion?	</a:t>
            </a:r>
            <a:r>
              <a:rPr lang="en-US" altLang="en-US" sz="1600" b="1" dirty="0">
                <a:solidFill>
                  <a:schemeClr val="bg1">
                    <a:lumMod val="85000"/>
                  </a:schemeClr>
                </a:solidFill>
              </a:rPr>
              <a:t>none</a:t>
            </a:r>
          </a:p>
          <a:p>
            <a:pPr lvl="1"/>
            <a:r>
              <a:rPr lang="en-US" altLang="en-US" sz="1600" b="1" dirty="0">
                <a:solidFill>
                  <a:schemeClr val="tx1"/>
                </a:solidFill>
              </a:rPr>
              <a:t>Vote:  __Y   /  __N   /  __A </a:t>
            </a:r>
          </a:p>
          <a:p>
            <a:pPr lvl="1"/>
            <a:endParaRPr lang="en-US" altLang="en-US" sz="1600" b="1" dirty="0">
              <a:solidFill>
                <a:schemeClr val="tx1"/>
              </a:solidFill>
            </a:endParaRPr>
          </a:p>
          <a:p>
            <a:pPr lvl="1"/>
            <a:r>
              <a:rPr lang="en-US" altLang="en-US" sz="1600" b="1" dirty="0">
                <a:solidFill>
                  <a:schemeClr val="tx1"/>
                </a:solidFill>
              </a:rPr>
              <a:t>Voters: </a:t>
            </a:r>
            <a:r>
              <a:rPr lang="en-US" altLang="en-US" sz="1600" b="1" dirty="0">
                <a:solidFill>
                  <a:schemeClr val="bg1">
                    <a:lumMod val="85000"/>
                  </a:schemeClr>
                </a:solidFill>
              </a:rPr>
              <a:t>Jay, Andy, Ben, Billy, Hassan, Mike, Peter, </a:t>
            </a:r>
            <a:r>
              <a:rPr lang="en-US" altLang="en-US" sz="1600" b="1" dirty="0" err="1">
                <a:solidFill>
                  <a:schemeClr val="bg1">
                    <a:lumMod val="85000"/>
                  </a:schemeClr>
                </a:solidFill>
              </a:rPr>
              <a:t>TimH</a:t>
            </a:r>
            <a:r>
              <a:rPr lang="en-US" altLang="en-US" sz="1600" b="1" dirty="0">
                <a:solidFill>
                  <a:schemeClr val="bg1">
                    <a:lumMod val="85000"/>
                  </a:schemeClr>
                </a:solidFill>
              </a:rPr>
              <a:t>, Vijay</a:t>
            </a:r>
          </a:p>
          <a:p>
            <a:pPr lvl="1"/>
            <a:r>
              <a:rPr lang="en-US" altLang="en-US" sz="1600" b="1" dirty="0">
                <a:solidFill>
                  <a:schemeClr val="bg1">
                    <a:lumMod val="85000"/>
                  </a:schemeClr>
                </a:solidFill>
              </a:rPr>
              <a:t>Motion: Passed</a:t>
            </a:r>
          </a:p>
          <a:p>
            <a:pPr lvl="1"/>
            <a:r>
              <a:rPr lang="en-US" altLang="en-US" sz="1600" b="1" dirty="0">
                <a:solidFill>
                  <a:schemeClr val="bg1">
                    <a:lumMod val="85000"/>
                  </a:schemeClr>
                </a:solidFill>
              </a:rPr>
              <a:t>Number in attendance: __</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03 Oct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866979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FCC UWB Piper waiver request – Motion - tbd</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Arial" panose="020B0604020202020204" pitchFamily="34" charset="0"/>
              <a:buChar char="•"/>
            </a:pPr>
            <a:r>
              <a:rPr lang="en-US" sz="1600" dirty="0"/>
              <a:t>Will hold till next week at Wireless Interim. </a:t>
            </a:r>
          </a:p>
          <a:p>
            <a:pPr>
              <a:buFont typeface="Arial" panose="020B0604020202020204" pitchFamily="34" charset="0"/>
              <a:buChar char="•"/>
            </a:pPr>
            <a:endParaRPr lang="en-US" sz="1600" u="sng" dirty="0"/>
          </a:p>
          <a:p>
            <a:pPr>
              <a:buFont typeface="Arial" panose="020B0604020202020204" pitchFamily="34" charset="0"/>
              <a:buChar char="•"/>
            </a:pPr>
            <a:r>
              <a:rPr lang="en-US" sz="1600" u="sng" dirty="0"/>
              <a:t>Motion:  </a:t>
            </a:r>
            <a:r>
              <a:rPr lang="en-US" sz="1600" b="0" dirty="0"/>
              <a:t>Move to approve the ex </a:t>
            </a:r>
            <a:r>
              <a:rPr lang="en-US" sz="1600" b="0" dirty="0" err="1"/>
              <a:t>parte</a:t>
            </a:r>
            <a:r>
              <a:rPr lang="en-US" sz="1600" b="0" dirty="0"/>
              <a:t> in </a:t>
            </a:r>
            <a:r>
              <a:rPr lang="en-US" sz="1600" b="0" u="sng" dirty="0">
                <a:highlight>
                  <a:srgbClr val="FFFF00"/>
                </a:highlight>
              </a:rPr>
              <a:t>_______________</a:t>
            </a:r>
            <a:r>
              <a:rPr lang="en-US" sz="1600" b="0" dirty="0"/>
              <a:t>response to Piper FCC waiver request  for a UWB trackside system. With the chair of 802.18 to have editorial privileges and send to the LMSC(EC) for review/approval and submission to the FCC before </a:t>
            </a:r>
            <a:r>
              <a:rPr lang="en-US" sz="1600" b="0" dirty="0">
                <a:highlight>
                  <a:srgbClr val="FFFF00"/>
                </a:highlight>
              </a:rPr>
              <a:t>_________  </a:t>
            </a:r>
            <a:r>
              <a:rPr lang="en-US" sz="1600" b="0" dirty="0"/>
              <a:t>2019.</a:t>
            </a:r>
          </a:p>
          <a:p>
            <a:endParaRPr lang="en-US" altLang="en-US" sz="1600" dirty="0">
              <a:solidFill>
                <a:schemeClr val="tx1"/>
              </a:solidFill>
            </a:endParaRPr>
          </a:p>
          <a:p>
            <a:r>
              <a:rPr lang="en-US" altLang="en-US" sz="1600" dirty="0"/>
              <a:t>		Moved by:  	</a:t>
            </a:r>
            <a:r>
              <a:rPr lang="en-US" altLang="en-US" sz="1600" dirty="0">
                <a:solidFill>
                  <a:schemeClr val="bg1">
                    <a:lumMod val="95000"/>
                  </a:schemeClr>
                </a:solidFill>
              </a:rPr>
              <a:t>.</a:t>
            </a:r>
          </a:p>
          <a:p>
            <a:pPr lvl="1"/>
            <a:r>
              <a:rPr lang="en-US" altLang="en-US" sz="1600" b="1" dirty="0"/>
              <a:t>Seconded by:  	</a:t>
            </a:r>
            <a:endParaRPr lang="en-US" altLang="en-US" sz="1600" b="1" dirty="0">
              <a:solidFill>
                <a:schemeClr val="bg1">
                  <a:lumMod val="95000"/>
                </a:schemeClr>
              </a:solidFill>
            </a:endParaRPr>
          </a:p>
          <a:p>
            <a:pPr lvl="1"/>
            <a:r>
              <a:rPr lang="en-US" altLang="en-US" sz="1600" b="1" dirty="0"/>
              <a:t>Discussion?	</a:t>
            </a:r>
            <a:r>
              <a:rPr lang="en-US" altLang="en-US" sz="1600" b="1" dirty="0">
                <a:solidFill>
                  <a:schemeClr val="bg1">
                    <a:lumMod val="85000"/>
                  </a:schemeClr>
                </a:solidFill>
              </a:rPr>
              <a:t>none</a:t>
            </a:r>
          </a:p>
          <a:p>
            <a:pPr lvl="1"/>
            <a:r>
              <a:rPr lang="en-US" altLang="en-US" sz="1600" b="1" dirty="0">
                <a:solidFill>
                  <a:schemeClr val="tx1"/>
                </a:solidFill>
              </a:rPr>
              <a:t>Vote:  __Y   /  __N   /  __A </a:t>
            </a:r>
          </a:p>
          <a:p>
            <a:pPr lvl="1"/>
            <a:endParaRPr lang="en-US" altLang="en-US" sz="1600" b="1" dirty="0">
              <a:solidFill>
                <a:schemeClr val="tx1"/>
              </a:solidFill>
            </a:endParaRPr>
          </a:p>
          <a:p>
            <a:pPr lvl="1"/>
            <a:r>
              <a:rPr lang="en-US" altLang="en-US" sz="1600" b="1" dirty="0">
                <a:solidFill>
                  <a:schemeClr val="tx1"/>
                </a:solidFill>
              </a:rPr>
              <a:t>Voters: </a:t>
            </a:r>
            <a:r>
              <a:rPr lang="en-US" altLang="en-US" sz="1600" b="1" dirty="0">
                <a:solidFill>
                  <a:schemeClr val="bg1">
                    <a:lumMod val="85000"/>
                  </a:schemeClr>
                </a:solidFill>
              </a:rPr>
              <a:t>Jay, Andy, Ben, Billy, Hassan, Mike, Peter, </a:t>
            </a:r>
            <a:r>
              <a:rPr lang="en-US" altLang="en-US" sz="1600" b="1" dirty="0" err="1">
                <a:solidFill>
                  <a:schemeClr val="bg1">
                    <a:lumMod val="85000"/>
                  </a:schemeClr>
                </a:solidFill>
              </a:rPr>
              <a:t>TimH</a:t>
            </a:r>
            <a:r>
              <a:rPr lang="en-US" altLang="en-US" sz="1600" b="1" dirty="0">
                <a:solidFill>
                  <a:schemeClr val="bg1">
                    <a:lumMod val="85000"/>
                  </a:schemeClr>
                </a:solidFill>
              </a:rPr>
              <a:t>, Vijay</a:t>
            </a:r>
          </a:p>
          <a:p>
            <a:pPr lvl="1"/>
            <a:r>
              <a:rPr lang="en-US" altLang="en-US" sz="1600" b="1" dirty="0">
                <a:solidFill>
                  <a:schemeClr val="bg1">
                    <a:lumMod val="85000"/>
                  </a:schemeClr>
                </a:solidFill>
              </a:rPr>
              <a:t>Motion: Passed</a:t>
            </a:r>
          </a:p>
          <a:p>
            <a:pPr lvl="1"/>
            <a:r>
              <a:rPr lang="en-US" altLang="en-US" sz="1600" b="1" dirty="0">
                <a:solidFill>
                  <a:schemeClr val="bg1">
                    <a:lumMod val="85000"/>
                  </a:schemeClr>
                </a:solidFill>
              </a:rPr>
              <a:t>Number in attendance: __</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03 Oct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78389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03 Oct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19</a:t>
            </a:fld>
            <a:endParaRPr lang="en-US" altLang="en-US" sz="1200" b="0" dirty="0"/>
          </a:p>
        </p:txBody>
      </p:sp>
      <p:sp>
        <p:nvSpPr>
          <p:cNvPr id="2" name="Date Placeholder 1"/>
          <p:cNvSpPr>
            <a:spLocks noGrp="1"/>
          </p:cNvSpPr>
          <p:nvPr>
            <p:ph type="dt" idx="15"/>
          </p:nvPr>
        </p:nvSpPr>
        <p:spPr/>
        <p:txBody>
          <a:bodyPr/>
          <a:lstStyle/>
          <a:p>
            <a:r>
              <a:rPr lang="en-US"/>
              <a:t>03 Oct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a:t>)</a:t>
            </a:r>
            <a:r>
              <a:rPr lang="en-US" altLang="en-US" sz="1800">
                <a:solidFill>
                  <a:schemeClr val="tx1"/>
                </a:solidFill>
              </a:rPr>
              <a:t>;   3</a:t>
            </a:r>
            <a:r>
              <a:rPr lang="en-US" altLang="en-US" sz="1800" dirty="0">
                <a:solidFill>
                  <a:schemeClr val="tx1"/>
                </a:solidFill>
              </a:rPr>
              <a:t> </a:t>
            </a:r>
            <a:r>
              <a:rPr lang="en-US" altLang="en-US" sz="1800">
                <a:solidFill>
                  <a:schemeClr val="tx1"/>
                </a:solidFill>
              </a:rPr>
              <a:t>Nearly </a:t>
            </a:r>
            <a:r>
              <a:rPr lang="en-US" altLang="en-US" sz="1800" dirty="0">
                <a:solidFill>
                  <a:schemeClr val="tx1"/>
                </a:solidFill>
              </a:rPr>
              <a:t>Voters;  Aspirant members</a:t>
            </a:r>
            <a:r>
              <a:rPr lang="en-US" altLang="en-US" sz="1800">
                <a:solidFill>
                  <a:schemeClr val="tx1"/>
                </a:solidFill>
              </a:rPr>
              <a:t>: 19</a:t>
            </a:r>
            <a:endParaRPr lang="en-US" altLang="en-US" sz="180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03 Oct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734"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03 Oct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Oct 2019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Oct 2019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03 Oct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95700"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Oct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03 Oct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398920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________</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dirty="0">
                <a:solidFill>
                  <a:schemeClr val="tx1"/>
                </a:solidFill>
              </a:rPr>
              <a:t>General items</a:t>
            </a:r>
          </a:p>
          <a:p>
            <a:pPr marL="0" indent="0">
              <a:spcBef>
                <a:spcPts val="0"/>
              </a:spcBef>
            </a:pPr>
            <a:endParaRPr lang="en-US" altLang="en-US" sz="1400" kern="0" dirty="0"/>
          </a:p>
          <a:p>
            <a:pPr marL="285750" indent="-285750">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UWB Bosch petition ex </a:t>
            </a:r>
            <a:r>
              <a:rPr lang="en-US" altLang="en-US" sz="1400" kern="0" dirty="0" err="1"/>
              <a:t>parte</a:t>
            </a:r>
            <a:r>
              <a:rPr lang="en-US" altLang="en-US" sz="1400" kern="0" dirty="0"/>
              <a:t> on comments</a:t>
            </a:r>
          </a:p>
          <a:p>
            <a:pPr lvl="1">
              <a:spcBef>
                <a:spcPts val="0"/>
              </a:spcBef>
              <a:buFont typeface="Arial" panose="020B0604020202020204" pitchFamily="34" charset="0"/>
              <a:buChar char="•"/>
            </a:pPr>
            <a:r>
              <a:rPr lang="en-US" altLang="en-US" sz="1400" kern="0" dirty="0"/>
              <a:t>FCC UWB Piper Waiver</a:t>
            </a:r>
          </a:p>
          <a:p>
            <a:pPr lvl="1">
              <a:spcBef>
                <a:spcPts val="0"/>
              </a:spcBef>
              <a:buFont typeface="Arial" panose="020B0604020202020204" pitchFamily="34" charset="0"/>
              <a:buChar char="•"/>
            </a:pPr>
            <a:r>
              <a:rPr lang="en-US" altLang="en-US" sz="1400" kern="0" dirty="0"/>
              <a:t>ISED,  Indonesia, and </a:t>
            </a:r>
            <a:r>
              <a:rPr lang="en-US" altLang="en-US" sz="1400" kern="0"/>
              <a:t>Vietnam updates</a:t>
            </a:r>
            <a:endParaRPr lang="en-US" altLang="en-US" sz="1400" kern="0" dirty="0"/>
          </a:p>
          <a:p>
            <a:pPr marL="457200" lvl="1" indent="0">
              <a:spcBef>
                <a:spcPts val="0"/>
              </a:spcBef>
            </a:pPr>
            <a:endParaRPr lang="en-US" altLang="en-US" sz="1400" kern="0" dirty="0"/>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endParaRPr lang="en-US" altLang="en-US" sz="1000" kern="0" dirty="0"/>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dirty="0">
                <a:solidFill>
                  <a:schemeClr val="tx1"/>
                </a:solidFill>
              </a:rPr>
              <a:t>Moved by:  	</a:t>
            </a:r>
            <a:r>
              <a:rPr lang="en-US" altLang="en-US" sz="1600" dirty="0">
                <a:solidFill>
                  <a:schemeClr val="bg1">
                    <a:lumMod val="85000"/>
                  </a:schemeClr>
                </a:solidFill>
              </a:rPr>
              <a:t>Hassan Y.</a:t>
            </a:r>
          </a:p>
          <a:p>
            <a:pPr>
              <a:spcBef>
                <a:spcPts val="400"/>
              </a:spcBef>
            </a:pPr>
            <a:r>
              <a:rPr lang="en-US" altLang="en-US" sz="1600" b="1" dirty="0">
                <a:solidFill>
                  <a:schemeClr val="bg1">
                    <a:lumMod val="85000"/>
                  </a:schemeClr>
                </a:solidFill>
              </a:rPr>
              <a:t>		Seconded by:	</a:t>
            </a:r>
            <a:r>
              <a:rPr lang="en-US" altLang="en-US" sz="1600" dirty="0">
                <a:solidFill>
                  <a:schemeClr val="bg1">
                    <a:lumMod val="85000"/>
                  </a:schemeClr>
                </a:solidFill>
              </a:rPr>
              <a:t>Vijay A.</a:t>
            </a:r>
          </a:p>
          <a:p>
            <a:pPr lvl="1">
              <a:spcBef>
                <a:spcPts val="400"/>
              </a:spcBef>
            </a:pPr>
            <a:r>
              <a:rPr lang="en-US" altLang="en-US" sz="1600" b="1" dirty="0">
                <a:solidFill>
                  <a:schemeClr val="bg1">
                    <a:lumMod val="85000"/>
                  </a:schemeClr>
                </a:solidFill>
              </a:rPr>
              <a:t>Discussion?  	None</a:t>
            </a:r>
          </a:p>
          <a:p>
            <a:pPr lvl="1">
              <a:spcBef>
                <a:spcPts val="400"/>
              </a:spcBef>
            </a:pPr>
            <a:r>
              <a:rPr lang="en-US" altLang="en-US" sz="1600" b="1" dirty="0">
                <a:solidFill>
                  <a:schemeClr val="bg1">
                    <a:lumMod val="85000"/>
                  </a:schemeClr>
                </a:solidFill>
              </a:rPr>
              <a:t>Vote:  Approved by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600" dirty="0"/>
              <a:t>To approve the minutes from the IEEE 802.18 Teleconference 12 Sept 2019 in document </a:t>
            </a:r>
            <a:r>
              <a:rPr lang="en-US" altLang="en-US" sz="1600" dirty="0">
                <a:hlinkClick r:id="rId2"/>
              </a:rPr>
              <a:t>https://mentor.ieee.org/802.18/dcn/19/18-19-0124-00-0000-minutes-12sep19-rrtag-teleconference.docx</a:t>
            </a:r>
            <a:r>
              <a:rPr lang="en-US" altLang="en-US" sz="1600" dirty="0"/>
              <a:t>   </a:t>
            </a:r>
            <a:r>
              <a:rPr lang="en-US" sz="1600" b="1" dirty="0"/>
              <a:t>Posted: </a:t>
            </a:r>
            <a:r>
              <a:rPr lang="en-US" sz="1800" b="0" dirty="0"/>
              <a:t>14-Sep-2019 21:42:08 ET</a:t>
            </a:r>
            <a:endParaRPr lang="en-US" sz="1600" b="0" dirty="0"/>
          </a:p>
          <a:p>
            <a:pPr marL="0" indent="0">
              <a:spcBef>
                <a:spcPts val="400"/>
              </a:spcBef>
            </a:pPr>
            <a:r>
              <a:rPr lang="en-US" sz="1600" b="0" dirty="0"/>
              <a:t> </a:t>
            </a:r>
            <a:r>
              <a:rPr lang="en-US" altLang="en-US" sz="1600" b="0" dirty="0">
                <a:solidFill>
                  <a:schemeClr val="tx1"/>
                </a:solidFill>
              </a:rPr>
              <a:t>	</a:t>
            </a:r>
            <a:r>
              <a:rPr lang="en-US" altLang="en-US" sz="1600" dirty="0">
                <a:solidFill>
                  <a:schemeClr val="tx1"/>
                </a:solidFill>
              </a:rPr>
              <a:t>Moved by:  	</a:t>
            </a:r>
            <a:r>
              <a:rPr lang="en-US" altLang="en-US" sz="1600" dirty="0">
                <a:solidFill>
                  <a:schemeClr val="bg1">
                    <a:lumMod val="85000"/>
                  </a:schemeClr>
                </a:solidFill>
              </a:rPr>
              <a:t>Peter  E.</a:t>
            </a:r>
          </a:p>
          <a:p>
            <a:pPr marL="0" indent="0">
              <a:spcBef>
                <a:spcPts val="400"/>
              </a:spcBef>
            </a:pPr>
            <a:r>
              <a:rPr lang="en-US" altLang="en-US" sz="1600" dirty="0">
                <a:solidFill>
                  <a:schemeClr val="bg1">
                    <a:lumMod val="85000"/>
                  </a:schemeClr>
                </a:solidFill>
              </a:rPr>
              <a:t>	Seconded by:	Hassan Y.</a:t>
            </a:r>
          </a:p>
          <a:p>
            <a:pPr>
              <a:spcBef>
                <a:spcPts val="400"/>
              </a:spcBef>
            </a:pPr>
            <a:r>
              <a:rPr lang="en-US" altLang="en-US" sz="1600" b="1" dirty="0">
                <a:solidFill>
                  <a:schemeClr val="bg1">
                    <a:lumMod val="85000"/>
                  </a:schemeClr>
                </a:solidFill>
              </a:rPr>
              <a:t>		Discussion?  	None</a:t>
            </a:r>
          </a:p>
          <a:p>
            <a:pPr lvl="1">
              <a:spcBef>
                <a:spcPts val="400"/>
              </a:spcBef>
            </a:pPr>
            <a:r>
              <a:rPr lang="en-US" altLang="en-US" sz="1600" b="1" dirty="0">
                <a:solidFill>
                  <a:schemeClr val="bg1">
                    <a:lumMod val="85000"/>
                  </a:schemeClr>
                </a:solidFill>
              </a:rPr>
              <a:t>Vote:  Approved by unanimous consent</a:t>
            </a:r>
          </a:p>
          <a:p>
            <a:pPr lvl="1">
              <a:spcBef>
                <a:spcPts val="400"/>
              </a:spcBef>
            </a:pPr>
            <a:endParaRPr lang="en-US" altLang="en-US" sz="1600" b="1" dirty="0">
              <a:solidFill>
                <a:schemeClr val="bg1">
                  <a:lumMod val="75000"/>
                </a:schemeClr>
              </a:solidFill>
            </a:endParaRP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__nothing heard___</a:t>
            </a: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03 Oct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47078"/>
            <a:ext cx="81534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#103, 07-10 Oct 2019, </a:t>
            </a:r>
            <a:r>
              <a:rPr lang="en-US" sz="1800" dirty="0"/>
              <a:t>Sophia Antipolis</a:t>
            </a:r>
            <a:endParaRPr lang="en-US" sz="1800" dirty="0">
              <a:solidFill>
                <a:schemeClr val="tx1"/>
              </a:solidFill>
            </a:endParaRP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Who is on the list for chair nominations.   (See document #4)</a:t>
            </a:r>
          </a:p>
          <a:p>
            <a:pPr lvl="2">
              <a:buFont typeface="Arial" panose="020B0604020202020204" pitchFamily="34" charset="0"/>
              <a:buChar char="•"/>
            </a:pPr>
            <a:r>
              <a:rPr lang="en-US" sz="1600" dirty="0"/>
              <a:t>Ian Marshall from Ruckus</a:t>
            </a:r>
          </a:p>
          <a:p>
            <a:pPr lvl="2">
              <a:buFont typeface="Arial" panose="020B0604020202020204" pitchFamily="34" charset="0"/>
              <a:buChar char="•"/>
            </a:pPr>
            <a:r>
              <a:rPr lang="en-US" sz="1600" dirty="0"/>
              <a:t>Guido </a:t>
            </a:r>
            <a:r>
              <a:rPr lang="en-US" sz="1600" dirty="0" err="1"/>
              <a:t>Hiertz</a:t>
            </a:r>
            <a:r>
              <a:rPr lang="en-US" sz="1600" dirty="0"/>
              <a:t> from Ericsson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6"/>
              </a:rPr>
              <a:t>&lt;TG-11&gt;</a:t>
            </a:r>
            <a:r>
              <a:rPr lang="en-US" altLang="en-US" sz="1800" b="0" dirty="0"/>
              <a:t>  </a:t>
            </a:r>
            <a:r>
              <a:rPr lang="en-US" sz="1800" dirty="0">
                <a:solidFill>
                  <a:schemeClr val="tx1"/>
                </a:solidFill>
              </a:rPr>
              <a:t>meeting # _____ </a:t>
            </a:r>
            <a:r>
              <a:rPr lang="en-US" sz="1200" dirty="0">
                <a:solidFill>
                  <a:schemeClr val="tx1"/>
                </a:solidFill>
              </a:rPr>
              <a:t>(05 Sept and 07 Nov, meetings on 2.4 GHz SRDoc)</a:t>
            </a:r>
            <a:endParaRPr lang="en-US" sz="1800" dirty="0">
              <a:solidFill>
                <a:schemeClr val="tx1"/>
              </a:solidFill>
            </a:endParaRPr>
          </a:p>
          <a:p>
            <a:pPr lvl="1">
              <a:buFont typeface="Arial" panose="020B0604020202020204" pitchFamily="34" charset="0"/>
              <a:buChar char="•"/>
            </a:pPr>
            <a:r>
              <a:rPr lang="en-US" sz="1600" dirty="0">
                <a:solidFill>
                  <a:schemeClr val="bg1">
                    <a:lumMod val="85000"/>
                  </a:schemeClr>
                </a:solidFill>
              </a:rPr>
              <a:t>Nothing reported</a:t>
            </a:r>
          </a:p>
          <a:p>
            <a:pPr lvl="1">
              <a:buFont typeface="Arial" panose="020B0604020202020204" pitchFamily="34" charset="0"/>
              <a:buChar char="•"/>
            </a:pPr>
            <a:endParaRPr lang="en-US" sz="1200" dirty="0">
              <a:solidFill>
                <a:schemeClr val="tx1"/>
              </a:solidFill>
            </a:endParaRPr>
          </a:p>
          <a:p>
            <a:pPr lvl="3">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7"/>
              </a:rPr>
              <a:t>&lt;TG-UWB&gt;</a:t>
            </a:r>
            <a:r>
              <a:rPr lang="en-US" sz="1400" b="0" dirty="0">
                <a:solidFill>
                  <a:schemeClr val="tx1"/>
                </a:solidFill>
              </a:rPr>
              <a:t> </a:t>
            </a:r>
            <a:r>
              <a:rPr lang="en-US" sz="1400" dirty="0">
                <a:solidFill>
                  <a:schemeClr val="tx1"/>
                </a:solidFill>
              </a:rPr>
              <a:t>next meeting #51, ________</a:t>
            </a:r>
          </a:p>
          <a:p>
            <a:pPr lvl="1">
              <a:spcBef>
                <a:spcPts val="0"/>
              </a:spcBef>
              <a:buFont typeface="Arial" panose="020B0604020202020204" pitchFamily="34" charset="0"/>
              <a:buChar char="•"/>
            </a:pPr>
            <a:r>
              <a:rPr lang="en-US" sz="1200" dirty="0">
                <a:solidFill>
                  <a:schemeClr val="tx1"/>
                </a:solidFill>
              </a:rPr>
              <a:t>nothing reported</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8"/>
              </a:rPr>
              <a:t>&lt;ERM&gt;</a:t>
            </a:r>
            <a:r>
              <a:rPr lang="en-US" sz="1400" b="0" dirty="0"/>
              <a:t> </a:t>
            </a:r>
            <a:r>
              <a:rPr lang="en-US" sz="1400" dirty="0">
                <a:solidFill>
                  <a:schemeClr val="tx1"/>
                </a:solidFill>
              </a:rPr>
              <a:t>next meeting #69, 15-18 Oct 2019, </a:t>
            </a:r>
            <a:r>
              <a:rPr lang="en-US" sz="1400" dirty="0"/>
              <a:t>Sophia Antipolis</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reported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Oct 2019</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97684" y="1158729"/>
            <a:ext cx="8522516" cy="5316684"/>
          </a:xfrm>
        </p:spPr>
        <p:txBody>
          <a:bodyPr/>
          <a:lstStyle/>
          <a:p>
            <a:endParaRPr lang="en-US" sz="1600" dirty="0">
              <a:solidFill>
                <a:schemeClr val="tx1"/>
              </a:solidFill>
            </a:endParaRPr>
          </a:p>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 M98, 16-18 Sept 2019, Cluj </a:t>
            </a:r>
            <a:r>
              <a:rPr lang="en-US" sz="1600" dirty="0" err="1">
                <a:solidFill>
                  <a:schemeClr val="tx1"/>
                </a:solidFill>
              </a:rPr>
              <a:t>Napoca</a:t>
            </a:r>
            <a:r>
              <a:rPr lang="en-US" sz="1600" dirty="0">
                <a:solidFill>
                  <a:schemeClr val="tx1"/>
                </a:solidFill>
              </a:rPr>
              <a:t>, Romania</a:t>
            </a:r>
          </a:p>
          <a:p>
            <a:pPr lvl="1">
              <a:buFont typeface="Arial" panose="020B0604020202020204" pitchFamily="34" charset="0"/>
              <a:buChar char="•"/>
            </a:pPr>
            <a:r>
              <a:rPr lang="en-US" sz="1600" dirty="0">
                <a:solidFill>
                  <a:schemeClr val="tx1"/>
                </a:solidFill>
              </a:rPr>
              <a:t>Nothing reported </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#8, 23-24 Sept 2019, Rome, Italy</a:t>
            </a:r>
            <a:endParaRPr lang="en-US" sz="1800" dirty="0"/>
          </a:p>
          <a:p>
            <a:pPr lvl="1">
              <a:buFont typeface="Arial" panose="020B0604020202020204" pitchFamily="34" charset="0"/>
              <a:buChar char="•"/>
            </a:pPr>
            <a:r>
              <a:rPr lang="en-US" sz="1600" dirty="0">
                <a:solidFill>
                  <a:schemeClr val="bg1">
                    <a:lumMod val="85000"/>
                  </a:schemeClr>
                </a:solidFill>
              </a:rPr>
              <a:t>Nothing reported</a:t>
            </a:r>
          </a:p>
          <a:p>
            <a:pPr marL="457200" lvl="1" indent="0"/>
            <a:endParaRPr lang="en-US" sz="12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#8, 25-27 Sept 2019, Rome, Italy</a:t>
            </a:r>
            <a:r>
              <a:rPr lang="en-US" sz="1800" dirty="0">
                <a:solidFill>
                  <a:schemeClr val="tx1"/>
                </a:solidFill>
              </a:rPr>
              <a:t> </a:t>
            </a:r>
          </a:p>
          <a:p>
            <a:pPr lvl="1">
              <a:buFont typeface="Arial" panose="020B0604020202020204" pitchFamily="34" charset="0"/>
              <a:buChar char="•"/>
            </a:pPr>
            <a:r>
              <a:rPr lang="en-US" sz="1600" dirty="0">
                <a:solidFill>
                  <a:schemeClr val="bg1">
                    <a:lumMod val="85000"/>
                  </a:schemeClr>
                </a:solidFill>
              </a:rPr>
              <a:t>Nothing reported</a:t>
            </a: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Oct 2019</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66800"/>
            <a:ext cx="8353245" cy="5316684"/>
          </a:xfrm>
        </p:spPr>
        <p:txBody>
          <a:bodyPr/>
          <a:lstStyle/>
          <a:p>
            <a:pPr>
              <a:buFont typeface="Arial" panose="020B0604020202020204" pitchFamily="34" charset="0"/>
              <a:buChar char="•"/>
            </a:pPr>
            <a:r>
              <a:rPr lang="en-US" sz="1800" dirty="0"/>
              <a:t>Broadband for the economy:</a:t>
            </a:r>
            <a:r>
              <a:rPr lang="en-US" sz="1800" b="0" dirty="0"/>
              <a:t> A new study shows the economic impact of broadband on least developed countries (LDCs), landlocked developing countries (LLDCs) and small island developing states (SIDS).  </a:t>
            </a:r>
            <a:r>
              <a:rPr lang="en-US" sz="1800" dirty="0">
                <a:hlinkClick r:id="rId3"/>
              </a:rPr>
              <a:t>Read more</a:t>
            </a:r>
            <a:endParaRPr lang="en-US" sz="1800" b="0" dirty="0"/>
          </a:p>
          <a:p>
            <a:pPr>
              <a:buFont typeface="Arial" panose="020B0604020202020204" pitchFamily="34" charset="0"/>
              <a:buChar char="•"/>
            </a:pPr>
            <a:r>
              <a:rPr lang="en-US" sz="1600" dirty="0">
                <a:solidFill>
                  <a:schemeClr val="tx1"/>
                </a:solidFill>
              </a:rPr>
              <a:t> </a:t>
            </a:r>
            <a:r>
              <a:rPr lang="en-US" sz="1800" dirty="0"/>
              <a:t>Focus shifts to ‘meaningful universal connectivity’:</a:t>
            </a:r>
            <a:r>
              <a:rPr lang="en-US" sz="1800" b="0" dirty="0"/>
              <a:t> A new report issued in New York this week by the Broadband Commission for Sustainable Development advocates for new collaborative strategies to drive the concept of ‘meaningful universal connectivity’ to counter slowing global growth.  </a:t>
            </a:r>
            <a:r>
              <a:rPr lang="en-US" sz="1800" dirty="0">
                <a:hlinkClick r:id="rId4"/>
              </a:rPr>
              <a:t>Get insights</a:t>
            </a:r>
            <a:endParaRPr lang="en-US" sz="1800" b="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Calendar:</a:t>
            </a:r>
            <a:endParaRPr lang="en-US" sz="1600" dirty="0">
              <a:hlinkClick r:id="rId5"/>
            </a:endParaRPr>
          </a:p>
          <a:p>
            <a:pPr lvl="1">
              <a:spcBef>
                <a:spcPts val="0"/>
              </a:spcBef>
              <a:buFont typeface="Arial" panose="020B0604020202020204" pitchFamily="34" charset="0"/>
              <a:buChar char="•"/>
            </a:pPr>
            <a:r>
              <a:rPr lang="en-US" sz="1600" dirty="0">
                <a:hlinkClick r:id="rId5"/>
              </a:rPr>
              <a:t>https://www.itu.int/en/events/Pages/Calendar-Events.aspx?sector=ITU-R</a:t>
            </a:r>
            <a:endParaRPr lang="en-US" sz="1600" dirty="0"/>
          </a:p>
          <a:p>
            <a:pPr>
              <a:spcBef>
                <a:spcPts val="0"/>
              </a:spcBef>
              <a:buFont typeface="Arial" panose="020B0604020202020204" pitchFamily="34" charset="0"/>
              <a:buChar char="•"/>
            </a:pPr>
            <a:r>
              <a:rPr lang="en-US" sz="1200" dirty="0">
                <a:hlinkClick r:id="rId6"/>
              </a:rPr>
              <a:t>Study Group 1 (SG 1) Spectrum management</a:t>
            </a:r>
            <a:endParaRPr lang="en-US" sz="1200" dirty="0">
              <a:solidFill>
                <a:schemeClr val="tx1"/>
              </a:solidFill>
            </a:endParaRPr>
          </a:p>
          <a:p>
            <a:pPr lvl="1">
              <a:spcBef>
                <a:spcPts val="0"/>
              </a:spcBef>
              <a:buFont typeface="Arial" panose="020B0604020202020204" pitchFamily="34" charset="0"/>
              <a:buChar char="•"/>
            </a:pPr>
            <a:r>
              <a:rPr lang="en-US" sz="1050" u="sng" dirty="0">
                <a:hlinkClick r:id="rId7"/>
              </a:rPr>
              <a:t>Working Party 1A (WP 1A) - Spectrum engineering techniques</a:t>
            </a:r>
            <a:r>
              <a:rPr lang="en-US" sz="1050" u="sng" dirty="0"/>
              <a:t> </a:t>
            </a:r>
          </a:p>
          <a:p>
            <a:pPr lvl="1">
              <a:spcBef>
                <a:spcPts val="0"/>
              </a:spcBef>
              <a:buFont typeface="Arial" panose="020B0604020202020204" pitchFamily="34" charset="0"/>
              <a:buChar char="•"/>
            </a:pPr>
            <a:r>
              <a:rPr lang="en-US" sz="1050" dirty="0">
                <a:hlinkClick r:id="rId8"/>
              </a:rPr>
              <a:t>Working Party 1C (WP 1C) - Spectrum monitoring</a:t>
            </a:r>
            <a:r>
              <a:rPr lang="en-US" sz="1050" dirty="0"/>
              <a:t>​​</a:t>
            </a:r>
          </a:p>
          <a:p>
            <a:pPr lvl="4">
              <a:spcBef>
                <a:spcPts val="0"/>
              </a:spcBef>
              <a:buFont typeface="Arial" panose="020B0604020202020204" pitchFamily="34" charset="0"/>
              <a:buChar char="•"/>
            </a:pPr>
            <a:endParaRPr lang="en-US" sz="600" dirty="0"/>
          </a:p>
          <a:p>
            <a:pPr>
              <a:spcBef>
                <a:spcPts val="0"/>
              </a:spcBef>
              <a:buFont typeface="Arial" panose="020B0604020202020204" pitchFamily="34" charset="0"/>
              <a:buChar char="•"/>
            </a:pPr>
            <a:r>
              <a:rPr lang="en-US" sz="1200" dirty="0">
                <a:hlinkClick r:id="rId9"/>
              </a:rPr>
              <a:t>Study Group 5 (SG 5) Terrestrial services</a:t>
            </a:r>
            <a:endParaRPr lang="en-US" sz="1200" dirty="0"/>
          </a:p>
          <a:p>
            <a:pPr lvl="1">
              <a:spcBef>
                <a:spcPts val="0"/>
              </a:spcBef>
              <a:buFont typeface="Arial" panose="020B0604020202020204" pitchFamily="34" charset="0"/>
              <a:buChar char="•"/>
            </a:pPr>
            <a:r>
              <a:rPr lang="en-US" sz="1050" dirty="0">
                <a:hlinkClick r:id="rId10"/>
              </a:rPr>
              <a:t>Working Party 5A (WP 5A) - Land mobile service above 30 MHz* (excluding IMT); wireless access in the fixed service; amateur and amateur-satellite services</a:t>
            </a:r>
            <a:r>
              <a:rPr lang="en-US" sz="1050" dirty="0"/>
              <a:t>  (Chair on mailing list)</a:t>
            </a:r>
            <a:endParaRPr lang="en-US" sz="1050" dirty="0">
              <a:hlinkClick r:id="rId11"/>
            </a:endParaRPr>
          </a:p>
          <a:p>
            <a:pPr lvl="1">
              <a:spcBef>
                <a:spcPts val="0"/>
              </a:spcBef>
              <a:buFont typeface="Arial" panose="020B0604020202020204" pitchFamily="34" charset="0"/>
              <a:buChar char="•"/>
            </a:pPr>
            <a:r>
              <a:rPr lang="en-US" sz="1050" dirty="0">
                <a:hlinkClick r:id="rId11"/>
              </a:rPr>
              <a:t>Working Party 5D (WP 5D) - IMT Systems</a:t>
            </a:r>
            <a:r>
              <a:rPr lang="en-US" sz="1050" dirty="0"/>
              <a:t> (Chair on mailing list)​​</a:t>
            </a:r>
          </a:p>
          <a:p>
            <a:pPr lvl="2">
              <a:spcBef>
                <a:spcPts val="0"/>
              </a:spcBef>
              <a:buFont typeface="Arial" panose="020B0604020202020204" pitchFamily="34" charset="0"/>
              <a:buChar char="•"/>
            </a:pPr>
            <a:r>
              <a:rPr lang="en-US" sz="900" dirty="0">
                <a:hlinkClick r:id="rId12"/>
              </a:rPr>
              <a:t>Monday 2019-12-09 - Friday 2019-12-13</a:t>
            </a:r>
            <a:endParaRPr lang="en-US" sz="900" dirty="0"/>
          </a:p>
          <a:p>
            <a:pPr marL="400050">
              <a:spcBef>
                <a:spcPts val="0"/>
              </a:spcBef>
              <a:buFont typeface="Arial" panose="020B0604020202020204" pitchFamily="34" charset="0"/>
              <a:buChar char="•"/>
            </a:pPr>
            <a:r>
              <a:rPr lang="en-US" sz="1200" dirty="0"/>
              <a:t>WRC-19:   </a:t>
            </a:r>
          </a:p>
          <a:p>
            <a:pPr marL="800100" lvl="1">
              <a:spcBef>
                <a:spcPts val="0"/>
              </a:spcBef>
              <a:buFont typeface="Arial" panose="020B0604020202020204" pitchFamily="34" charset="0"/>
              <a:buChar char="•"/>
            </a:pPr>
            <a:r>
              <a:rPr lang="en-US" sz="1100" u="sng" dirty="0">
                <a:hlinkClick r:id="rId13"/>
              </a:rPr>
              <a:t>https://www.itu.int/en/ITU-R/conferences/wrc/2019/Pages/default.aspx</a:t>
            </a:r>
            <a:r>
              <a:rPr lang="en-US" sz="1100" u="sng" dirty="0"/>
              <a:t>;  agenda and more: </a:t>
            </a:r>
            <a:r>
              <a:rPr lang="en-US" sz="1100" dirty="0"/>
              <a:t> </a:t>
            </a:r>
            <a:r>
              <a:rPr lang="en-US" sz="1100" u="sng" dirty="0">
                <a:hlinkClick r:id="rId14"/>
              </a:rPr>
              <a:t>https://www.itu.int/oth/R1402000001</a:t>
            </a:r>
            <a:endParaRPr lang="en-US" sz="1100" u="sng" dirty="0"/>
          </a:p>
          <a:p>
            <a:pPr marL="400050">
              <a:spcBef>
                <a:spcPts val="0"/>
              </a:spcBef>
              <a:buFont typeface="Arial" panose="020B0604020202020204" pitchFamily="34" charset="0"/>
              <a:buChar char="•"/>
            </a:pPr>
            <a:r>
              <a:rPr lang="en-US" sz="1200" dirty="0"/>
              <a:t>WRC-23 preliminary agenda items are already out since WRC-15 and will then be finalized at WRC-19.</a:t>
            </a:r>
          </a:p>
          <a:p>
            <a:pPr marL="800100" lvl="1">
              <a:spcBef>
                <a:spcPts val="0"/>
              </a:spcBef>
              <a:buFont typeface="Arial" panose="020B0604020202020204" pitchFamily="34" charset="0"/>
              <a:buChar char="•"/>
            </a:pPr>
            <a:r>
              <a:rPr lang="en-US" sz="1100" u="sng" dirty="0">
                <a:hlinkClick r:id="rId15"/>
              </a:rPr>
              <a:t>https://www.itu.int/en/ITU-R/study-groups/rcpm/Pages/wrc-23-preliminary-studies.aspx</a:t>
            </a:r>
            <a:r>
              <a:rPr lang="en-US" sz="1100" dirty="0"/>
              <a:t> </a:t>
            </a:r>
          </a:p>
          <a:p>
            <a:pPr lvl="6">
              <a:buFont typeface="Arial" panose="020B0604020202020204" pitchFamily="34" charset="0"/>
              <a:buChar char="•"/>
            </a:pPr>
            <a:endParaRPr lang="en-US" sz="800" dirty="0">
              <a:hlinkClick r:id="rId6"/>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Oct 2019</a:t>
            </a:r>
            <a:endParaRPr lang="en-GB" dirty="0"/>
          </a:p>
        </p:txBody>
      </p:sp>
    </p:spTree>
    <p:extLst>
      <p:ext uri="{BB962C8B-B14F-4D97-AF65-F5344CB8AC3E}">
        <p14:creationId xmlns:p14="http://schemas.microsoft.com/office/powerpoint/2010/main" val="107878144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39164</TotalTime>
  <Words>2713</Words>
  <Application>Microsoft Office PowerPoint</Application>
  <PresentationFormat>On-screen Show (4:3)</PresentationFormat>
  <Paragraphs>456</Paragraphs>
  <Slides>22</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31"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-1</vt:lpstr>
      <vt:lpstr>EU items to share -2 </vt:lpstr>
      <vt:lpstr>ITU-R items to share</vt:lpstr>
      <vt:lpstr>General Discussion Items -1</vt:lpstr>
      <vt:lpstr>General Discussion Items -2</vt:lpstr>
      <vt:lpstr>Actions Required</vt:lpstr>
      <vt:lpstr>Any Other Business</vt:lpstr>
      <vt:lpstr>Adjourn</vt:lpstr>
      <vt:lpstr>PowerPoint Presentation</vt:lpstr>
      <vt:lpstr>FCC UWB Bosch petition for rule making – Motion – tbd</vt:lpstr>
      <vt:lpstr>FCC UWB Piper waiver request – Motion - tbd</vt:lpstr>
      <vt:lpstr>Responsibilities of WG Vice Chair</vt:lpstr>
      <vt:lpstr>Responsibilities of WG Secretary</vt:lpstr>
      <vt:lpstr>Responsibilities of Working Group Officers</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1895</cp:revision>
  <cp:lastPrinted>1601-01-01T00:00:00Z</cp:lastPrinted>
  <dcterms:created xsi:type="dcterms:W3CDTF">2016-03-03T14:54:45Z</dcterms:created>
  <dcterms:modified xsi:type="dcterms:W3CDTF">2019-10-03T13:07:27Z</dcterms:modified>
</cp:coreProperties>
</file>