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1" r:id="rId3"/>
    <p:sldId id="354" r:id="rId4"/>
    <p:sldId id="355" r:id="rId5"/>
    <p:sldId id="364" r:id="rId6"/>
    <p:sldId id="357" r:id="rId7"/>
    <p:sldId id="365" r:id="rId8"/>
    <p:sldId id="366" r:id="rId9"/>
    <p:sldId id="368" r:id="rId10"/>
    <p:sldId id="369" r:id="rId11"/>
    <p:sldId id="370" r:id="rId12"/>
    <p:sldId id="367" r:id="rId13"/>
    <p:sldId id="363" r:id="rId14"/>
    <p:sldId id="371" r:id="rId15"/>
    <p:sldId id="372" r:id="rId16"/>
    <p:sldId id="373" r:id="rId17"/>
    <p:sldId id="374" r:id="rId18"/>
    <p:sldId id="375" r:id="rId19"/>
    <p:sldId id="358" r:id="rId20"/>
    <p:sldId id="356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3108" autoAdjust="0"/>
  </p:normalViewPr>
  <p:slideViewPr>
    <p:cSldViewPr>
      <p:cViewPr varScale="1">
        <p:scale>
          <a:sx n="79" d="100"/>
          <a:sy n="79" d="100"/>
        </p:scale>
        <p:origin x="181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52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348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364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24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>
              <a:solidFill>
                <a:srgbClr val="000000"/>
              </a:solidFill>
              <a:effectLst/>
            </a:endParaRPr>
          </a:p>
          <a:p>
            <a:endParaRPr lang="en-US" b="0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61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>
              <a:solidFill>
                <a:srgbClr val="000000"/>
              </a:solidFill>
              <a:effectLst/>
            </a:endParaRPr>
          </a:p>
          <a:p>
            <a:endParaRPr lang="en-US" b="0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919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>
              <a:solidFill>
                <a:srgbClr val="000000"/>
              </a:solidFill>
              <a:effectLst/>
            </a:endParaRPr>
          </a:p>
          <a:p>
            <a:endParaRPr lang="en-US" b="0" dirty="0" smtClean="0">
              <a:solidFill>
                <a:srgbClr val="000000"/>
              </a:solidFill>
              <a:effectLst/>
            </a:endParaRPr>
          </a:p>
          <a:p>
            <a:endParaRPr lang="en-US" b="0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999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7284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28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28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89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24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32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43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408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3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76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802.18-19/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0129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web/msipContents/contentsView.do?cateId=mssw353&amp;artId=2044437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msit.go.kr/web/msipContents/contentsView.do?cateId=mssw353&amp;artId=2163037" TargetMode="External"/><Relationship Id="rId4" Type="http://schemas.openxmlformats.org/officeDocument/2006/relationships/hyperlink" Target="https://www.msit.go.kr/web/msipContents/contentsView.do?cateId=mssw353&amp;artId=2163036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web/msipContents/contentsView.do?cateId=mssw353&amp;artId=2122983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mc.gov.my/media/announcements/public-consultation-on-proposed-malaysia%E2%80%99s-positio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cmc.gov.my/media/announcements/public-consultation-on-proposed-malaysia&#8217;s-positi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imda.gov.sg/-/media/Imda/Files/Regulation-Licensing-and-Consultations/Consultations/Consultation-Papers/Public-Consultation-Paper-for-800-MHz.pdf?la=en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2.imda.gov.sg/regulations-and-licensing/Regulations/consultations/Consultation-Papers/2019/Public-Consultation-on-Allocation-of-Spectrum-for-Enterprise-and-Public-Mobile-us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128-00-0000-latest-positions-of-apt-on-selected-wrc-19-agenda-items-after-apg19-5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Home/theACMA/proposed-area-wide-apparatus-lice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theACMA/new-approaches-to-spectrum-sharing-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in.trai.gov.in/consultation-paper-allotment-spectrum-indian-railways-public-safety-and-security-servic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mu.go.jp/menu_news/s-news/01kiban14_02000393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September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5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Japan MIC (4)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949784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New usage models (cont’d)</a:t>
            </a:r>
          </a:p>
          <a:p>
            <a:pPr marL="914400" lvl="1" indent="-457200" algn="just">
              <a:buFont typeface="+mj-lt"/>
              <a:buAutoNum type="arabicPeriod" startAt="3"/>
            </a:pPr>
            <a:r>
              <a:rPr lang="en-US" dirty="0"/>
              <a:t>Personal </a:t>
            </a:r>
            <a:r>
              <a:rPr lang="en-US" dirty="0" smtClean="0"/>
              <a:t>authentication</a:t>
            </a:r>
          </a:p>
          <a:p>
            <a:pPr marL="1314450" lvl="2" indent="-400050" algn="just">
              <a:buFont typeface="Arial" panose="020B0604020202020204" pitchFamily="34" charset="0"/>
              <a:buChar char="•"/>
            </a:pPr>
            <a:r>
              <a:rPr lang="en-US" dirty="0"/>
              <a:t>60 GHz </a:t>
            </a:r>
            <a:r>
              <a:rPr lang="en-US" dirty="0" smtClean="0"/>
              <a:t>radar-based face </a:t>
            </a:r>
            <a:r>
              <a:rPr lang="en-US" dirty="0"/>
              <a:t>recognition </a:t>
            </a:r>
            <a:r>
              <a:rPr lang="en-US" dirty="0" smtClean="0"/>
              <a:t>enables </a:t>
            </a:r>
            <a:r>
              <a:rPr lang="en-US" dirty="0"/>
              <a:t>not only face detection but also biometric recognition</a:t>
            </a:r>
          </a:p>
          <a:p>
            <a:pPr marL="914400" lvl="1" indent="-457200" algn="just">
              <a:buFont typeface="+mj-lt"/>
              <a:buAutoNum type="arabicPeriod" startAt="3"/>
            </a:pPr>
            <a:r>
              <a:rPr lang="en-US" dirty="0" smtClean="0"/>
              <a:t>In-vehicle sensing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US" dirty="0" smtClean="0"/>
              <a:t>igh </a:t>
            </a:r>
            <a:r>
              <a:rPr lang="en-US" dirty="0"/>
              <a:t>resolution radar enables detection of sitting position and biological information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9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Japan MIC (5)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949784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This report also covers: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Forecast of the market and the market size of 60 GHz </a:t>
            </a:r>
            <a:r>
              <a:rPr lang="en-US" b="0" dirty="0"/>
              <a:t>band wireless </a:t>
            </a:r>
            <a:r>
              <a:rPr lang="en-US" b="0" dirty="0" smtClean="0"/>
              <a:t>systems, especially on radar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Trends of the usage of 60 GHz systems in other countries, including automotive radars, industrial applications (e.g., high precision </a:t>
            </a:r>
            <a:r>
              <a:rPr lang="en-US" dirty="0"/>
              <a:t>sensing and intelligent </a:t>
            </a:r>
            <a:r>
              <a:rPr lang="en-US" dirty="0" smtClean="0"/>
              <a:t>processing), </a:t>
            </a:r>
            <a:r>
              <a:rPr lang="en-US" dirty="0"/>
              <a:t>motion gesture recognition sensor</a:t>
            </a:r>
            <a:r>
              <a:rPr lang="en-US" dirty="0" smtClean="0"/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International standards, including </a:t>
            </a:r>
            <a:r>
              <a:rPr lang="en-US" dirty="0" smtClean="0"/>
              <a:t>Wireless HD</a:t>
            </a:r>
            <a:r>
              <a:rPr lang="en-US" dirty="0"/>
              <a:t>, </a:t>
            </a:r>
            <a:r>
              <a:rPr lang="en-US" dirty="0" smtClean="0"/>
              <a:t>IEEE 802.15.3c</a:t>
            </a:r>
            <a:r>
              <a:rPr lang="en-US" dirty="0"/>
              <a:t>, </a:t>
            </a:r>
            <a:r>
              <a:rPr lang="en-US" dirty="0" smtClean="0"/>
              <a:t>IEEE 802.11ad, IEEE 802.15.3e, and IEEE 802.11ay.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60 GHz regulation in other countries, including US, Europe, Korea, China.</a:t>
            </a: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3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Japan MIC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This report also </a:t>
            </a:r>
            <a:r>
              <a:rPr lang="en-US" b="0" dirty="0" smtClean="0"/>
              <a:t>covers (cont’d):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Requirements </a:t>
            </a:r>
            <a:r>
              <a:rPr lang="en-US" dirty="0"/>
              <a:t>for </a:t>
            </a:r>
            <a:r>
              <a:rPr lang="en-US" dirty="0" smtClean="0"/>
              <a:t>60 GHz </a:t>
            </a:r>
            <a:r>
              <a:rPr lang="en-US" dirty="0"/>
              <a:t>band low-power broadband millimeter-wave </a:t>
            </a:r>
            <a:r>
              <a:rPr lang="en-US" dirty="0" smtClean="0"/>
              <a:t>radar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Coexistence/sharing analysis with other wireless systems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Radio wave protection </a:t>
            </a:r>
            <a:r>
              <a:rPr lang="en-US" dirty="0" smtClean="0"/>
              <a:t>guidelines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Technical Conditions of </a:t>
            </a:r>
            <a:r>
              <a:rPr lang="en-US" dirty="0" smtClean="0"/>
              <a:t>radio equipment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65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the </a:t>
            </a:r>
            <a:r>
              <a:rPr lang="en-US" b="0" dirty="0"/>
              <a:t>use of radar for vehicles in </a:t>
            </a:r>
            <a:r>
              <a:rPr lang="en-US" b="0" dirty="0" smtClean="0"/>
              <a:t>E-band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19, 2019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6" charset="0"/>
                <a:hlinkClick r:id="rId3"/>
              </a:rPr>
              <a:t>https://www.msit.go.kr/web/msipContents/contentsView.do?cateId=mssw353&amp;artId=2044437</a:t>
            </a: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The following items from the consultation are effective from August 30, 2019: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Increase </a:t>
            </a:r>
            <a:r>
              <a:rPr lang="en-US" dirty="0"/>
              <a:t>radar radio frequency from 76-77 GHz to 76-81 </a:t>
            </a:r>
            <a:r>
              <a:rPr lang="en-US" dirty="0" smtClean="0"/>
              <a:t>GHz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Update </a:t>
            </a:r>
            <a:r>
              <a:rPr lang="en-US" dirty="0"/>
              <a:t>the supply power of the radar antenna for preventing</a:t>
            </a:r>
            <a:br>
              <a:rPr lang="en-US" dirty="0"/>
            </a:br>
            <a:r>
              <a:rPr lang="en-US" dirty="0"/>
              <a:t>vehicle collision from 10mW or below to 20mW or </a:t>
            </a:r>
            <a:r>
              <a:rPr lang="en-US" dirty="0" smtClean="0"/>
              <a:t>below.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www.msit.go.kr/web/msipContents/contentsView.do?cateId=mssw353&amp;artId=2163036</a:t>
            </a:r>
            <a:r>
              <a:rPr lang="en-US" dirty="0" smtClean="0"/>
              <a:t>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www.msit.go.kr/web/msipContents/contentsView.do?cateId=mssw353&amp;artId=2163037</a:t>
            </a:r>
            <a:r>
              <a:rPr lang="en-US" dirty="0" smtClean="0"/>
              <a:t> </a:t>
            </a:r>
          </a:p>
          <a:p>
            <a:pPr marL="457200" lvl="1" indent="0" algn="just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55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</a:t>
            </a:r>
            <a:r>
              <a:rPr lang="en-US" b="0" dirty="0"/>
              <a:t>(parts of) on </a:t>
            </a:r>
            <a:r>
              <a:rPr lang="en-US" b="0" dirty="0" smtClean="0"/>
              <a:t>the use of 940 MHz for Ubiquitous Sensor Networks (USN)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October 7, 2019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www.msit.go.kr/web/msipContents/contentsView.do?cateId=mssw353&amp;artId=2122983</a:t>
            </a:r>
            <a:r>
              <a:rPr lang="en-US" dirty="0" smtClean="0"/>
              <a:t> </a:t>
            </a:r>
          </a:p>
          <a:p>
            <a:pPr marL="457200" lvl="1" indent="0" algn="just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1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57201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center frequency of the radio waves to be </a:t>
            </a:r>
            <a:r>
              <a:rPr lang="en-US" dirty="0" smtClean="0"/>
              <a:t>emitted: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933273"/>
              </p:ext>
            </p:extLst>
          </p:nvPr>
        </p:nvGraphicFramePr>
        <p:xfrm>
          <a:off x="1435307" y="2209800"/>
          <a:ext cx="7022893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5893"/>
                <a:gridCol w="1752600"/>
                <a:gridCol w="685800"/>
                <a:gridCol w="1676400"/>
                <a:gridCol w="6858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Freq.</a:t>
                      </a:r>
                      <a:r>
                        <a:rPr lang="en-US" baseline="0" dirty="0" smtClean="0"/>
                        <a:t> (MHz)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Freq.</a:t>
                      </a:r>
                      <a:r>
                        <a:rPr lang="en-US" baseline="0" dirty="0" smtClean="0"/>
                        <a:t> (MHz)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Freq.</a:t>
                      </a:r>
                      <a:r>
                        <a:rPr lang="en-US" baseline="0" dirty="0" smtClean="0"/>
                        <a:t> (MHz)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943.0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943.2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943.4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943.6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943.8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944.0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944.2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75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(4)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267201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Occupied frequency bandwidth is within 200 kHz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Frequency </a:t>
            </a:r>
            <a:r>
              <a:rPr lang="en-US" b="0" dirty="0"/>
              <a:t>tolerance should be </a:t>
            </a:r>
            <a:r>
              <a:rPr lang="en-US" dirty="0"/>
              <a:t>±</a:t>
            </a:r>
            <a:r>
              <a:rPr lang="en-US" b="0" dirty="0" smtClean="0"/>
              <a:t>20×10</a:t>
            </a:r>
            <a:r>
              <a:rPr lang="en-US" b="0" baseline="30000" dirty="0" smtClean="0"/>
              <a:t>-6</a:t>
            </a:r>
            <a:r>
              <a:rPr lang="en-US" b="0" dirty="0" smtClean="0"/>
              <a:t> </a:t>
            </a:r>
            <a:r>
              <a:rPr lang="en-US" b="0" dirty="0"/>
              <a:t>or </a:t>
            </a:r>
            <a:r>
              <a:rPr lang="en-US" b="0" dirty="0" smtClean="0"/>
              <a:t>less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Radiated power including antenna absolute gain should be less than </a:t>
            </a:r>
            <a:r>
              <a:rPr lang="en-US" dirty="0" smtClean="0"/>
              <a:t>200kW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The sum of the transmission times of the radio equipment shall be within 5% for any one minute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20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(5)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267201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Use </a:t>
            </a:r>
            <a:r>
              <a:rPr lang="en-US" dirty="0"/>
              <a:t>one or more of the following avoidance or interference mitigation techniques</a:t>
            </a:r>
            <a:r>
              <a:rPr lang="en-US" dirty="0" smtClean="0"/>
              <a:t>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10 </a:t>
            </a:r>
            <a:r>
              <a:rPr lang="en-US" dirty="0"/>
              <a:t>or more non-overlapping channels when using frequency </a:t>
            </a:r>
            <a:r>
              <a:rPr lang="en-US" dirty="0" smtClean="0"/>
              <a:t>hopping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If Listen Before Talk is used, </a:t>
            </a:r>
            <a:r>
              <a:rPr lang="en-US" dirty="0"/>
              <a:t>the radio wave should be released more than 0.005 seconds before the transmission and the transmission signal shall be stopped within 3 seconds and paused for more than 0.05 seconds only when the strength of the received signal is less than –</a:t>
            </a:r>
            <a:r>
              <a:rPr lang="en-US" dirty="0" smtClean="0"/>
              <a:t>65dBm</a:t>
            </a:r>
            <a:r>
              <a:rPr lang="en-US" dirty="0"/>
              <a:t>. 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1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(6)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762001"/>
          </a:xfrm>
        </p:spPr>
        <p:txBody>
          <a:bodyPr/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 smtClean="0"/>
              <a:t>Undesired </a:t>
            </a:r>
            <a:r>
              <a:rPr lang="en-US" dirty="0"/>
              <a:t>emission outside the specified frequency band should be less </a:t>
            </a:r>
            <a:r>
              <a:rPr lang="en-US" dirty="0" smtClean="0"/>
              <a:t>than the following:</a:t>
            </a: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674860"/>
              </p:ext>
            </p:extLst>
          </p:nvPr>
        </p:nvGraphicFramePr>
        <p:xfrm>
          <a:off x="1522411" y="2592343"/>
          <a:ext cx="6783387" cy="275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6989"/>
                <a:gridCol w="3225269"/>
                <a:gridCol w="22611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Resolution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smtClean="0"/>
                        <a:t>of BW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 1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-36 </a:t>
                      </a:r>
                      <a:r>
                        <a:rPr lang="en-US" dirty="0" err="1" smtClean="0"/>
                        <a:t>dBm</a:t>
                      </a:r>
                      <a:r>
                        <a:rPr lang="en-US" dirty="0" smtClean="0"/>
                        <a:t> except the following: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718-915MHz:  average power is -76m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915-940MHz:  average power is -64m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949.3-962 MHz:  average power is -76m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kHz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&gt; 1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MHz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8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Malaysia MCMC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Allotment of spectrum to Indian Railways for Public Safety and Security </a:t>
            </a:r>
            <a:r>
              <a:rPr lang="en-US" b="0" dirty="0" smtClean="0"/>
              <a:t>services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9,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Paper: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www.mcmc.gov.my/media/announcements/public-consultation-on-proposed-malaysia%E2%80%99s-positio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List of submissions is available at: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www.mcmc.gov.my/media/announcements/public-consultation-on-proposed-</a:t>
            </a:r>
            <a:r>
              <a:rPr lang="en-US" dirty="0" err="1" smtClean="0">
                <a:hlinkClick r:id="rId4"/>
              </a:rPr>
              <a:t>malaysia’s</a:t>
            </a:r>
            <a:r>
              <a:rPr lang="en-US" dirty="0" smtClean="0">
                <a:hlinkClick r:id="rId4"/>
              </a:rPr>
              <a:t>-</a:t>
            </a:r>
            <a:r>
              <a:rPr lang="en-US" dirty="0" err="1" smtClean="0">
                <a:hlinkClick r:id="rId4"/>
              </a:rPr>
              <a:t>positio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8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July and September 2019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Singapore IMDA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Public </a:t>
            </a:r>
            <a:r>
              <a:rPr lang="en-US" b="0" dirty="0"/>
              <a:t>Consultation on Allocation of Spectrum for Enterprise and Public Mobile </a:t>
            </a:r>
            <a:r>
              <a:rPr lang="en-US" b="0" dirty="0" smtClean="0"/>
              <a:t>use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Paper: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://www2.imda.gov.sg/-/</a:t>
            </a:r>
            <a:r>
              <a:rPr lang="en-US" dirty="0" smtClean="0">
                <a:hlinkClick r:id="rId3"/>
              </a:rPr>
              <a:t>media/Imda/Files/Regulation-Licensing-and-Consultations/Consultations/Consultation-Papers/Public-Consultation-Paper-for-800-MHz.pdf?la=en</a:t>
            </a:r>
            <a:r>
              <a:rPr lang="en-US" dirty="0" smtClean="0"/>
              <a:t> 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is the </a:t>
            </a:r>
            <a:r>
              <a:rPr lang="en-US" dirty="0" err="1" smtClean="0"/>
              <a:t>refarming</a:t>
            </a:r>
            <a:r>
              <a:rPr lang="en-US" dirty="0" smtClean="0"/>
              <a:t> of the 866-869 MHz band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deadline for comment submission was further extended to September 9, 2019.  It is now closed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List of submissions: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www2.imda.gov.sg/regulations-and-licensing/Regulations/consultations/Consultation-Papers/2019/Public-Consultation-on-Allocation-of-Spectrum-for-Enterprise-and-Public-Mobile-use</a:t>
            </a:r>
            <a:r>
              <a:rPr lang="en-US" dirty="0" smtClean="0"/>
              <a:t> </a:t>
            </a:r>
            <a:endParaRPr lang="en-US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APT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NZ" b="0" dirty="0" smtClean="0"/>
              <a:t>The APG19-5 meeting </a:t>
            </a:r>
            <a:r>
              <a:rPr lang="en-GB" b="0" dirty="0">
                <a:ea typeface="BatangChe" panose="02030609000101010101" pitchFamily="49" charset="-127"/>
              </a:rPr>
              <a:t>was held in Tokyo, Japan, from July 31 to August 6, </a:t>
            </a:r>
            <a:r>
              <a:rPr lang="en-GB" b="0" dirty="0" smtClean="0">
                <a:ea typeface="BatangChe" panose="02030609000101010101" pitchFamily="49" charset="-127"/>
              </a:rPr>
              <a:t>2019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Preliminary APT common proposals with consensus approach were developed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For details on selected agenda items that are of interest to us, please refer to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19/0128r0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7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Australia ACMA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Proposed </a:t>
            </a:r>
            <a:r>
              <a:rPr lang="en-US" b="0" dirty="0"/>
              <a:t>area-wide apparatus </a:t>
            </a:r>
            <a:r>
              <a:rPr lang="en-US" b="0" dirty="0" err="1" smtClean="0"/>
              <a:t>licence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9,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To develop </a:t>
            </a:r>
            <a:r>
              <a:rPr lang="en-US" dirty="0"/>
              <a:t>a new transmitter and receiver </a:t>
            </a:r>
            <a:r>
              <a:rPr lang="en-US" dirty="0" err="1"/>
              <a:t>licence</a:t>
            </a:r>
            <a:r>
              <a:rPr lang="en-US" dirty="0"/>
              <a:t> type, referred to as the area-wide apparatus </a:t>
            </a:r>
            <a:r>
              <a:rPr lang="en-US" dirty="0" err="1"/>
              <a:t>licence</a:t>
            </a:r>
            <a:r>
              <a:rPr lang="en-US" dirty="0"/>
              <a:t> (AWL) type. This new </a:t>
            </a:r>
            <a:r>
              <a:rPr lang="en-US" dirty="0" err="1"/>
              <a:t>licence</a:t>
            </a:r>
            <a:r>
              <a:rPr lang="en-US" dirty="0"/>
              <a:t> type is intended to benefit spectrum users by complementing existing licensing options and improving apparatus licensing flexibility, particularly by providing a scalable licensing option to support area-wide multi-device deployments. 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www.acma.gov.au/Home/theACMA/proposed-area-wide-apparatus-licence</a:t>
            </a:r>
            <a:r>
              <a:rPr lang="en-US" dirty="0" smtClean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4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Australia ACMA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Spectrum Sharing:  Overview and New Approaches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 deadline:  September 27,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provide</a:t>
            </a:r>
            <a:r>
              <a:rPr lang="en-GB" dirty="0" smtClean="0"/>
              <a:t> </a:t>
            </a:r>
            <a:r>
              <a:rPr lang="en-GB" dirty="0"/>
              <a:t>an overview of spectrum sharing concepts as they currently exist and outline new approaches to spectrum sharing arrangements, including examples of sharing arrangements being either introduced or considered internationally. </a:t>
            </a:r>
            <a:r>
              <a:rPr lang="en-GB" dirty="0" smtClean="0"/>
              <a:t> This </a:t>
            </a:r>
            <a:r>
              <a:rPr lang="en-GB" dirty="0"/>
              <a:t>is intended to provide a common information base against which new proposals for spectrum sharing can be considered.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www.acma.gov.au/theACMA/new-approaches-to-spectrum-sharing-1</a:t>
            </a:r>
            <a:r>
              <a:rPr lang="en-US" dirty="0" smtClean="0"/>
              <a:t> 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36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India TRAI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Allotment of spectrum to Indian Railways for Public Safety and Security </a:t>
            </a:r>
            <a:r>
              <a:rPr lang="en-US" b="0" dirty="0" smtClean="0"/>
              <a:t>services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July 22,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Open House Discussion conducted on August 26,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Indian </a:t>
            </a:r>
            <a:r>
              <a:rPr lang="en-US" dirty="0"/>
              <a:t>Railways has requested </a:t>
            </a:r>
            <a:r>
              <a:rPr lang="en-US" dirty="0" smtClean="0"/>
              <a:t>DoT </a:t>
            </a:r>
            <a:r>
              <a:rPr lang="en-US" dirty="0"/>
              <a:t>to reserve 15 MHz of spectrum in 700 MHz band for the purpose and to begin with 10 MHz to be </a:t>
            </a:r>
            <a:r>
              <a:rPr lang="en-US" dirty="0" smtClean="0"/>
              <a:t>allocated </a:t>
            </a:r>
            <a:r>
              <a:rPr lang="en-US" dirty="0"/>
              <a:t>free of cost as the proposal is devoid of any commercial gain, but only for enhancing security and passenger </a:t>
            </a:r>
            <a:r>
              <a:rPr lang="en-US" dirty="0" smtClean="0"/>
              <a:t>amenities. DoT has </a:t>
            </a:r>
            <a:r>
              <a:rPr lang="en-US" dirty="0"/>
              <a:t>also requested </a:t>
            </a:r>
            <a:r>
              <a:rPr lang="en-US" dirty="0" smtClean="0"/>
              <a:t>TRAI to </a:t>
            </a:r>
            <a:r>
              <a:rPr lang="en-US" dirty="0"/>
              <a:t>provide recommendations on administrative allotment of spectrum to Indian Railways and the quantum, price, appropriate frequency band (including 450-470 MHz band) and any other related </a:t>
            </a:r>
            <a:r>
              <a:rPr lang="en-US" dirty="0" smtClean="0"/>
              <a:t>issue.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https://main.trai.gov.in/consultation-paper-allotment-spectrum-indian-railways-public-safety-and-security-services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0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Times New Roman" charset="0"/>
              </a:rPr>
              <a:t>Japan MIC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the </a:t>
            </a:r>
            <a:r>
              <a:rPr lang="en-US" b="0" dirty="0" smtClean="0"/>
              <a:t>report related to the technical conditions for advanced </a:t>
            </a:r>
            <a:r>
              <a:rPr lang="en-US" b="0" dirty="0"/>
              <a:t>radio equipment that uses radio waves in the 60 GHz </a:t>
            </a:r>
            <a:r>
              <a:rPr lang="en-US" b="0" dirty="0" smtClean="0"/>
              <a:t>band and </a:t>
            </a:r>
            <a:r>
              <a:rPr lang="en-US" b="0" dirty="0"/>
              <a:t>necessary for sophistication of low-power wireless </a:t>
            </a:r>
            <a:r>
              <a:rPr lang="en-US" b="0" dirty="0" smtClean="0"/>
              <a:t>systems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 deadline:  September 30, 2019</a:t>
            </a: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www.soumu.go.jp/menu_news/s-news/01kiban14_02000393.html</a:t>
            </a:r>
            <a:r>
              <a:rPr lang="en-US" dirty="0" smtClean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0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Japan MIC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949784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Motivation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With the introduction of IEEE802.11ad / </a:t>
            </a:r>
            <a:r>
              <a:rPr lang="en-US" dirty="0" err="1" smtClean="0"/>
              <a:t>WiGig</a:t>
            </a:r>
            <a:r>
              <a:rPr lang="en-US" dirty="0" smtClean="0"/>
              <a:t> in 2013, </a:t>
            </a:r>
            <a:r>
              <a:rPr lang="en-US" dirty="0"/>
              <a:t>antenna power has been </a:t>
            </a:r>
            <a:r>
              <a:rPr lang="en-US" dirty="0" smtClean="0"/>
              <a:t>increased.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In recent </a:t>
            </a:r>
            <a:r>
              <a:rPr lang="en-US" dirty="0" smtClean="0"/>
              <a:t>years, broadband </a:t>
            </a:r>
            <a:r>
              <a:rPr lang="en-US" dirty="0"/>
              <a:t>millimeter-wave </a:t>
            </a:r>
            <a:r>
              <a:rPr lang="en-US" dirty="0" smtClean="0"/>
              <a:t>radar, mobile </a:t>
            </a:r>
            <a:r>
              <a:rPr lang="en-US" dirty="0"/>
              <a:t>terminals and </a:t>
            </a:r>
            <a:r>
              <a:rPr lang="en-US" dirty="0" smtClean="0"/>
              <a:t>televisions, motion sensors, and biological </a:t>
            </a:r>
            <a:r>
              <a:rPr lang="en-US" dirty="0"/>
              <a:t>information </a:t>
            </a:r>
            <a:r>
              <a:rPr lang="en-US" dirty="0" smtClean="0"/>
              <a:t>sensors </a:t>
            </a:r>
            <a:r>
              <a:rPr lang="en-US" dirty="0"/>
              <a:t>have </a:t>
            </a:r>
            <a:r>
              <a:rPr lang="en-US" dirty="0" smtClean="0"/>
              <a:t>been developed.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The components of communication systems have changed significantly since </a:t>
            </a:r>
            <a:r>
              <a:rPr lang="en-US" dirty="0" smtClean="0"/>
              <a:t>2013.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IEEE 802.11ay, which can be considered as not only communications devices, but also radar, is expected to finish soon.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In view of the status of the system, it is necessary to </a:t>
            </a:r>
            <a:r>
              <a:rPr lang="en-US" dirty="0" smtClean="0"/>
              <a:t>review the new usage needs and </a:t>
            </a:r>
            <a:r>
              <a:rPr lang="en-US" dirty="0"/>
              <a:t>the technical </a:t>
            </a:r>
            <a:r>
              <a:rPr lang="en-US" dirty="0" smtClean="0"/>
              <a:t>requirements.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05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Japan MIC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949784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New usage models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 smtClean="0"/>
              <a:t>Smart home appliances, including the use of (high resolution) radar senor for, e.g., gesture sensing.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/>
              <a:t>Personal health check and monitoring system through biometric information </a:t>
            </a:r>
            <a:r>
              <a:rPr lang="en-US" dirty="0" smtClean="0"/>
              <a:t>acquisition that can be introduced to nursing </a:t>
            </a:r>
            <a:r>
              <a:rPr lang="en-US" dirty="0"/>
              <a:t>and childcare </a:t>
            </a:r>
            <a:r>
              <a:rPr lang="en-US" dirty="0" smtClean="0"/>
              <a:t>facilities, e.g., </a:t>
            </a:r>
          </a:p>
          <a:p>
            <a:pPr marL="1314450" lvl="2" indent="-400050" algn="just">
              <a:buFont typeface="Arial" panose="020B0604020202020204" pitchFamily="34" charset="0"/>
              <a:buChar char="•"/>
            </a:pPr>
            <a:r>
              <a:rPr lang="en-US" dirty="0" smtClean="0"/>
              <a:t>recognize </a:t>
            </a:r>
            <a:r>
              <a:rPr lang="en-US" dirty="0"/>
              <a:t>slight movements of the human surface due to heartbeat and breathing from a </a:t>
            </a:r>
            <a:r>
              <a:rPr lang="en-US" dirty="0" smtClean="0"/>
              <a:t>distance</a:t>
            </a:r>
          </a:p>
          <a:p>
            <a:pPr marL="1314450" lvl="2" indent="-400050" algn="just">
              <a:buFont typeface="Arial" panose="020B0604020202020204" pitchFamily="34" charset="0"/>
              <a:buChar char="•"/>
            </a:pPr>
            <a:r>
              <a:rPr lang="en-US" dirty="0"/>
              <a:t>acquire biological information of multiple </a:t>
            </a:r>
            <a:r>
              <a:rPr lang="en-US" dirty="0" smtClean="0"/>
              <a:t>persons </a:t>
            </a:r>
            <a:r>
              <a:rPr lang="en-US" dirty="0"/>
              <a:t>at the same time by using a radar sensor</a:t>
            </a:r>
            <a:endParaRPr lang="en-US" dirty="0" smtClean="0"/>
          </a:p>
          <a:p>
            <a:pPr marL="914400" lvl="1" indent="-457200" algn="just">
              <a:buFont typeface="+mj-lt"/>
              <a:buAutoNum type="arabicPeriod"/>
            </a:pP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53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36593</TotalTime>
  <Words>1639</Words>
  <Application>Microsoft Office PowerPoint</Application>
  <PresentationFormat>On-screen Show (4:3)</PresentationFormat>
  <Paragraphs>310</Paragraphs>
  <Slides>20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September 2019</vt:lpstr>
      <vt:lpstr>Background</vt:lpstr>
      <vt:lpstr>APT (1)</vt:lpstr>
      <vt:lpstr>Australia ACMA (1)</vt:lpstr>
      <vt:lpstr>Australia ACMA (2)</vt:lpstr>
      <vt:lpstr>India TRAI</vt:lpstr>
      <vt:lpstr>Japan MIC (1)</vt:lpstr>
      <vt:lpstr>Japan MIC (2)</vt:lpstr>
      <vt:lpstr>Japan MIC (3)</vt:lpstr>
      <vt:lpstr>Japan MIC (4)</vt:lpstr>
      <vt:lpstr>Japan MIC (5)</vt:lpstr>
      <vt:lpstr>Japan MIC (3)</vt:lpstr>
      <vt:lpstr>Korea MSIT (1)</vt:lpstr>
      <vt:lpstr>Korea MSIT (2)</vt:lpstr>
      <vt:lpstr>Korea MSIT (3)</vt:lpstr>
      <vt:lpstr>Korea MSIT (4)</vt:lpstr>
      <vt:lpstr>Korea MSIT (5)</vt:lpstr>
      <vt:lpstr>Korea MSIT (6)</vt:lpstr>
      <vt:lpstr>Malaysia MCMC</vt:lpstr>
      <vt:lpstr>Singapore IMDA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September 2019</dc:title>
  <dc:creator/>
  <cp:keywords>19/XXXXr0</cp:keywords>
  <cp:lastModifiedBy>Edward Au</cp:lastModifiedBy>
  <cp:revision>1872</cp:revision>
  <cp:lastPrinted>1601-01-01T00:00:00Z</cp:lastPrinted>
  <dcterms:created xsi:type="dcterms:W3CDTF">2016-03-03T14:54:45Z</dcterms:created>
  <dcterms:modified xsi:type="dcterms:W3CDTF">2019-09-17T01:29:28Z</dcterms:modified>
</cp:coreProperties>
</file>