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341" r:id="rId3"/>
    <p:sldId id="392" r:id="rId4"/>
    <p:sldId id="393" r:id="rId5"/>
    <p:sldId id="354" r:id="rId6"/>
    <p:sldId id="355" r:id="rId7"/>
    <p:sldId id="356" r:id="rId8"/>
    <p:sldId id="395" r:id="rId9"/>
    <p:sldId id="342" r:id="rId10"/>
    <p:sldId id="351" r:id="rId11"/>
    <p:sldId id="353" r:id="rId12"/>
    <p:sldId id="346" r:id="rId13"/>
    <p:sldId id="359" r:id="rId14"/>
    <p:sldId id="360" r:id="rId15"/>
    <p:sldId id="366" r:id="rId16"/>
    <p:sldId id="361" r:id="rId17"/>
    <p:sldId id="363" r:id="rId18"/>
    <p:sldId id="364" r:id="rId19"/>
    <p:sldId id="367" r:id="rId20"/>
    <p:sldId id="368" r:id="rId21"/>
    <p:sldId id="365" r:id="rId22"/>
    <p:sldId id="394" r:id="rId23"/>
    <p:sldId id="374" r:id="rId24"/>
    <p:sldId id="375" r:id="rId25"/>
    <p:sldId id="376" r:id="rId26"/>
    <p:sldId id="380" r:id="rId27"/>
    <p:sldId id="381" r:id="rId28"/>
    <p:sldId id="345"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93108" autoAdjust="0"/>
  </p:normalViewPr>
  <p:slideViewPr>
    <p:cSldViewPr>
      <p:cViewPr varScale="1">
        <p:scale>
          <a:sx n="79" d="100"/>
          <a:sy n="79" d="100"/>
        </p:scale>
        <p:origin x="1810" y="8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1315"/>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xx July 2019</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a:t>xx July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802.18-19/0</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128</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itu.int/md/R15-CPM19.02-R-0001/en" TargetMode="External"/><Relationship Id="rId2" Type="http://schemas.openxmlformats.org/officeDocument/2006/relationships/hyperlink" Target="https://www.apt.int/APTAPG" TargetMode="External"/><Relationship Id="rId1" Type="http://schemas.openxmlformats.org/officeDocument/2006/relationships/slideLayout" Target="../slideLayouts/slideLayout1.xml"/><Relationship Id="rId4" Type="http://schemas.openxmlformats.org/officeDocument/2006/relationships/hyperlink" Target="https://www.apt.int/sites/default/files/Upload-files/APG-19/WRC-19/PACP_WRC-19_Updated.zi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September </a:t>
            </a:r>
            <a:r>
              <a:rPr lang="en-US" dirty="0"/>
              <a:t>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Latest Positions of APT on </a:t>
            </a:r>
            <a:br>
              <a:rPr lang="en-US" dirty="0" smtClean="0">
                <a:latin typeface="Times New Roman" charset="0"/>
              </a:rPr>
            </a:br>
            <a:r>
              <a:rPr lang="en-US" dirty="0" smtClean="0">
                <a:latin typeface="Times New Roman" charset="0"/>
              </a:rPr>
              <a:t>selected WRC-19 agenda items after APG19-5</a:t>
            </a:r>
            <a:endParaRPr lang="en-GB"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751859917"/>
              </p:ext>
            </p:extLst>
          </p:nvPr>
        </p:nvGraphicFramePr>
        <p:xfrm>
          <a:off x="669925" y="3038475"/>
          <a:ext cx="7804150" cy="1000125"/>
        </p:xfrm>
        <a:graphic>
          <a:graphicData uri="http://schemas.openxmlformats.org/presentationml/2006/ole">
            <mc:AlternateContent xmlns:mc="http://schemas.openxmlformats.org/markup-compatibility/2006">
              <mc:Choice xmlns:v="urn:schemas-microsoft-com:vml" Requires="v">
                <p:oleObj spid="_x0000_s6708"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srcRect/>
                      <a:stretch>
                        <a:fillRect/>
                      </a:stretch>
                    </p:blipFill>
                    <p:spPr bwMode="auto">
                      <a:xfrm>
                        <a:off x="669925" y="3038475"/>
                        <a:ext cx="780415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(2)</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[2]:</a:t>
            </a:r>
          </a:p>
          <a:p>
            <a:pPr lvl="1" algn="just">
              <a:buFont typeface="Arial" panose="020B0604020202020204" pitchFamily="34" charset="0"/>
              <a:buChar char="•"/>
            </a:pPr>
            <a:r>
              <a:rPr lang="en-US" sz="1600" dirty="0"/>
              <a:t>2/1.13/4.10 Item J: Frequency band 66-71 </a:t>
            </a:r>
            <a:r>
              <a:rPr lang="en-US" sz="1600" dirty="0" smtClean="0"/>
              <a:t>GHz</a:t>
            </a:r>
          </a:p>
          <a:p>
            <a:pPr lvl="1" algn="just">
              <a:buFont typeface="Arial" panose="020B0604020202020204" pitchFamily="34" charset="0"/>
              <a:buChar char="•"/>
            </a:pPr>
            <a:r>
              <a:rPr lang="en-US" sz="1600" dirty="0"/>
              <a:t>2/1.13/4.10.1 Method J1: </a:t>
            </a:r>
            <a:r>
              <a:rPr lang="en-US" sz="1600" dirty="0" smtClean="0"/>
              <a:t>NOC</a:t>
            </a:r>
          </a:p>
          <a:p>
            <a:pPr lvl="1" algn="just">
              <a:buFont typeface="Arial" panose="020B0604020202020204" pitchFamily="34" charset="0"/>
              <a:buChar char="•"/>
            </a:pPr>
            <a:r>
              <a:rPr lang="en-US" sz="1600" dirty="0" smtClean="0"/>
              <a:t>2/1.13/4.10.2 </a:t>
            </a:r>
            <a:r>
              <a:rPr lang="en-US" sz="1600" dirty="0"/>
              <a:t>Method J2: Identification of the frequency band 66-71 GHz for IMT </a:t>
            </a:r>
            <a:r>
              <a:rPr lang="en-US" sz="1600" dirty="0" smtClean="0"/>
              <a:t>in accordance </a:t>
            </a:r>
            <a:r>
              <a:rPr lang="en-US" sz="1600" dirty="0"/>
              <a:t>with the following two </a:t>
            </a:r>
            <a:r>
              <a:rPr lang="en-US" sz="1600" dirty="0" smtClean="0"/>
              <a:t>alternatives (see [2]) </a:t>
            </a:r>
            <a:r>
              <a:rPr lang="en-US" sz="1600" dirty="0"/>
              <a:t>and removal of </a:t>
            </a:r>
            <a:r>
              <a:rPr lang="en-US" sz="1600" dirty="0" smtClean="0"/>
              <a:t>the frequency </a:t>
            </a:r>
            <a:r>
              <a:rPr lang="en-US" sz="1600" dirty="0"/>
              <a:t>band from RR No. </a:t>
            </a:r>
            <a:r>
              <a:rPr lang="en-US" sz="1600" dirty="0" smtClean="0"/>
              <a:t>5.553</a:t>
            </a:r>
          </a:p>
          <a:p>
            <a:pPr lvl="1" algn="just">
              <a:buFont typeface="Arial" panose="020B0604020202020204" pitchFamily="34" charset="0"/>
              <a:buChar char="•"/>
            </a:pPr>
            <a:r>
              <a:rPr lang="en-US" sz="1600" dirty="0" smtClean="0"/>
              <a:t>2/1.13/4.10.3 </a:t>
            </a:r>
            <a:r>
              <a:rPr lang="en-US" sz="1600" dirty="0"/>
              <a:t>Method J3: To continue studies on the possibility of identification in </a:t>
            </a:r>
            <a:r>
              <a:rPr lang="en-US" sz="1600" dirty="0" smtClean="0"/>
              <a:t>the frequency </a:t>
            </a:r>
            <a:r>
              <a:rPr lang="en-US" sz="1600" dirty="0"/>
              <a:t>band 66-71 GHz for IMT with a WRC </a:t>
            </a:r>
            <a:r>
              <a:rPr lang="en-US" sz="1600" dirty="0" smtClean="0"/>
              <a:t>Resolution</a:t>
            </a:r>
          </a:p>
          <a:p>
            <a:pPr lvl="1" algn="just">
              <a:buFont typeface="Arial" panose="020B0604020202020204" pitchFamily="34" charset="0"/>
              <a:buChar char="•"/>
            </a:pPr>
            <a:r>
              <a:rPr lang="en-US" sz="1600" dirty="0" smtClean="0"/>
              <a:t>2/1.13/4.10.4 </a:t>
            </a:r>
            <a:r>
              <a:rPr lang="en-US" sz="1600" dirty="0"/>
              <a:t>Method J4: Identification of the frequency band 66-71 GHz for IMT </a:t>
            </a:r>
            <a:r>
              <a:rPr lang="en-US" sz="1600" dirty="0" smtClean="0"/>
              <a:t>in accordance </a:t>
            </a:r>
            <a:r>
              <a:rPr lang="en-US" sz="1600" dirty="0"/>
              <a:t>with the following two alternatives </a:t>
            </a:r>
            <a:r>
              <a:rPr lang="en-US" sz="1600" dirty="0" smtClean="0"/>
              <a:t>(see [2]) and </a:t>
            </a:r>
            <a:r>
              <a:rPr lang="en-US" sz="1600" dirty="0"/>
              <a:t>retention of </a:t>
            </a:r>
            <a:r>
              <a:rPr lang="en-US" sz="1600" dirty="0" smtClean="0"/>
              <a:t>the frequency </a:t>
            </a:r>
            <a:r>
              <a:rPr lang="en-US" sz="1600" dirty="0"/>
              <a:t>band in RR No. 5.553</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a:t>
            </a:r>
            <a:r>
              <a:rPr lang="en-US" dirty="0"/>
              <a:t>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5274562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(3)</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[2]:</a:t>
            </a:r>
          </a:p>
          <a:p>
            <a:pPr lvl="1" algn="just">
              <a:buFont typeface="Arial" panose="020B0604020202020204" pitchFamily="34" charset="0"/>
              <a:buChar char="•"/>
            </a:pPr>
            <a:r>
              <a:rPr lang="en-US" sz="1600" dirty="0"/>
              <a:t>2/1.13/4.11 Item K: Frequency band 71-76 </a:t>
            </a:r>
            <a:r>
              <a:rPr lang="en-US" sz="1600" dirty="0" smtClean="0"/>
              <a:t>GHz</a:t>
            </a:r>
          </a:p>
          <a:p>
            <a:pPr lvl="1" algn="just">
              <a:buFont typeface="Arial" panose="020B0604020202020204" pitchFamily="34" charset="0"/>
              <a:buChar char="•"/>
            </a:pPr>
            <a:r>
              <a:rPr lang="en-US" sz="1600" dirty="0"/>
              <a:t>2/1.13/4.11.1 Method K1: </a:t>
            </a:r>
            <a:r>
              <a:rPr lang="en-US" sz="1600" dirty="0" smtClean="0"/>
              <a:t>NOC</a:t>
            </a:r>
          </a:p>
          <a:p>
            <a:pPr lvl="1" algn="just">
              <a:buFont typeface="Arial" panose="020B0604020202020204" pitchFamily="34" charset="0"/>
              <a:buChar char="•"/>
            </a:pPr>
            <a:r>
              <a:rPr lang="en-US" sz="1600" dirty="0" smtClean="0"/>
              <a:t>2/1.13/4.11.2 </a:t>
            </a:r>
            <a:r>
              <a:rPr lang="en-US" sz="1600" dirty="0"/>
              <a:t>Method K2: Identification of the frequency band 71-76 GHz for IMT </a:t>
            </a:r>
            <a:r>
              <a:rPr lang="en-US" sz="1600" dirty="0" smtClean="0"/>
              <a:t>in accordance </a:t>
            </a:r>
            <a:r>
              <a:rPr lang="en-US" sz="1600" dirty="0"/>
              <a:t>with the following two </a:t>
            </a:r>
            <a:r>
              <a:rPr lang="en-US" sz="1600" dirty="0" smtClean="0"/>
              <a:t>alternatives (see [2])</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a:t>
            </a:r>
            <a:r>
              <a:rPr lang="en-US" dirty="0"/>
              <a:t>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1403255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(4)</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 on 66-71 GHz:</a:t>
            </a:r>
          </a:p>
          <a:p>
            <a:pPr algn="just">
              <a:buFont typeface="+mj-lt"/>
              <a:buAutoNum type="arabicPeriod"/>
            </a:pPr>
            <a:r>
              <a:rPr lang="en-GB" sz="1600" b="0" dirty="0"/>
              <a:t>APT Members support </a:t>
            </a:r>
            <a:r>
              <a:rPr lang="en-US" sz="1600" b="0" dirty="0" smtClean="0"/>
              <a:t>identification of the frequency band for IMT.  </a:t>
            </a:r>
          </a:p>
          <a:p>
            <a:pPr algn="just">
              <a:buFont typeface="+mj-lt"/>
              <a:buAutoNum type="arabicPeriod"/>
            </a:pPr>
            <a:r>
              <a:rPr lang="en-US" sz="1600" b="0" dirty="0" smtClean="0"/>
              <a:t>However, APT Members are still investigating method and condition(s) to be adopted when identifying this band for IMT.</a:t>
            </a:r>
          </a:p>
          <a:p>
            <a:pPr algn="just">
              <a:buFont typeface="+mj-lt"/>
              <a:buAutoNum type="arabicPeriod"/>
            </a:pPr>
            <a:endParaRPr lang="en-US" sz="1600" b="0" dirty="0"/>
          </a:p>
          <a:p>
            <a:pPr algn="just">
              <a:buFont typeface="Arial" panose="020B0604020202020204" pitchFamily="34" charset="0"/>
              <a:buChar char="•"/>
            </a:pPr>
            <a:r>
              <a:rPr lang="en-GB" dirty="0">
                <a:ea typeface="BatangChe" panose="02030609000101010101" pitchFamily="49" charset="-127"/>
              </a:rPr>
              <a:t>Summary of the APT positions on </a:t>
            </a:r>
            <a:r>
              <a:rPr lang="en-GB" dirty="0" smtClean="0">
                <a:ea typeface="BatangChe" panose="02030609000101010101" pitchFamily="49" charset="-127"/>
              </a:rPr>
              <a:t>71-76 </a:t>
            </a:r>
            <a:r>
              <a:rPr lang="en-GB" dirty="0">
                <a:ea typeface="BatangChe" panose="02030609000101010101" pitchFamily="49" charset="-127"/>
              </a:rPr>
              <a:t>GHz:</a:t>
            </a:r>
          </a:p>
          <a:p>
            <a:pPr algn="just">
              <a:buFont typeface="+mj-lt"/>
              <a:buAutoNum type="arabicPeriod"/>
            </a:pPr>
            <a:r>
              <a:rPr lang="en-GB" sz="1600" b="0" dirty="0"/>
              <a:t>APT Members </a:t>
            </a:r>
            <a:r>
              <a:rPr lang="en-US" sz="1600" b="0" dirty="0" smtClean="0"/>
              <a:t>agree to further investigate whether this band could be considered for IMT identification at WRC-19.</a:t>
            </a:r>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901538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To </a:t>
            </a:r>
            <a:r>
              <a:rPr lang="en-US" dirty="0" smtClean="0"/>
              <a:t>consider </a:t>
            </a:r>
            <a:r>
              <a:rPr lang="en-US" dirty="0"/>
              <a:t>identification of frequency bands for use by administrations for the </a:t>
            </a:r>
            <a:r>
              <a:rPr lang="en-US" dirty="0" smtClean="0"/>
              <a:t>land-mobile and </a:t>
            </a:r>
            <a:r>
              <a:rPr lang="en-US" dirty="0"/>
              <a:t>fixed services applications operating in the frequency range </a:t>
            </a:r>
            <a:r>
              <a:rPr lang="en-US" dirty="0" smtClean="0"/>
              <a:t>275-450 GHz</a:t>
            </a:r>
            <a:r>
              <a:rPr lang="en-US" dirty="0"/>
              <a:t>, </a:t>
            </a:r>
            <a:r>
              <a:rPr lang="en-US" dirty="0" smtClean="0"/>
              <a:t>in accordance </a:t>
            </a:r>
            <a:r>
              <a:rPr lang="en-US" dirty="0"/>
              <a:t>with Resolution 767 (WRC-15</a:t>
            </a:r>
            <a:r>
              <a:rPr lang="en-US" dirty="0" smtClean="0"/>
              <a:t>).</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7263736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(2)</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[2]:</a:t>
            </a:r>
          </a:p>
          <a:p>
            <a:pPr marL="800100" lvl="1" indent="-342900" algn="just">
              <a:buFont typeface="Arial" panose="020B0604020202020204" pitchFamily="34" charset="0"/>
              <a:buChar char="•"/>
            </a:pPr>
            <a:r>
              <a:rPr lang="en-US" sz="1600" dirty="0" smtClean="0"/>
              <a:t>1/1.15/4.1 </a:t>
            </a:r>
            <a:r>
              <a:rPr lang="en-US" sz="1600" dirty="0"/>
              <a:t>Method </a:t>
            </a:r>
            <a:r>
              <a:rPr lang="en-US" sz="1600" dirty="0" smtClean="0"/>
              <a:t>A:  </a:t>
            </a:r>
            <a:r>
              <a:rPr lang="en-US" sz="1600" b="0" dirty="0" smtClean="0"/>
              <a:t>No </a:t>
            </a:r>
            <a:r>
              <a:rPr lang="en-US" sz="1600" b="0" dirty="0"/>
              <a:t>change to the Radio </a:t>
            </a:r>
            <a:r>
              <a:rPr lang="en-US" sz="1600" b="0" dirty="0" smtClean="0"/>
              <a:t>Regulations.</a:t>
            </a:r>
          </a:p>
          <a:p>
            <a:pPr marL="800100" lvl="1" indent="-342900" algn="just">
              <a:buFont typeface="Arial" panose="020B0604020202020204" pitchFamily="34" charset="0"/>
              <a:buChar char="•"/>
            </a:pPr>
            <a:r>
              <a:rPr lang="en-US" sz="1600" dirty="0" smtClean="0"/>
              <a:t>1/1.15/4.2 </a:t>
            </a:r>
            <a:r>
              <a:rPr lang="en-US" sz="1600" dirty="0"/>
              <a:t>Method </a:t>
            </a:r>
            <a:r>
              <a:rPr lang="en-US" sz="1600" dirty="0" smtClean="0"/>
              <a:t>B:  </a:t>
            </a:r>
            <a:r>
              <a:rPr lang="en-US" sz="1600" b="0" dirty="0" smtClean="0"/>
              <a:t>Modifying </a:t>
            </a:r>
            <a:r>
              <a:rPr lang="en-US" sz="1600" b="0" dirty="0"/>
              <a:t>the existing footnote RR No. </a:t>
            </a:r>
            <a:r>
              <a:rPr lang="en-US" sz="1600" b="1" dirty="0"/>
              <a:t>5.565 </a:t>
            </a:r>
            <a:r>
              <a:rPr lang="en-US" sz="1600" b="0" dirty="0"/>
              <a:t>is proposed for FS/LMS applications in portions </a:t>
            </a:r>
            <a:r>
              <a:rPr lang="en-US" sz="1600" b="0" dirty="0" smtClean="0"/>
              <a:t>of the </a:t>
            </a:r>
            <a:r>
              <a:rPr lang="en-US" sz="1600" b="0" dirty="0"/>
              <a:t>275-450 GHz frequency </a:t>
            </a:r>
            <a:r>
              <a:rPr lang="en-US" sz="1600" b="0" dirty="0" smtClean="0"/>
              <a:t>range.</a:t>
            </a:r>
          </a:p>
          <a:p>
            <a:pPr marL="800100" lvl="1" indent="-342900" algn="just">
              <a:buFont typeface="Arial" panose="020B0604020202020204" pitchFamily="34" charset="0"/>
              <a:buChar char="•"/>
            </a:pPr>
            <a:r>
              <a:rPr lang="en-US" sz="1600" dirty="0" smtClean="0"/>
              <a:t>1/1.15/4.3 </a:t>
            </a:r>
            <a:r>
              <a:rPr lang="en-US" sz="1600" dirty="0"/>
              <a:t>Method </a:t>
            </a:r>
            <a:r>
              <a:rPr lang="en-US" sz="1600" dirty="0" smtClean="0"/>
              <a:t>C:  </a:t>
            </a:r>
            <a:r>
              <a:rPr lang="en-US" sz="1600" b="0" dirty="0" smtClean="0"/>
              <a:t>This </a:t>
            </a:r>
            <a:r>
              <a:rPr lang="en-US" sz="1600" b="0" dirty="0"/>
              <a:t>method suggests adding a new footnote to identify the 275-450 GHz frequency range for </a:t>
            </a:r>
            <a:r>
              <a:rPr lang="en-US" sz="1600" b="0" dirty="0" smtClean="0"/>
              <a:t>use by </a:t>
            </a:r>
            <a:r>
              <a:rPr lang="en-US" sz="1600" b="0" dirty="0"/>
              <a:t>FS/LMS applications, while protecting EESS (passive) and RAS using the evolving guidance </a:t>
            </a:r>
            <a:r>
              <a:rPr lang="en-US" sz="1600" b="0" dirty="0" smtClean="0"/>
              <a:t>of ITU-R </a:t>
            </a:r>
            <a:r>
              <a:rPr lang="en-US" sz="1600" b="0" dirty="0"/>
              <a:t>Recommendations and Reports, taking into account that there are no service </a:t>
            </a:r>
            <a:r>
              <a:rPr lang="en-US" sz="1600" b="0" dirty="0" smtClean="0"/>
              <a:t>allocations above </a:t>
            </a:r>
            <a:r>
              <a:rPr lang="en-US" sz="1600" b="0" dirty="0"/>
              <a:t>275 </a:t>
            </a:r>
            <a:r>
              <a:rPr lang="en-US" sz="1600" b="0" dirty="0" smtClean="0"/>
              <a:t>GHz.</a:t>
            </a:r>
          </a:p>
          <a:p>
            <a:pPr marL="800100" lvl="1" indent="-342900" algn="just">
              <a:buFont typeface="Arial" panose="020B0604020202020204" pitchFamily="34" charset="0"/>
              <a:buChar char="•"/>
            </a:pPr>
            <a:r>
              <a:rPr lang="en-US" sz="1600" b="0" dirty="0" smtClean="0"/>
              <a:t>1/1.15/4.4 </a:t>
            </a:r>
            <a:r>
              <a:rPr lang="en-US" sz="1600" b="0" dirty="0"/>
              <a:t>Method </a:t>
            </a:r>
            <a:r>
              <a:rPr lang="en-US" sz="1600" b="0" dirty="0" smtClean="0"/>
              <a:t>D:  Adding </a:t>
            </a:r>
            <a:r>
              <a:rPr lang="en-US" sz="1600" b="0" dirty="0"/>
              <a:t>a new footnote RR No. </a:t>
            </a:r>
            <a:r>
              <a:rPr lang="en-US" sz="1600" b="1" dirty="0"/>
              <a:t>5.D115</a:t>
            </a:r>
            <a:r>
              <a:rPr lang="en-US" sz="1600" dirty="0"/>
              <a:t> </a:t>
            </a:r>
            <a:r>
              <a:rPr lang="en-US" sz="1600" b="0" dirty="0"/>
              <a:t>is proposed for land mobile and fixed service </a:t>
            </a:r>
            <a:r>
              <a:rPr lang="en-US" sz="1600" b="0" dirty="0" smtClean="0"/>
              <a:t>applications: 275-296 </a:t>
            </a:r>
            <a:r>
              <a:rPr lang="en-US" sz="1600" b="0" dirty="0"/>
              <a:t>GHz, 306-313 GHz, 320-330 GHz and 356-450 GHz.</a:t>
            </a:r>
            <a:endParaRPr lang="en-US" sz="1600" b="0" dirty="0" smtClean="0"/>
          </a:p>
          <a:p>
            <a:pPr marL="800100" lvl="1" indent="-342900"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a:t>
            </a:r>
            <a:r>
              <a:rPr lang="en-US" dirty="0"/>
              <a:t>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9093278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(3)</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[6] (</a:t>
            </a:r>
            <a:r>
              <a:rPr lang="en-GB" dirty="0" err="1" smtClean="0">
                <a:ea typeface="BatangChe" panose="02030609000101010101" pitchFamily="49" charset="-127"/>
              </a:rPr>
              <a:t>con’t</a:t>
            </a:r>
            <a:r>
              <a:rPr lang="en-GB" dirty="0" smtClean="0">
                <a:ea typeface="BatangChe" panose="02030609000101010101" pitchFamily="49" charset="-127"/>
              </a:rPr>
              <a:t>): </a:t>
            </a:r>
          </a:p>
          <a:p>
            <a:pPr lvl="1" algn="just">
              <a:buFont typeface="Arial" panose="020B0604020202020204" pitchFamily="34" charset="0"/>
              <a:buChar char="•"/>
            </a:pPr>
            <a:r>
              <a:rPr lang="en-US" sz="1600" b="0" dirty="0" smtClean="0"/>
              <a:t>1/1.15/4.5 </a:t>
            </a:r>
            <a:r>
              <a:rPr lang="en-US" sz="1600" b="0" dirty="0"/>
              <a:t>Method </a:t>
            </a:r>
            <a:r>
              <a:rPr lang="en-US" sz="1600" b="0" dirty="0" smtClean="0"/>
              <a:t>E:  </a:t>
            </a:r>
            <a:r>
              <a:rPr lang="en-US" sz="1600" b="0" dirty="0"/>
              <a:t>Adding a new footnote RR No. </a:t>
            </a:r>
            <a:r>
              <a:rPr lang="en-US" sz="1600" b="1" dirty="0"/>
              <a:t>5.E115</a:t>
            </a:r>
            <a:r>
              <a:rPr lang="en-US" sz="1600" dirty="0"/>
              <a:t> </a:t>
            </a:r>
            <a:r>
              <a:rPr lang="en-US" sz="1600" b="0" dirty="0"/>
              <a:t>and modifying the existing footnote RR No. </a:t>
            </a:r>
            <a:r>
              <a:rPr lang="en-US" sz="1600" dirty="0"/>
              <a:t>5.565 </a:t>
            </a:r>
            <a:r>
              <a:rPr lang="en-US" sz="1600" b="0" dirty="0" smtClean="0"/>
              <a:t>are proposed </a:t>
            </a:r>
            <a:r>
              <a:rPr lang="en-US" sz="1600" b="0" dirty="0"/>
              <a:t>for FS/LMS applications in portions of the 275-450 GHz band</a:t>
            </a:r>
            <a:r>
              <a:rPr lang="en-US" sz="1600" b="0" dirty="0" smtClean="0"/>
              <a:t>.</a:t>
            </a:r>
          </a:p>
          <a:p>
            <a:pPr lvl="1" algn="just">
              <a:buFont typeface="Arial" panose="020B0604020202020204" pitchFamily="34" charset="0"/>
              <a:buChar char="•"/>
            </a:pPr>
            <a:r>
              <a:rPr lang="en-US" sz="1600" dirty="0" smtClean="0"/>
              <a:t>1/1.15/4.6 </a:t>
            </a:r>
            <a:r>
              <a:rPr lang="en-US" sz="1600" dirty="0"/>
              <a:t>Method </a:t>
            </a:r>
            <a:r>
              <a:rPr lang="en-US" sz="1600" dirty="0" smtClean="0"/>
              <a:t>F:  </a:t>
            </a:r>
            <a:r>
              <a:rPr lang="en-US" sz="1600" b="0" dirty="0" smtClean="0"/>
              <a:t>Adding </a:t>
            </a:r>
            <a:r>
              <a:rPr lang="en-US" sz="1600" b="0" dirty="0"/>
              <a:t>a new footnote RR No. </a:t>
            </a:r>
            <a:r>
              <a:rPr lang="en-US" sz="1600" b="1" dirty="0"/>
              <a:t>5.F115</a:t>
            </a:r>
            <a:r>
              <a:rPr lang="en-US" sz="1600" dirty="0"/>
              <a:t> </a:t>
            </a:r>
            <a:r>
              <a:rPr lang="en-US" sz="1600" b="0" dirty="0"/>
              <a:t>is proposed for FS applications in portions of </a:t>
            </a:r>
            <a:r>
              <a:rPr lang="en-US" sz="1600" b="0" dirty="0" smtClean="0"/>
              <a:t>the 275-450 </a:t>
            </a:r>
            <a:r>
              <a:rPr lang="en-US" sz="1600" b="0" dirty="0"/>
              <a:t>GHz band and for LMS applications in the entire 275-450 GHz frequency band</a:t>
            </a:r>
            <a:r>
              <a:rPr lang="en-US" sz="1600" b="0" dirty="0" smtClean="0"/>
              <a:t>.</a:t>
            </a:r>
          </a:p>
          <a:p>
            <a:pPr lvl="1" algn="just">
              <a:buFont typeface="Arial" panose="020B0604020202020204" pitchFamily="34" charset="0"/>
              <a:buChar char="•"/>
            </a:pPr>
            <a:r>
              <a:rPr lang="en-US" sz="1600" dirty="0"/>
              <a:t>1/1.15/4.6 Method </a:t>
            </a:r>
            <a:r>
              <a:rPr lang="en-US" sz="1600" dirty="0" smtClean="0"/>
              <a:t>G:  </a:t>
            </a:r>
            <a:r>
              <a:rPr lang="en-US" sz="1600" b="0" dirty="0" smtClean="0"/>
              <a:t>Adding </a:t>
            </a:r>
            <a:r>
              <a:rPr lang="en-US" sz="1600" b="0" dirty="0"/>
              <a:t>a new footnote RR No. </a:t>
            </a:r>
            <a:r>
              <a:rPr lang="en-US" sz="1600" b="1" dirty="0"/>
              <a:t>5.G115</a:t>
            </a:r>
            <a:r>
              <a:rPr lang="en-US" sz="1600" dirty="0"/>
              <a:t> </a:t>
            </a:r>
            <a:r>
              <a:rPr lang="en-US" sz="1600" b="0" dirty="0"/>
              <a:t>is proposed for FS/LMS applications in portions of </a:t>
            </a:r>
            <a:r>
              <a:rPr lang="en-US" sz="1600" b="0" dirty="0" smtClean="0"/>
              <a:t>the 275-450 </a:t>
            </a:r>
            <a:r>
              <a:rPr lang="en-US" sz="1600" b="0" dirty="0"/>
              <a:t>GHz band.</a:t>
            </a:r>
            <a:endParaRPr lang="en-US" sz="1600" b="0" dirty="0" smtClean="0"/>
          </a:p>
          <a:p>
            <a:pPr marL="800100" lvl="1" indent="-342900"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2289144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(4)</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 </a:t>
            </a:r>
          </a:p>
          <a:p>
            <a:pPr algn="just">
              <a:buFont typeface="+mj-lt"/>
              <a:buAutoNum type="arabicPeriod"/>
            </a:pPr>
            <a:r>
              <a:rPr lang="en-US" sz="1600" b="0" dirty="0" smtClean="0"/>
              <a:t>APT </a:t>
            </a:r>
            <a:r>
              <a:rPr lang="en-US" sz="1600" b="0" dirty="0"/>
              <a:t>Members support </a:t>
            </a:r>
            <a:r>
              <a:rPr lang="en-US" sz="1600" b="0" dirty="0" smtClean="0"/>
              <a:t>to consider identification of frequency bands for use by the land mobile and fixed service applications operating in the frequency range 275-450 GHz, taking into account the study results conducted by the relevant ITU-R WPs, provided that the protection of passive services identified in RR No. </a:t>
            </a:r>
            <a:r>
              <a:rPr lang="en-US" sz="1600" dirty="0" smtClean="0"/>
              <a:t>5.565</a:t>
            </a:r>
            <a:r>
              <a:rPr lang="en-US" sz="1600" b="0" dirty="0" smtClean="0"/>
              <a:t> is ensured.</a:t>
            </a:r>
          </a:p>
          <a:p>
            <a:pPr algn="just">
              <a:buFont typeface="+mj-lt"/>
              <a:buAutoNum type="arabicPeriod"/>
            </a:pPr>
            <a:r>
              <a:rPr lang="en-US" sz="1600" b="0" dirty="0" smtClean="0"/>
              <a:t>APT Members support to add a new footnote to the relevant part of the Radio Regulations for the land mobile service and fixed service.</a:t>
            </a:r>
          </a:p>
          <a:p>
            <a:pPr algn="just">
              <a:buFont typeface="+mj-lt"/>
              <a:buAutoNum type="arabicPeriod"/>
            </a:pPr>
            <a:r>
              <a:rPr lang="en-US" sz="1600" b="0" dirty="0" smtClean="0"/>
              <a:t>APT Members support NOC to RR No. </a:t>
            </a:r>
            <a:r>
              <a:rPr lang="en-US" sz="1600" dirty="0" smtClean="0"/>
              <a:t>5.565</a:t>
            </a:r>
            <a:r>
              <a:rPr lang="en-US" sz="1600" b="0" dirty="0" smtClean="0"/>
              <a:t>.</a:t>
            </a:r>
          </a:p>
          <a:p>
            <a:pPr algn="just">
              <a:buFont typeface="+mj-lt"/>
              <a:buAutoNum type="arabicPeriod"/>
            </a:pPr>
            <a:r>
              <a:rPr lang="en-US" sz="1600" b="0" dirty="0" smtClean="0"/>
              <a:t>In the frequency bands identified for RAS in RR No. </a:t>
            </a:r>
            <a:r>
              <a:rPr lang="en-US" sz="1600" dirty="0" smtClean="0"/>
              <a:t>5.565</a:t>
            </a:r>
            <a:r>
              <a:rPr lang="en-US" sz="1600" b="0" dirty="0" smtClean="0"/>
              <a:t>, namely 275-323 GHz, 327-371 GHz, 388-424 GHz, and 426-442 GHz, separation distance and/or avoidance angles between RAS stations and FS stations should be considered depending on the deployment environment of the FS stations. </a:t>
            </a: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a:t>
            </a:r>
            <a:r>
              <a:rPr lang="en-US" dirty="0"/>
              <a:t>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3550434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To </a:t>
            </a:r>
            <a:r>
              <a:rPr lang="en-US" dirty="0">
                <a:cs typeface="Times" panose="02020603050405020304" pitchFamily="18" charset="0"/>
              </a:rPr>
              <a:t>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239 (WRC-15).</a:t>
            </a:r>
          </a:p>
          <a:p>
            <a:pPr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a:t>
            </a:r>
            <a:r>
              <a:rPr lang="en-US" dirty="0"/>
              <a:t>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0972905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(2)</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[2] on Frequency band A (5150-5250 MHz):</a:t>
            </a:r>
          </a:p>
          <a:p>
            <a:pPr lvl="1" algn="just">
              <a:buFont typeface="Arial" panose="020B0604020202020204" pitchFamily="34" charset="0"/>
              <a:buChar char="•"/>
            </a:pPr>
            <a:r>
              <a:rPr lang="en-US" sz="1600" dirty="0" smtClean="0"/>
              <a:t>2/1.16/4.1.1 </a:t>
            </a:r>
            <a:r>
              <a:rPr lang="en-US" sz="1600" dirty="0"/>
              <a:t>Method A1: No change to the </a:t>
            </a:r>
            <a:r>
              <a:rPr lang="en-US" sz="1600" dirty="0" smtClean="0"/>
              <a:t>RR</a:t>
            </a:r>
          </a:p>
          <a:p>
            <a:pPr lvl="1" algn="just">
              <a:buFont typeface="Arial" panose="020B0604020202020204" pitchFamily="34" charset="0"/>
              <a:buChar char="•"/>
            </a:pPr>
            <a:r>
              <a:rPr lang="en-US" sz="1600" dirty="0" smtClean="0"/>
              <a:t>2/1.16/4.1.2 </a:t>
            </a:r>
            <a:r>
              <a:rPr lang="en-US" sz="1600" dirty="0"/>
              <a:t>Method A2: Revision to Resolution 229 (Rev.WRC-12) to enable </a:t>
            </a:r>
            <a:r>
              <a:rPr lang="en-US" sz="1600" dirty="0" smtClean="0"/>
              <a:t>outdoor RLAN </a:t>
            </a:r>
            <a:r>
              <a:rPr lang="en-US" sz="1600" dirty="0"/>
              <a:t>operations including possible associated conditions for new </a:t>
            </a:r>
            <a:r>
              <a:rPr lang="en-US" sz="1600" dirty="0" err="1" smtClean="0"/>
              <a:t>e.i.r.p</a:t>
            </a:r>
            <a:r>
              <a:rPr lang="en-US" sz="1600" dirty="0" smtClean="0"/>
              <a:t>. limits</a:t>
            </a:r>
          </a:p>
          <a:p>
            <a:pPr lvl="1" algn="just">
              <a:buFont typeface="Arial" panose="020B0604020202020204" pitchFamily="34" charset="0"/>
              <a:buChar char="•"/>
            </a:pPr>
            <a:r>
              <a:rPr lang="en-US" sz="1600" b="0" dirty="0" smtClean="0"/>
              <a:t>2/1.16/4.1.3 </a:t>
            </a:r>
            <a:r>
              <a:rPr lang="en-US" sz="1600" b="0" dirty="0"/>
              <a:t>Method A3: Revision to Resolution 229 (Rev.WRC-12) to enable </a:t>
            </a:r>
            <a:r>
              <a:rPr lang="en-US" sz="1600" b="0" dirty="0" smtClean="0"/>
              <a:t>outdoor RLAN </a:t>
            </a:r>
            <a:r>
              <a:rPr lang="en-US" sz="1600" b="0" dirty="0"/>
              <a:t>operations by applying the same conditions of use as defined for </a:t>
            </a:r>
            <a:r>
              <a:rPr lang="en-US" sz="1600" b="0" dirty="0" smtClean="0"/>
              <a:t>the 5250-5350 </a:t>
            </a:r>
            <a:r>
              <a:rPr lang="en-US" sz="1600" b="0" dirty="0"/>
              <a:t>MHz frequency band in </a:t>
            </a:r>
            <a:r>
              <a:rPr lang="en-US" sz="1600" b="0" i="1" dirty="0"/>
              <a:t>resolves </a:t>
            </a:r>
            <a:r>
              <a:rPr lang="en-US" sz="1600" b="0" dirty="0"/>
              <a:t>4 of Resolution </a:t>
            </a:r>
            <a:r>
              <a:rPr lang="en-US" sz="1600" b="0" dirty="0" smtClean="0"/>
              <a:t>229 (Rev.WRC-12)</a:t>
            </a:r>
          </a:p>
          <a:p>
            <a:pPr lvl="1" algn="just">
              <a:buFont typeface="Arial" panose="020B0604020202020204" pitchFamily="34" charset="0"/>
              <a:buChar char="•"/>
            </a:pPr>
            <a:r>
              <a:rPr lang="en-US" sz="1600" b="0" dirty="0" smtClean="0"/>
              <a:t>2/1.16/4.1.4 </a:t>
            </a:r>
            <a:r>
              <a:rPr lang="en-US" sz="1600" b="0" dirty="0"/>
              <a:t>Method A4: Revisions to Resolution 229 (Rev.WRC-12) to facilitate </a:t>
            </a:r>
            <a:r>
              <a:rPr lang="en-US" sz="1600" b="0" dirty="0" smtClean="0"/>
              <a:t>limited RLAN </a:t>
            </a:r>
            <a:r>
              <a:rPr lang="en-US" sz="1600" b="0" dirty="0"/>
              <a:t>outdoor operation and RLAN in-vehicle (cars and trains) </a:t>
            </a:r>
            <a:r>
              <a:rPr lang="en-US" sz="1600" b="0" dirty="0" smtClean="0"/>
              <a:t>usage operation </a:t>
            </a:r>
            <a:r>
              <a:rPr lang="en-US" sz="1600" b="0" dirty="0"/>
              <a:t>with associated </a:t>
            </a:r>
            <a:r>
              <a:rPr lang="en-US" sz="1600" b="0" dirty="0" err="1"/>
              <a:t>e.i.r.p</a:t>
            </a:r>
            <a:r>
              <a:rPr lang="en-US" sz="1600" b="0" dirty="0"/>
              <a:t>. </a:t>
            </a:r>
            <a:r>
              <a:rPr lang="en-US" sz="1600" b="0" dirty="0" smtClean="0"/>
              <a:t>levels</a:t>
            </a:r>
          </a:p>
          <a:p>
            <a:pPr lvl="1" algn="just">
              <a:buFont typeface="Arial" panose="020B0604020202020204" pitchFamily="34" charset="0"/>
              <a:buChar char="•"/>
            </a:pPr>
            <a:r>
              <a:rPr lang="en-US" sz="1600" b="0" dirty="0" smtClean="0"/>
              <a:t>2/1.16/4.1.5 </a:t>
            </a:r>
            <a:r>
              <a:rPr lang="en-US" sz="1600" b="0" dirty="0"/>
              <a:t>Method A5: Revisions to Resolution 229 (Rev.WRC-12) to enable in-car </a:t>
            </a:r>
            <a:r>
              <a:rPr lang="en-US" sz="1600" b="0" dirty="0" smtClean="0"/>
              <a:t>use of </a:t>
            </a:r>
            <a:r>
              <a:rPr lang="en-US" sz="1600" b="0" dirty="0"/>
              <a:t>RLAN operation with </a:t>
            </a:r>
            <a:r>
              <a:rPr lang="en-US" sz="1600" b="0" dirty="0" err="1"/>
              <a:t>e.i.r.p</a:t>
            </a:r>
            <a:r>
              <a:rPr lang="en-US" sz="1600" b="0" dirty="0"/>
              <a:t>. up to 40 </a:t>
            </a:r>
            <a:r>
              <a:rPr lang="en-US" sz="1600" b="0" dirty="0" err="1" smtClean="0"/>
              <a:t>mW</a:t>
            </a:r>
            <a:endParaRPr lang="en-US" sz="1600" dirty="0"/>
          </a:p>
          <a:p>
            <a:pPr lvl="1" algn="just">
              <a:buFont typeface="Arial" panose="020B0604020202020204" pitchFamily="34" charset="0"/>
              <a:buChar char="•"/>
            </a:pPr>
            <a:r>
              <a:rPr lang="en-US" sz="1600" b="0" dirty="0" smtClean="0"/>
              <a:t>2/1.16/4.1.6 </a:t>
            </a:r>
            <a:r>
              <a:rPr lang="en-US" sz="1600" b="0" dirty="0"/>
              <a:t>Method A6: Revision to Resolution 229 (Rev.WRC-12) to enable </a:t>
            </a:r>
            <a:r>
              <a:rPr lang="en-US" sz="1600" b="0" dirty="0" smtClean="0"/>
              <a:t>outdoor RLAN </a:t>
            </a:r>
            <a:r>
              <a:rPr lang="en-US" sz="1600" b="0" dirty="0"/>
              <a:t>operations including associated conditions for new </a:t>
            </a:r>
            <a:r>
              <a:rPr lang="en-US" sz="1600" b="0" dirty="0" err="1"/>
              <a:t>e.i.r.p</a:t>
            </a:r>
            <a:r>
              <a:rPr lang="en-US" sz="1600" b="0" dirty="0"/>
              <a:t>. limits </a:t>
            </a:r>
            <a:r>
              <a:rPr lang="en-US" sz="1600" b="0" dirty="0" smtClean="0"/>
              <a:t>and out-of-band </a:t>
            </a:r>
            <a:r>
              <a:rPr lang="en-US" sz="1600" b="0" dirty="0"/>
              <a:t>emission limits</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a:t>
            </a:r>
            <a:r>
              <a:rPr lang="en-US" dirty="0"/>
              <a:t>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5010197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(3)</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[2] on Frequency band B (5250-5350 MHz):</a:t>
            </a:r>
          </a:p>
          <a:p>
            <a:pPr lvl="1" algn="just">
              <a:buFont typeface="Arial" panose="020B0604020202020204" pitchFamily="34" charset="0"/>
              <a:buChar char="•"/>
            </a:pPr>
            <a:r>
              <a:rPr lang="en-US" sz="1600" dirty="0"/>
              <a:t>2/1.16/4.2.1 Method B: No change to the </a:t>
            </a:r>
            <a:r>
              <a:rPr lang="en-US" sz="1600" dirty="0" smtClean="0"/>
              <a:t>RR</a:t>
            </a:r>
          </a:p>
          <a:p>
            <a:pPr lvl="1" algn="just">
              <a:buFont typeface="Arial" panose="020B0604020202020204" pitchFamily="34" charset="0"/>
              <a:buChar char="•"/>
            </a:pPr>
            <a:endParaRPr lang="en-US" sz="1600" dirty="0"/>
          </a:p>
          <a:p>
            <a:pPr algn="just">
              <a:buFont typeface="Arial" panose="020B0604020202020204" pitchFamily="34" charset="0"/>
              <a:buChar char="•"/>
            </a:pPr>
            <a:r>
              <a:rPr lang="en-GB" dirty="0">
                <a:ea typeface="BatangChe" panose="02030609000101010101" pitchFamily="49" charset="-127"/>
              </a:rPr>
              <a:t>From the CPM report </a:t>
            </a:r>
            <a:r>
              <a:rPr lang="en-GB" dirty="0" smtClean="0">
                <a:ea typeface="BatangChe" panose="02030609000101010101" pitchFamily="49" charset="-127"/>
              </a:rPr>
              <a:t>[2] </a:t>
            </a:r>
            <a:r>
              <a:rPr lang="en-GB" dirty="0">
                <a:ea typeface="BatangChe" panose="02030609000101010101" pitchFamily="49" charset="-127"/>
              </a:rPr>
              <a:t>on Frequency band </a:t>
            </a:r>
            <a:r>
              <a:rPr lang="en-GB" dirty="0" smtClean="0">
                <a:ea typeface="BatangChe" panose="02030609000101010101" pitchFamily="49" charset="-127"/>
              </a:rPr>
              <a:t>C </a:t>
            </a:r>
            <a:r>
              <a:rPr lang="en-GB" dirty="0">
                <a:ea typeface="BatangChe" panose="02030609000101010101" pitchFamily="49" charset="-127"/>
              </a:rPr>
              <a:t>(</a:t>
            </a:r>
            <a:r>
              <a:rPr lang="en-GB" dirty="0" smtClean="0">
                <a:ea typeface="BatangChe" panose="02030609000101010101" pitchFamily="49" charset="-127"/>
              </a:rPr>
              <a:t>5350-5470 </a:t>
            </a:r>
            <a:r>
              <a:rPr lang="en-GB" dirty="0">
                <a:ea typeface="BatangChe" panose="02030609000101010101" pitchFamily="49" charset="-127"/>
              </a:rPr>
              <a:t>MHz</a:t>
            </a:r>
            <a:r>
              <a:rPr lang="en-GB" dirty="0" smtClean="0">
                <a:ea typeface="BatangChe" panose="02030609000101010101" pitchFamily="49" charset="-127"/>
              </a:rPr>
              <a:t>):</a:t>
            </a:r>
            <a:endParaRPr lang="en-GB" dirty="0">
              <a:ea typeface="BatangChe" panose="02030609000101010101" pitchFamily="49" charset="-127"/>
            </a:endParaRPr>
          </a:p>
          <a:p>
            <a:pPr lvl="1" algn="just">
              <a:buFont typeface="Arial" panose="020B0604020202020204" pitchFamily="34" charset="0"/>
              <a:buChar char="•"/>
            </a:pPr>
            <a:r>
              <a:rPr lang="en-US" sz="1600" dirty="0" smtClean="0"/>
              <a:t>2/1.16/4.3.1 </a:t>
            </a:r>
            <a:r>
              <a:rPr lang="en-US" sz="1600" dirty="0"/>
              <a:t>Method C: No change to the RR</a:t>
            </a:r>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a:t>
            </a:r>
            <a:r>
              <a:rPr lang="en-US" dirty="0"/>
              <a:t>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366720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a:latin typeface="Times New Roman" charset="0"/>
              </a:rPr>
              <a:t>Background</a:t>
            </a:r>
            <a:endParaRPr lang="en-US" sz="3600" dirty="0">
              <a:latin typeface="Times New Roman" charset="0"/>
            </a:endParaRPr>
          </a:p>
        </p:txBody>
      </p:sp>
      <p:sp>
        <p:nvSpPr>
          <p:cNvPr id="5123" name="Content Placeholder 2"/>
          <p:cNvSpPr>
            <a:spLocks noGrp="1"/>
          </p:cNvSpPr>
          <p:nvPr>
            <p:ph idx="1"/>
          </p:nvPr>
        </p:nvSpPr>
        <p:spPr>
          <a:xfrm>
            <a:off x="990600" y="1712458"/>
            <a:ext cx="7315200" cy="4459742"/>
          </a:xfrm>
        </p:spPr>
        <p:txBody>
          <a:bodyPr/>
          <a:lstStyle/>
          <a:p>
            <a:pPr algn="just">
              <a:buFont typeface="Arial" panose="020B0604020202020204" pitchFamily="34" charset="0"/>
              <a:buChar char="•"/>
            </a:pPr>
            <a:r>
              <a:rPr lang="en-GB" dirty="0">
                <a:ea typeface="BatangChe" panose="02030609000101010101" pitchFamily="49" charset="-127"/>
              </a:rPr>
              <a:t>This slide deck summarizes the latest preliminary positions of Asia Pacific </a:t>
            </a:r>
            <a:r>
              <a:rPr lang="en-GB" dirty="0" err="1">
                <a:ea typeface="BatangChe" panose="02030609000101010101" pitchFamily="49" charset="-127"/>
              </a:rPr>
              <a:t>Telecommunity</a:t>
            </a:r>
            <a:r>
              <a:rPr lang="en-GB" dirty="0">
                <a:ea typeface="BatangChe" panose="02030609000101010101" pitchFamily="49" charset="-127"/>
              </a:rPr>
              <a:t> (APT) and on the following WRC-19 agenda items:  </a:t>
            </a:r>
            <a:r>
              <a:rPr lang="en-GB" dirty="0" smtClean="0">
                <a:ea typeface="BatangChe" panose="02030609000101010101" pitchFamily="49" charset="-127"/>
              </a:rPr>
              <a:t>1.12, 1.13</a:t>
            </a:r>
            <a:r>
              <a:rPr lang="en-GB" dirty="0">
                <a:ea typeface="BatangChe" panose="02030609000101010101" pitchFamily="49" charset="-127"/>
              </a:rPr>
              <a:t>, </a:t>
            </a:r>
            <a:r>
              <a:rPr lang="en-GB" dirty="0" smtClean="0">
                <a:ea typeface="BatangChe" panose="02030609000101010101" pitchFamily="49" charset="-127"/>
              </a:rPr>
              <a:t>1.15, 1.16</a:t>
            </a:r>
            <a:r>
              <a:rPr lang="en-GB" dirty="0">
                <a:ea typeface="BatangChe" panose="02030609000101010101" pitchFamily="49" charset="-127"/>
              </a:rPr>
              <a:t>, 9.1 issue 9.1.5, and 10 </a:t>
            </a:r>
            <a:r>
              <a:rPr lang="en-GB" dirty="0" smtClean="0">
                <a:ea typeface="BatangChe" panose="02030609000101010101" pitchFamily="49" charset="-127"/>
              </a:rPr>
              <a:t>(related to 6 GHz) after </a:t>
            </a:r>
            <a:r>
              <a:rPr lang="en-GB" dirty="0">
                <a:ea typeface="BatangChe" panose="02030609000101010101" pitchFamily="49" charset="-127"/>
              </a:rPr>
              <a:t>the end of the APG </a:t>
            </a:r>
            <a:r>
              <a:rPr lang="en-GB" dirty="0" smtClean="0">
                <a:ea typeface="BatangChe" panose="02030609000101010101" pitchFamily="49" charset="-127"/>
              </a:rPr>
              <a:t>19-5 </a:t>
            </a:r>
            <a:r>
              <a:rPr lang="en-GB" dirty="0">
                <a:ea typeface="BatangChe" panose="02030609000101010101" pitchFamily="49" charset="-127"/>
              </a:rPr>
              <a:t>meeting that was </a:t>
            </a:r>
            <a:r>
              <a:rPr lang="en-GB" dirty="0" smtClean="0">
                <a:ea typeface="BatangChe" panose="02030609000101010101" pitchFamily="49" charset="-127"/>
              </a:rPr>
              <a:t>held in Tokyo, Japan, from July 31 to August 6, 2019 </a:t>
            </a:r>
            <a:r>
              <a:rPr lang="en-GB" dirty="0">
                <a:ea typeface="BatangChe" panose="02030609000101010101" pitchFamily="49" charset="-127"/>
              </a:rPr>
              <a:t>[</a:t>
            </a:r>
            <a:r>
              <a:rPr lang="en-GB" dirty="0" smtClean="0">
                <a:ea typeface="BatangChe" panose="02030609000101010101" pitchFamily="49" charset="-127"/>
              </a:rPr>
              <a:t>1].</a:t>
            </a:r>
            <a:endParaRPr lang="en-GB" dirty="0" smtClean="0">
              <a:ea typeface="BatangChe" panose="02030609000101010101" pitchFamily="49" charset="-127"/>
            </a:endParaRPr>
          </a:p>
          <a:p>
            <a:pPr algn="just"/>
            <a:endParaRPr lang="en-US" dirty="0"/>
          </a:p>
          <a:p>
            <a:pPr lvl="1">
              <a:buFont typeface="Wingdings" panose="05000000000000000000" pitchFamily="2" charset="2"/>
              <a:buChar char="Ø"/>
            </a:pPr>
            <a:endParaRPr lang="en-US" sz="1800" dirty="0">
              <a:solidFill>
                <a:schemeClr val="tx1"/>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690339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(4)</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[2] on Frequency band D (5725-5850 MHz):</a:t>
            </a:r>
          </a:p>
          <a:p>
            <a:pPr lvl="1" algn="just">
              <a:buFont typeface="Arial" panose="020B0604020202020204" pitchFamily="34" charset="0"/>
              <a:buChar char="•"/>
            </a:pPr>
            <a:r>
              <a:rPr lang="en-US" sz="1600" dirty="0"/>
              <a:t>2/1.16/4.4.1 Method D1: No change to the </a:t>
            </a:r>
            <a:r>
              <a:rPr lang="en-US" sz="1600" dirty="0" smtClean="0"/>
              <a:t>RR</a:t>
            </a:r>
          </a:p>
          <a:p>
            <a:pPr lvl="1" algn="just">
              <a:buFont typeface="Arial" panose="020B0604020202020204" pitchFamily="34" charset="0"/>
              <a:buChar char="•"/>
            </a:pPr>
            <a:r>
              <a:rPr lang="en-US" sz="1600" dirty="0"/>
              <a:t>2/1.16/4.4.2 Method D2: A new Regional primary MS </a:t>
            </a:r>
            <a:r>
              <a:rPr lang="en-US" sz="1600" dirty="0" smtClean="0"/>
              <a:t>allocation</a:t>
            </a:r>
          </a:p>
          <a:p>
            <a:pPr lvl="1" algn="just">
              <a:buFont typeface="Arial" panose="020B0604020202020204" pitchFamily="34" charset="0"/>
              <a:buChar char="•"/>
            </a:pPr>
            <a:r>
              <a:rPr lang="en-US" sz="1600" dirty="0" smtClean="0"/>
              <a:t>2/1.16/4.4.3 </a:t>
            </a:r>
            <a:r>
              <a:rPr lang="en-US" sz="1600" dirty="0"/>
              <a:t>Method D3: Accommodate WAS/RLAN in a new </a:t>
            </a:r>
            <a:r>
              <a:rPr lang="en-US" sz="1600" dirty="0" smtClean="0"/>
              <a:t>footnote</a:t>
            </a:r>
          </a:p>
          <a:p>
            <a:pPr lvl="1" algn="just">
              <a:buFont typeface="Arial" panose="020B0604020202020204" pitchFamily="34" charset="0"/>
              <a:buChar char="•"/>
            </a:pPr>
            <a:endParaRPr lang="en-US" sz="1600" dirty="0"/>
          </a:p>
          <a:p>
            <a:pPr algn="just">
              <a:buFont typeface="Arial" panose="020B0604020202020204" pitchFamily="34" charset="0"/>
              <a:buChar char="•"/>
            </a:pPr>
            <a:r>
              <a:rPr lang="en-GB" dirty="0">
                <a:ea typeface="BatangChe" panose="02030609000101010101" pitchFamily="49" charset="-127"/>
              </a:rPr>
              <a:t>From the CPM report </a:t>
            </a:r>
            <a:r>
              <a:rPr lang="en-GB" dirty="0" smtClean="0">
                <a:ea typeface="BatangChe" panose="02030609000101010101" pitchFamily="49" charset="-127"/>
              </a:rPr>
              <a:t>[2] </a:t>
            </a:r>
            <a:r>
              <a:rPr lang="en-GB" dirty="0">
                <a:ea typeface="BatangChe" panose="02030609000101010101" pitchFamily="49" charset="-127"/>
              </a:rPr>
              <a:t>on Frequency band </a:t>
            </a:r>
            <a:r>
              <a:rPr lang="en-GB" dirty="0" smtClean="0">
                <a:ea typeface="BatangChe" panose="02030609000101010101" pitchFamily="49" charset="-127"/>
              </a:rPr>
              <a:t>E </a:t>
            </a:r>
            <a:r>
              <a:rPr lang="en-GB" dirty="0">
                <a:ea typeface="BatangChe" panose="02030609000101010101" pitchFamily="49" charset="-127"/>
              </a:rPr>
              <a:t>(</a:t>
            </a:r>
            <a:r>
              <a:rPr lang="en-GB" dirty="0" smtClean="0">
                <a:ea typeface="BatangChe" panose="02030609000101010101" pitchFamily="49" charset="-127"/>
              </a:rPr>
              <a:t>5850-5925 </a:t>
            </a:r>
            <a:r>
              <a:rPr lang="en-GB" dirty="0">
                <a:ea typeface="BatangChe" panose="02030609000101010101" pitchFamily="49" charset="-127"/>
              </a:rPr>
              <a:t>MHz</a:t>
            </a:r>
            <a:r>
              <a:rPr lang="en-GB" dirty="0" smtClean="0">
                <a:ea typeface="BatangChe" panose="02030609000101010101" pitchFamily="49" charset="-127"/>
              </a:rPr>
              <a:t>):</a:t>
            </a:r>
            <a:endParaRPr lang="en-GB" dirty="0">
              <a:ea typeface="BatangChe" panose="02030609000101010101" pitchFamily="49" charset="-127"/>
            </a:endParaRPr>
          </a:p>
          <a:p>
            <a:pPr lvl="1" algn="just">
              <a:buFont typeface="Arial" panose="020B0604020202020204" pitchFamily="34" charset="0"/>
              <a:buChar char="•"/>
            </a:pPr>
            <a:r>
              <a:rPr lang="en-US" sz="1600" dirty="0" smtClean="0"/>
              <a:t>2/1.16/4.5.1 </a:t>
            </a:r>
            <a:r>
              <a:rPr lang="en-US" sz="1600" dirty="0"/>
              <a:t>Method E: No change to the RR</a:t>
            </a:r>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a:t>
            </a:r>
            <a:r>
              <a:rPr lang="en-US" dirty="0"/>
              <a:t>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649564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(5)</a:t>
            </a:r>
            <a:endParaRPr lang="en-US" sz="3600" dirty="0">
              <a:latin typeface="Times New Roman" charset="0"/>
            </a:endParaRPr>
          </a:p>
        </p:txBody>
      </p:sp>
      <p:sp>
        <p:nvSpPr>
          <p:cNvPr id="5123" name="Content Placeholder 2"/>
          <p:cNvSpPr>
            <a:spLocks noGrp="1"/>
          </p:cNvSpPr>
          <p:nvPr>
            <p:ph idx="1"/>
          </p:nvPr>
        </p:nvSpPr>
        <p:spPr>
          <a:xfrm>
            <a:off x="660816" y="1752600"/>
            <a:ext cx="7644983" cy="4419600"/>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a:t>
            </a:r>
          </a:p>
          <a:p>
            <a:pPr lvl="0" algn="just">
              <a:buFont typeface="+mj-lt"/>
              <a:buAutoNum type="arabicPeriod"/>
            </a:pPr>
            <a:r>
              <a:rPr lang="en-NZ" sz="1600" b="0" dirty="0" smtClean="0"/>
              <a:t>APT </a:t>
            </a:r>
            <a:r>
              <a:rPr lang="en-NZ" sz="1600" b="0" dirty="0"/>
              <a:t>M</a:t>
            </a:r>
            <a:r>
              <a:rPr lang="en-NZ" sz="1600" b="0" dirty="0" smtClean="0"/>
              <a:t>embers </a:t>
            </a:r>
            <a:r>
              <a:rPr lang="en-US" sz="1600" b="0" dirty="0" smtClean="0"/>
              <a:t>are of the view that the protection of incumbent services including their current and planned use in the frequency bands 5150-5250 MHz, 5250-5350 MHz, 5350-5470 MHz, 5725-5850 MHz, and 5850-5925 MHz should be ensured, without unacceptable constraints on these services.</a:t>
            </a:r>
          </a:p>
          <a:p>
            <a:pPr lvl="0" algn="just">
              <a:buFont typeface="+mj-lt"/>
              <a:buAutoNum type="arabicPeriod"/>
            </a:pPr>
            <a:r>
              <a:rPr lang="en-US" sz="1600" b="0" dirty="0" smtClean="0"/>
              <a:t>In the frequency bands 5250-5350 MHz, 5350-5470 MHz, and 5850-5925 MHz, APT Members support NOC to the Radio Regulations for the use of WAS/RLAN to protect incumbent services.</a:t>
            </a:r>
          </a:p>
          <a:p>
            <a:pPr lvl="0" algn="just">
              <a:buFont typeface="+mj-lt"/>
              <a:buAutoNum type="arabicPeriod"/>
            </a:pPr>
            <a:endParaRPr lang="en-US" sz="1600" b="0" dirty="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a:t>
            </a:r>
            <a:r>
              <a:rPr lang="en-US" dirty="0"/>
              <a:t>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465782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(6)</a:t>
            </a:r>
            <a:endParaRPr lang="en-US" sz="3600" dirty="0">
              <a:latin typeface="Times New Roman" charset="0"/>
            </a:endParaRPr>
          </a:p>
        </p:txBody>
      </p:sp>
      <p:sp>
        <p:nvSpPr>
          <p:cNvPr id="5123" name="Content Placeholder 2"/>
          <p:cNvSpPr>
            <a:spLocks noGrp="1"/>
          </p:cNvSpPr>
          <p:nvPr>
            <p:ph idx="1"/>
          </p:nvPr>
        </p:nvSpPr>
        <p:spPr>
          <a:xfrm>
            <a:off x="660816" y="1752600"/>
            <a:ext cx="7644983" cy="4419600"/>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 (cont’d):</a:t>
            </a:r>
          </a:p>
          <a:p>
            <a:pPr lvl="0" algn="just">
              <a:buFont typeface="+mj-lt"/>
              <a:buAutoNum type="arabicPeriod" startAt="3"/>
            </a:pPr>
            <a:r>
              <a:rPr lang="en-US" sz="1600" b="0" dirty="0" smtClean="0"/>
              <a:t>In the frequency band 5150-5250 MHz, APT Members do not support Methods A2, A4, A5, and A6.   In addition, there is no consensus on either Method A1 or A3.  APT Members support further consideration and investigation on the possibility of outdoor WAS/RLANs operation under the condition that incumbent services including the further development of these services are fully protected</a:t>
            </a:r>
          </a:p>
          <a:p>
            <a:pPr lvl="1" algn="just">
              <a:buFont typeface="Arial" panose="020B0604020202020204" pitchFamily="34" charset="0"/>
              <a:buChar char="•"/>
            </a:pPr>
            <a:r>
              <a:rPr lang="en-US" sz="1400" dirty="0"/>
              <a:t>2/1.16/4.1.1 Method A1: No change to the RR</a:t>
            </a:r>
          </a:p>
          <a:p>
            <a:pPr lvl="1" algn="just">
              <a:buFont typeface="Arial" panose="020B0604020202020204" pitchFamily="34" charset="0"/>
              <a:buChar char="•"/>
            </a:pPr>
            <a:r>
              <a:rPr lang="en-US" sz="1400" dirty="0" smtClean="0"/>
              <a:t>2/1.16/4.1.3 </a:t>
            </a:r>
            <a:r>
              <a:rPr lang="en-US" sz="1400" dirty="0"/>
              <a:t>Method A3: Revision to Resolution 229 (Rev.WRC-12) to enable outdoor RLAN operations by applying the same conditions of use as defined for the 5250-5350 MHz frequency band in </a:t>
            </a:r>
            <a:r>
              <a:rPr lang="en-US" sz="1400" i="1" dirty="0"/>
              <a:t>resolves </a:t>
            </a:r>
            <a:r>
              <a:rPr lang="en-US" sz="1400" dirty="0"/>
              <a:t>4 of Resolution 229 (Rev.WRC-12</a:t>
            </a:r>
            <a:r>
              <a:rPr lang="en-US" sz="1400" dirty="0" smtClean="0"/>
              <a:t>)</a:t>
            </a:r>
          </a:p>
          <a:p>
            <a:pPr algn="just">
              <a:buFont typeface="+mj-lt"/>
              <a:buAutoNum type="arabicPeriod" startAt="4"/>
            </a:pPr>
            <a:r>
              <a:rPr lang="en-US" sz="1600" b="0" dirty="0"/>
              <a:t>In the frequency band </a:t>
            </a:r>
            <a:r>
              <a:rPr lang="en-US" sz="1600" b="0" dirty="0" smtClean="0"/>
              <a:t>5725-5850 MHz, APT Members support to allocate it to the mobile service on a primary basis in Region 3.</a:t>
            </a:r>
            <a:endParaRPr lang="en-US" sz="1600" b="0" dirty="0"/>
          </a:p>
          <a:p>
            <a:pPr lvl="1" algn="just">
              <a:buFont typeface="+mj-lt"/>
              <a:buAutoNum type="arabicPeriod" startAt="3"/>
            </a:pPr>
            <a:endParaRPr lang="en-US" sz="1200" b="0" dirty="0"/>
          </a:p>
          <a:p>
            <a:pPr lvl="0" algn="just">
              <a:buFont typeface="+mj-lt"/>
              <a:buAutoNum type="arabicPeriod" startAt="3"/>
            </a:pPr>
            <a:endParaRPr lang="en-US" sz="1600" b="0" dirty="0"/>
          </a:p>
          <a:p>
            <a:pPr algn="just">
              <a:buFont typeface="+mj-lt"/>
              <a:buAutoNum type="arabicPeriod" startAt="3"/>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a:t>
            </a:r>
            <a:r>
              <a:rPr lang="en-US" dirty="0"/>
              <a:t>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480512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US" dirty="0">
                <a:cs typeface="Times" panose="02020603050405020304" pitchFamily="18" charset="0"/>
              </a:rPr>
              <a:t>Resolution 764 (</a:t>
            </a:r>
            <a:r>
              <a:rPr lang="en-US" dirty="0" smtClean="0">
                <a:cs typeface="Times" panose="02020603050405020304" pitchFamily="18" charset="0"/>
              </a:rPr>
              <a:t>WRC-15</a:t>
            </a:r>
            <a:r>
              <a:rPr lang="en-US" dirty="0">
                <a:cs typeface="Times" panose="02020603050405020304" pitchFamily="18" charset="0"/>
              </a:rPr>
              <a:t>) - Consideration of the technical and regulatory impacts of referencing Recommendations ITU-R M.1638-1 and ITU-R M.1849-1 in Nos. 5.447F and 5.450A of the Radio Regulations.</a:t>
            </a:r>
          </a:p>
          <a:p>
            <a:pPr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a:t>
            </a:r>
            <a:r>
              <a:rPr lang="en-US" dirty="0"/>
              <a:t>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5430846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(2)</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[2]:</a:t>
            </a:r>
          </a:p>
          <a:p>
            <a:pPr lvl="1" algn="just">
              <a:buFont typeface="Arial" panose="020B0604020202020204" pitchFamily="34" charset="0"/>
              <a:buChar char="•"/>
            </a:pPr>
            <a:r>
              <a:rPr lang="en-US" sz="1600" b="0" dirty="0" smtClean="0"/>
              <a:t>Approach </a:t>
            </a:r>
            <a:r>
              <a:rPr lang="en-US" sz="1600" b="0" dirty="0"/>
              <a:t>A updates both footnotes by removing the references and replacing them with </a:t>
            </a:r>
            <a:r>
              <a:rPr lang="en-US" sz="1600" b="0" dirty="0" smtClean="0"/>
              <a:t>the sentence </a:t>
            </a:r>
            <a:r>
              <a:rPr lang="en-US" sz="1600" b="0" dirty="0"/>
              <a:t>“Resolution </a:t>
            </a:r>
            <a:r>
              <a:rPr lang="en-US" sz="1600" dirty="0"/>
              <a:t>229 (Rev.WRC-12) </a:t>
            </a:r>
            <a:r>
              <a:rPr lang="en-US" sz="1600" b="0" dirty="0"/>
              <a:t>applies</a:t>
            </a:r>
            <a:r>
              <a:rPr lang="en-US" sz="1600" b="0" dirty="0" smtClean="0"/>
              <a:t>”.</a:t>
            </a:r>
          </a:p>
          <a:p>
            <a:pPr lvl="1" algn="just">
              <a:buFont typeface="Arial" panose="020B0604020202020204" pitchFamily="34" charset="0"/>
              <a:buChar char="•"/>
            </a:pPr>
            <a:r>
              <a:rPr lang="en-US" sz="1600" b="0" dirty="0" smtClean="0"/>
              <a:t>Approach </a:t>
            </a:r>
            <a:r>
              <a:rPr lang="en-US" sz="1600" b="0" dirty="0"/>
              <a:t>B updates both footnotes by removing the references to the Recommendations </a:t>
            </a:r>
            <a:r>
              <a:rPr lang="en-US" sz="1600" b="0" dirty="0" smtClean="0"/>
              <a:t>and replacing </a:t>
            </a:r>
            <a:r>
              <a:rPr lang="en-US" sz="1600" b="0" dirty="0"/>
              <a:t>them with a reference to </a:t>
            </a:r>
            <a:r>
              <a:rPr lang="en-US" sz="1600" b="1" dirty="0"/>
              <a:t>RR No. 5.446A</a:t>
            </a:r>
            <a:r>
              <a:rPr lang="en-US" sz="1600" b="0" dirty="0"/>
              <a:t>.</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a:t>
            </a:r>
            <a:r>
              <a:rPr lang="en-US" dirty="0"/>
              <a:t>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1324250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(3)</a:t>
            </a:r>
            <a:endParaRPr lang="en-US" sz="3600" dirty="0">
              <a:latin typeface="Times New Roman" charset="0"/>
            </a:endParaRPr>
          </a:p>
        </p:txBody>
      </p:sp>
      <p:sp>
        <p:nvSpPr>
          <p:cNvPr id="5123" name="Content Placeholder 2"/>
          <p:cNvSpPr>
            <a:spLocks noGrp="1"/>
          </p:cNvSpPr>
          <p:nvPr>
            <p:ph idx="1"/>
          </p:nvPr>
        </p:nvSpPr>
        <p:spPr>
          <a:xfrm>
            <a:off x="660816" y="1752600"/>
            <a:ext cx="7644983" cy="4419600"/>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  </a:t>
            </a:r>
          </a:p>
          <a:p>
            <a:pPr lvl="0" algn="just">
              <a:buFont typeface="+mj-lt"/>
              <a:buAutoNum type="arabicPeriod"/>
            </a:pPr>
            <a:r>
              <a:rPr lang="en-NZ" sz="1600" b="0" dirty="0" smtClean="0"/>
              <a:t>APT </a:t>
            </a:r>
            <a:r>
              <a:rPr lang="en-NZ" sz="1600" b="0" dirty="0"/>
              <a:t>Members support </a:t>
            </a:r>
            <a:r>
              <a:rPr lang="en-US" sz="1600" b="0" dirty="0" smtClean="0"/>
              <a:t>Approach A by referencing Resolution </a:t>
            </a:r>
            <a:r>
              <a:rPr lang="en-US" sz="1600" dirty="0" smtClean="0"/>
              <a:t>229 (Rev. WRC-12)</a:t>
            </a:r>
            <a:r>
              <a:rPr lang="en-US" sz="1600" b="0" dirty="0" smtClean="0"/>
              <a:t> in RR No. </a:t>
            </a:r>
            <a:r>
              <a:rPr lang="en-US" sz="1600" dirty="0" smtClean="0"/>
              <a:t>5.447F</a:t>
            </a:r>
            <a:r>
              <a:rPr lang="en-US" sz="1600" b="0" dirty="0" smtClean="0"/>
              <a:t> and </a:t>
            </a:r>
            <a:r>
              <a:rPr lang="en-US" sz="1600" dirty="0" smtClean="0"/>
              <a:t>5.450A</a:t>
            </a:r>
            <a:r>
              <a:rPr lang="en-US" sz="1600" b="0" dirty="0" smtClean="0"/>
              <a:t> as a long term solution that would avoid reopening the issue of reassessing technical and regulatory impacts when referencing new versions of the ITU-R Recommendations in the future, while creating no additional constraints to the mobile service, and also ensuring protection of the radiolocation service.</a:t>
            </a:r>
          </a:p>
          <a:p>
            <a:pPr lvl="0" algn="just">
              <a:buFont typeface="+mj-lt"/>
              <a:buAutoNum type="arabicPeriod"/>
            </a:pPr>
            <a:endParaRPr lang="en-US" sz="1600" b="0" dirty="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6913431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US" dirty="0" smtClean="0">
                <a:cs typeface="Times" panose="02020603050405020304" pitchFamily="18" charset="0"/>
              </a:rPr>
              <a:t>To </a:t>
            </a:r>
            <a:r>
              <a:rPr lang="en-US" dirty="0">
                <a:cs typeface="Times" panose="02020603050405020304" pitchFamily="18" charset="0"/>
              </a:rPr>
              <a:t>recommend to the Council items for inclusion in the agenda for the next WRC, and to give its views on the preliminary agenda for the subsequent conference and on possible agenda items for future conferences, taking into account Article 7 of Convention.</a:t>
            </a:r>
          </a:p>
          <a:p>
            <a:pPr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a:t>
            </a:r>
            <a:r>
              <a:rPr lang="en-US" dirty="0"/>
              <a:t>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6002538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(2)</a:t>
            </a:r>
            <a:endParaRPr lang="en-US" sz="3600" dirty="0">
              <a:latin typeface="Times New Roman" charset="0"/>
            </a:endParaRPr>
          </a:p>
        </p:txBody>
      </p:sp>
      <p:sp>
        <p:nvSpPr>
          <p:cNvPr id="5123" name="Content Placeholder 2"/>
          <p:cNvSpPr>
            <a:spLocks noGrp="1"/>
          </p:cNvSpPr>
          <p:nvPr>
            <p:ph idx="1"/>
          </p:nvPr>
        </p:nvSpPr>
        <p:spPr>
          <a:xfrm>
            <a:off x="660816" y="1752600"/>
            <a:ext cx="7644983" cy="4419600"/>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 on 6 GHz band:</a:t>
            </a:r>
          </a:p>
          <a:p>
            <a:pPr algn="just">
              <a:buFont typeface="+mj-lt"/>
              <a:buAutoNum type="arabicPeriod"/>
            </a:pPr>
            <a:r>
              <a:rPr lang="en-US" sz="1600" b="0" dirty="0" smtClean="0"/>
              <a:t>APT Members  support to consider identification for IMT in the frequency range 7025-7125 MHz in accordance with Resolution [</a:t>
            </a:r>
            <a:r>
              <a:rPr lang="en-US" sz="1600" dirty="0" smtClean="0"/>
              <a:t>ASP-AI10-IMT</a:t>
            </a:r>
            <a:r>
              <a:rPr lang="en-US" sz="1600" b="0" dirty="0" smtClean="0"/>
              <a:t>] (</a:t>
            </a:r>
            <a:r>
              <a:rPr lang="en-US" sz="1600" dirty="0" smtClean="0"/>
              <a:t>WRC-19</a:t>
            </a:r>
            <a:r>
              <a:rPr lang="en-US" sz="1600" b="0" dirty="0" smtClean="0"/>
              <a:t>); </a:t>
            </a:r>
          </a:p>
          <a:p>
            <a:pPr algn="just">
              <a:buFont typeface="+mj-lt"/>
              <a:buAutoNum type="arabicPeriod"/>
            </a:pPr>
            <a:r>
              <a:rPr lang="en-US" sz="1600" b="0" dirty="0" smtClean="0"/>
              <a:t>In addition to the 7025-7125 MHz frequency band, the 5925-6725 MHz frequency band was also considered for which consensus is yet to be reached at </a:t>
            </a:r>
            <a:r>
              <a:rPr lang="en-US" sz="1600" b="0" smtClean="0"/>
              <a:t>this stage.</a:t>
            </a:r>
            <a:endParaRPr lang="en-US" sz="1200" dirty="0"/>
          </a:p>
          <a:p>
            <a:pPr lvl="1" algn="just">
              <a:buFont typeface="Arial" panose="020B0604020202020204" pitchFamily="34" charset="0"/>
              <a:buChar char="•"/>
            </a:pPr>
            <a:endParaRPr lang="en-US" sz="1600" dirty="0"/>
          </a:p>
          <a:p>
            <a:pPr lvl="0" algn="just">
              <a:buFont typeface="+mj-lt"/>
              <a:buAutoNum type="arabicPeriod"/>
            </a:pPr>
            <a:endParaRPr lang="en-US" sz="1600" b="0" dirty="0" smtClean="0"/>
          </a:p>
          <a:p>
            <a:pPr lvl="0" algn="just">
              <a:buFont typeface="+mj-lt"/>
              <a:buAutoNum type="arabicPeriod"/>
            </a:pPr>
            <a:endParaRPr lang="en-US" sz="1600" b="0" dirty="0"/>
          </a:p>
          <a:p>
            <a:pPr algn="just">
              <a:buFont typeface="+mj-lt"/>
              <a:buAutoNum type="arabicPeriod"/>
            </a:pPr>
            <a:endParaRPr lang="en-US" sz="1600" b="0" dirty="0"/>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a:t>
            </a:r>
            <a:r>
              <a:rPr lang="en-US" dirty="0"/>
              <a:t>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256209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Reference</a:t>
            </a:r>
            <a:endParaRPr lang="en-US" sz="3600" dirty="0">
              <a:latin typeface="Times New Roman" charset="0"/>
            </a:endParaRPr>
          </a:p>
        </p:txBody>
      </p:sp>
      <p:sp>
        <p:nvSpPr>
          <p:cNvPr id="5123" name="Content Placeholder 2"/>
          <p:cNvSpPr>
            <a:spLocks noGrp="1"/>
          </p:cNvSpPr>
          <p:nvPr>
            <p:ph idx="1"/>
          </p:nvPr>
        </p:nvSpPr>
        <p:spPr>
          <a:xfrm>
            <a:off x="1066800" y="1669142"/>
            <a:ext cx="7315200" cy="4041095"/>
          </a:xfrm>
        </p:spPr>
        <p:txBody>
          <a:bodyPr/>
          <a:lstStyle/>
          <a:p>
            <a:pPr marL="282575" indent="-282575" algn="just"/>
            <a:r>
              <a:rPr lang="en-US" sz="1600" b="0" dirty="0"/>
              <a:t>[1] </a:t>
            </a:r>
            <a:r>
              <a:rPr lang="en-US" sz="1600" b="0" dirty="0" smtClean="0">
                <a:hlinkClick r:id="rId2"/>
              </a:rPr>
              <a:t>https</a:t>
            </a:r>
            <a:r>
              <a:rPr lang="en-US" sz="1600" b="0" dirty="0">
                <a:hlinkClick r:id="rId2"/>
              </a:rPr>
              <a:t>://</a:t>
            </a:r>
            <a:r>
              <a:rPr lang="en-US" sz="1600" b="0" dirty="0" smtClean="0">
                <a:hlinkClick r:id="rId2"/>
              </a:rPr>
              <a:t>www.apt.int/APTAPG</a:t>
            </a:r>
            <a:endParaRPr lang="en-US" sz="1600" b="0" dirty="0" smtClean="0"/>
          </a:p>
          <a:p>
            <a:pPr marL="282575" indent="-282575" algn="just"/>
            <a:r>
              <a:rPr lang="en-US" sz="1600" b="0" dirty="0" smtClean="0"/>
              <a:t>[2]	Report </a:t>
            </a:r>
            <a:r>
              <a:rPr lang="en-US" sz="1600" b="0" dirty="0"/>
              <a:t>of the </a:t>
            </a:r>
            <a:r>
              <a:rPr lang="en-US" sz="1600" b="0" dirty="0" smtClean="0"/>
              <a:t>CPM on </a:t>
            </a:r>
            <a:r>
              <a:rPr lang="en-US" sz="1600" b="0" dirty="0"/>
              <a:t>technical, operational </a:t>
            </a:r>
            <a:r>
              <a:rPr lang="en-US" sz="1600" b="0" dirty="0" smtClean="0"/>
              <a:t>and regulatory/procedural matters to </a:t>
            </a:r>
            <a:r>
              <a:rPr lang="en-US" sz="1600" b="0" dirty="0"/>
              <a:t>be considered by </a:t>
            </a:r>
            <a:r>
              <a:rPr lang="en-US" sz="1600" b="0" dirty="0" smtClean="0"/>
              <a:t>the World </a:t>
            </a:r>
            <a:r>
              <a:rPr lang="en-US" sz="1600" b="0" dirty="0" err="1" smtClean="0"/>
              <a:t>Radiocommunication</a:t>
            </a:r>
            <a:r>
              <a:rPr lang="en-US" sz="1600" b="0" dirty="0"/>
              <a:t> </a:t>
            </a:r>
            <a:r>
              <a:rPr lang="en-US" sz="1600" b="0" dirty="0" smtClean="0"/>
              <a:t>Conference 2019, March 2019, Available at </a:t>
            </a:r>
            <a:r>
              <a:rPr lang="en-US" sz="1600" b="0" dirty="0">
                <a:hlinkClick r:id="rId3"/>
              </a:rPr>
              <a:t>https://</a:t>
            </a:r>
            <a:r>
              <a:rPr lang="en-US" sz="1600" b="0" dirty="0" smtClean="0">
                <a:hlinkClick r:id="rId3"/>
              </a:rPr>
              <a:t>www.itu.int/md/R15-CPM19.02-R-0001/en</a:t>
            </a:r>
            <a:endParaRPr lang="en-US" sz="1600" b="0" dirty="0" smtClean="0"/>
          </a:p>
          <a:p>
            <a:pPr marL="282575" indent="-282575" algn="just"/>
            <a:r>
              <a:rPr lang="en-US" sz="1600" b="0" dirty="0"/>
              <a:t>[3]	</a:t>
            </a:r>
            <a:r>
              <a:rPr lang="en-US" sz="1600" b="0" dirty="0">
                <a:hlinkClick r:id="rId4"/>
              </a:rPr>
              <a:t>https://</a:t>
            </a:r>
            <a:r>
              <a:rPr lang="en-US" sz="1600" b="0" dirty="0" smtClean="0">
                <a:hlinkClick r:id="rId4"/>
              </a:rPr>
              <a:t>www.apt.int/sites/default/files/Upload-files/APG-19/WRC-19/PACP_WRC-19_Updated.zip</a:t>
            </a:r>
            <a:r>
              <a:rPr lang="en-US" sz="1600" b="0" dirty="0" smtClean="0"/>
              <a:t> </a:t>
            </a:r>
            <a:endParaRPr lang="en-US" sz="1600" b="0" dirty="0"/>
          </a:p>
          <a:p>
            <a:pPr marL="282575" indent="-282575" algn="just"/>
            <a:endParaRPr lang="en-US" dirty="0" smtClean="0"/>
          </a:p>
          <a:p>
            <a:pPr marL="461963" indent="-461963" algn="just"/>
            <a:endParaRPr lang="en-US" dirty="0"/>
          </a:p>
          <a:p>
            <a:pPr algn="just"/>
            <a:endParaRPr lang="en-US" dirty="0"/>
          </a:p>
          <a:p>
            <a:pPr algn="just"/>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smtClean="0"/>
              <a:t>September </a:t>
            </a:r>
            <a:r>
              <a:rPr lang="en-US" dirty="0"/>
              <a:t>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17649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smtClean="0">
                <a:latin typeface="Times New Roman" charset="0"/>
              </a:rPr>
              <a:t>Preliminary APT Common Proposals</a:t>
            </a:r>
            <a:endParaRPr lang="en-US" sz="3600" dirty="0">
              <a:latin typeface="Times New Roman" charset="0"/>
            </a:endParaRPr>
          </a:p>
        </p:txBody>
      </p:sp>
      <p:sp>
        <p:nvSpPr>
          <p:cNvPr id="5123" name="Content Placeholder 2"/>
          <p:cNvSpPr>
            <a:spLocks noGrp="1"/>
          </p:cNvSpPr>
          <p:nvPr>
            <p:ph idx="1"/>
          </p:nvPr>
        </p:nvSpPr>
        <p:spPr>
          <a:xfrm>
            <a:off x="990600" y="1712458"/>
            <a:ext cx="7315200" cy="4459742"/>
          </a:xfrm>
        </p:spPr>
        <p:txBody>
          <a:bodyPr/>
          <a:lstStyle/>
          <a:p>
            <a:pPr algn="just">
              <a:buFont typeface="Arial" panose="020B0604020202020204" pitchFamily="34" charset="0"/>
              <a:buChar char="•"/>
            </a:pPr>
            <a:r>
              <a:rPr lang="en-GB" dirty="0" smtClean="0">
                <a:ea typeface="BatangChe" panose="02030609000101010101" pitchFamily="49" charset="-127"/>
              </a:rPr>
              <a:t>At the APG19-5 meeting, Preliminary APT Common Proposals (PACP) with consensus approach were </a:t>
            </a:r>
            <a:r>
              <a:rPr lang="en-GB" dirty="0" smtClean="0">
                <a:ea typeface="BatangChe" panose="02030609000101010101" pitchFamily="49" charset="-127"/>
              </a:rPr>
              <a:t>developed [3].</a:t>
            </a:r>
            <a:endParaRPr lang="en-GB" dirty="0" smtClean="0">
              <a:ea typeface="BatangChe" panose="02030609000101010101" pitchFamily="49" charset="-127"/>
            </a:endParaRPr>
          </a:p>
          <a:p>
            <a:pPr algn="just">
              <a:buFont typeface="Arial" panose="020B0604020202020204" pitchFamily="34" charset="0"/>
              <a:buChar char="•"/>
            </a:pPr>
            <a:endParaRPr lang="en-GB" dirty="0">
              <a:ea typeface="BatangChe" panose="02030609000101010101" pitchFamily="49" charset="-127"/>
            </a:endParaRPr>
          </a:p>
          <a:p>
            <a:pPr algn="just">
              <a:buFont typeface="Arial" panose="020B0604020202020204" pitchFamily="34" charset="0"/>
              <a:buChar char="•"/>
            </a:pPr>
            <a:r>
              <a:rPr lang="en-GB" dirty="0" smtClean="0">
                <a:ea typeface="BatangChe" panose="02030609000101010101" pitchFamily="49" charset="-127"/>
              </a:rPr>
              <a:t>Consensus approach does not allow overriding the views supported by less number of APT members</a:t>
            </a:r>
          </a:p>
          <a:p>
            <a:pPr lvl="1" algn="just">
              <a:buFont typeface="Arial" panose="020B0604020202020204" pitchFamily="34" charset="0"/>
              <a:buChar char="•"/>
            </a:pPr>
            <a:r>
              <a:rPr lang="en-GB" dirty="0" smtClean="0">
                <a:ea typeface="BatangChe" panose="02030609000101010101" pitchFamily="49" charset="-127"/>
              </a:rPr>
              <a:t>In such cases, PACP was either developed with TBD or not developed.  APG will continue elaborating the view on such cases in APG coordination meeting during WRC-19.</a:t>
            </a:r>
          </a:p>
          <a:p>
            <a:pPr algn="just"/>
            <a:endParaRPr lang="en-US" dirty="0"/>
          </a:p>
          <a:p>
            <a:pPr lvl="1">
              <a:buFont typeface="Wingdings" panose="05000000000000000000" pitchFamily="2" charset="2"/>
              <a:buChar char="Ø"/>
            </a:pPr>
            <a:endParaRPr lang="en-US" sz="1800" dirty="0">
              <a:solidFill>
                <a:schemeClr val="tx1"/>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215411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smtClean="0">
                <a:latin typeface="Times New Roman" charset="0"/>
              </a:rPr>
              <a:t>APT Common Proposals</a:t>
            </a:r>
            <a:endParaRPr lang="en-US" sz="3600" dirty="0">
              <a:latin typeface="Times New Roman" charset="0"/>
            </a:endParaRPr>
          </a:p>
        </p:txBody>
      </p:sp>
      <p:sp>
        <p:nvSpPr>
          <p:cNvPr id="5123" name="Content Placeholder 2"/>
          <p:cNvSpPr>
            <a:spLocks noGrp="1"/>
          </p:cNvSpPr>
          <p:nvPr>
            <p:ph idx="1"/>
          </p:nvPr>
        </p:nvSpPr>
        <p:spPr>
          <a:xfrm>
            <a:off x="990600" y="1712458"/>
            <a:ext cx="7315200" cy="4459742"/>
          </a:xfrm>
        </p:spPr>
        <p:txBody>
          <a:bodyPr/>
          <a:lstStyle/>
          <a:p>
            <a:pPr algn="just">
              <a:buFont typeface="Arial" panose="020B0604020202020204" pitchFamily="34" charset="0"/>
              <a:buChar char="•"/>
            </a:pPr>
            <a:r>
              <a:rPr lang="en-GB" dirty="0" smtClean="0">
                <a:ea typeface="BatangChe" panose="02030609000101010101" pitchFamily="49" charset="-127"/>
              </a:rPr>
              <a:t>The PACP is currently under an adoption process of 38 APT members</a:t>
            </a:r>
          </a:p>
          <a:p>
            <a:pPr lvl="1" algn="just">
              <a:buFont typeface="Arial" panose="020B0604020202020204" pitchFamily="34" charset="0"/>
              <a:buChar char="•"/>
            </a:pPr>
            <a:r>
              <a:rPr lang="en-GB" dirty="0" smtClean="0">
                <a:ea typeface="BatangChe" panose="02030609000101010101" pitchFamily="49" charset="-127"/>
              </a:rPr>
              <a:t>PACP is become APT Common Proposal (ACP) once the following two conditions are met:</a:t>
            </a:r>
          </a:p>
          <a:p>
            <a:pPr lvl="2" algn="just">
              <a:buFont typeface="Arial" panose="020B0604020202020204" pitchFamily="34" charset="0"/>
              <a:buChar char="•"/>
            </a:pPr>
            <a:r>
              <a:rPr lang="en-GB" dirty="0" smtClean="0">
                <a:ea typeface="BatangChe" panose="02030609000101010101" pitchFamily="49" charset="-127"/>
              </a:rPr>
              <a:t>Supported by more than 25% of the APT members, i.e., 10 members</a:t>
            </a:r>
          </a:p>
          <a:p>
            <a:pPr lvl="2" algn="just">
              <a:buFont typeface="Arial" panose="020B0604020202020204" pitchFamily="34" charset="0"/>
              <a:buChar char="•"/>
            </a:pPr>
            <a:r>
              <a:rPr lang="en-GB" dirty="0" smtClean="0">
                <a:ea typeface="BatangChe" panose="02030609000101010101" pitchFamily="49" charset="-127"/>
              </a:rPr>
              <a:t>Not opposed by more than 50% of the members who support, i.e., 5 members</a:t>
            </a:r>
          </a:p>
          <a:p>
            <a:pPr algn="just"/>
            <a:endParaRPr lang="en-US" dirty="0"/>
          </a:p>
          <a:p>
            <a:pPr lvl="1">
              <a:buFont typeface="Wingdings" panose="05000000000000000000" pitchFamily="2" charset="2"/>
              <a:buChar char="Ø"/>
            </a:pPr>
            <a:endParaRPr lang="en-US" sz="1800" dirty="0">
              <a:solidFill>
                <a:schemeClr val="tx1"/>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827061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1.12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US" b="0" dirty="0" smtClean="0"/>
              <a:t>To </a:t>
            </a:r>
            <a:r>
              <a:rPr lang="en-US" b="0" dirty="0"/>
              <a:t>consider possible global or regional </a:t>
            </a:r>
            <a:r>
              <a:rPr lang="en-US" b="0" dirty="0" smtClean="0"/>
              <a:t>harmonized frequency </a:t>
            </a:r>
            <a:r>
              <a:rPr lang="en-US" b="0" dirty="0"/>
              <a:t>bands, to the </a:t>
            </a:r>
            <a:r>
              <a:rPr lang="en-US" b="0" dirty="0" smtClean="0"/>
              <a:t>maximum extent </a:t>
            </a:r>
            <a:r>
              <a:rPr lang="en-US" b="0" dirty="0"/>
              <a:t>possible, for the implementation of evolving Intelligent Transport Systems (</a:t>
            </a:r>
            <a:r>
              <a:rPr lang="en-US" b="0" dirty="0" smtClean="0"/>
              <a:t>ITS) under </a:t>
            </a:r>
            <a:r>
              <a:rPr lang="en-US" b="0" dirty="0"/>
              <a:t>existing mobile-service allocations, in accordance with Resolution </a:t>
            </a:r>
            <a:r>
              <a:rPr lang="en-US" dirty="0"/>
              <a:t>237 (WRC-15</a:t>
            </a:r>
            <a:r>
              <a:rPr lang="en-US" dirty="0" smtClean="0"/>
              <a:t>)</a:t>
            </a:r>
            <a:r>
              <a:rPr lang="en-US" b="0" dirty="0" smtClean="0"/>
              <a:t>.</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2457197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1.12 (2)</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[2]:</a:t>
            </a:r>
          </a:p>
          <a:p>
            <a:pPr lvl="1">
              <a:buFont typeface="Arial" panose="020B0604020202020204" pitchFamily="34" charset="0"/>
              <a:buChar char="•"/>
            </a:pPr>
            <a:r>
              <a:rPr lang="en-US" sz="1600" dirty="0"/>
              <a:t>1/1.12/4 Methods to satisfy the agenda item</a:t>
            </a:r>
          </a:p>
          <a:p>
            <a:pPr lvl="1" algn="just">
              <a:buFont typeface="Arial" panose="020B0604020202020204" pitchFamily="34" charset="0"/>
              <a:buChar char="•"/>
            </a:pPr>
            <a:r>
              <a:rPr lang="en-US" sz="1600" dirty="0"/>
              <a:t>1/1.12/4.1 Method A – No change to the Radio Regulations and suppress Resolution </a:t>
            </a:r>
            <a:r>
              <a:rPr lang="en-US" sz="1600" b="1" dirty="0" smtClean="0"/>
              <a:t>237 (WRC-15)</a:t>
            </a:r>
            <a:r>
              <a:rPr lang="en-US" sz="1600" dirty="0" smtClean="0"/>
              <a:t>.</a:t>
            </a:r>
          </a:p>
          <a:p>
            <a:pPr lvl="1" algn="just">
              <a:buFont typeface="Arial" panose="020B0604020202020204" pitchFamily="34" charset="0"/>
              <a:buChar char="•"/>
            </a:pPr>
            <a:r>
              <a:rPr lang="en-US" sz="1600" dirty="0" smtClean="0"/>
              <a:t>1/1.12/4.2 Method B </a:t>
            </a:r>
            <a:r>
              <a:rPr lang="en-US" sz="1600" dirty="0"/>
              <a:t>–</a:t>
            </a:r>
            <a:r>
              <a:rPr lang="en-US" sz="1600" dirty="0" smtClean="0"/>
              <a:t> </a:t>
            </a:r>
            <a:r>
              <a:rPr lang="en-US" sz="1600" b="0" dirty="0"/>
              <a:t>No change to the Table of Frequency Allocations in the Radio Regulations, and add a new </a:t>
            </a:r>
            <a:r>
              <a:rPr lang="en-US" sz="1600" b="0" dirty="0" smtClean="0"/>
              <a:t>WRC Resolution </a:t>
            </a:r>
            <a:r>
              <a:rPr lang="en-US" sz="1600" b="0" dirty="0"/>
              <a:t>to encourage administrations to use 5 850-5 925 MHz, or parts thereof, as </a:t>
            </a:r>
            <a:r>
              <a:rPr lang="en-US" sz="1600" b="0" dirty="0" smtClean="0"/>
              <a:t>global harmonized </a:t>
            </a:r>
            <a:r>
              <a:rPr lang="en-US" sz="1600" b="0" dirty="0"/>
              <a:t>evolving ITS frequency bands. Other harmonized frequency band(s) for evolving </a:t>
            </a:r>
            <a:r>
              <a:rPr lang="en-US" sz="1600" b="0" dirty="0" smtClean="0"/>
              <a:t>ITS applications </a:t>
            </a:r>
            <a:r>
              <a:rPr lang="en-US" sz="1600" b="0" dirty="0"/>
              <a:t>refer to the most recent version of Recommendation ITU-R </a:t>
            </a:r>
            <a:r>
              <a:rPr lang="en-US" sz="1600" b="0" dirty="0" smtClean="0"/>
              <a:t>M.2121.</a:t>
            </a:r>
          </a:p>
          <a:p>
            <a:pPr lvl="1" algn="just">
              <a:buFont typeface="Arial" panose="020B0604020202020204" pitchFamily="34" charset="0"/>
              <a:buChar char="•"/>
            </a:pPr>
            <a:r>
              <a:rPr lang="en-US" sz="1600" b="0" dirty="0" smtClean="0"/>
              <a:t>1/1.12/4.3 </a:t>
            </a:r>
            <a:r>
              <a:rPr lang="en-US" sz="1600" b="0" dirty="0"/>
              <a:t>Method </a:t>
            </a:r>
            <a:r>
              <a:rPr lang="en-US" sz="1600" b="0" dirty="0" smtClean="0"/>
              <a:t>C – </a:t>
            </a:r>
            <a:r>
              <a:rPr lang="en-US" sz="1600" b="0" dirty="0"/>
              <a:t>No change to the RR Table of Frequency Allocations and to add a new WRC Resolution </a:t>
            </a:r>
            <a:r>
              <a:rPr lang="en-US" sz="1600" b="0" dirty="0" smtClean="0"/>
              <a:t>to encourage </a:t>
            </a:r>
            <a:r>
              <a:rPr lang="en-US" sz="1600" b="0" dirty="0"/>
              <a:t>administrations to use globally and regionally harmonized frequency bands for </a:t>
            </a:r>
            <a:r>
              <a:rPr lang="en-US" sz="1600" b="0" dirty="0" smtClean="0"/>
              <a:t>ITS applications </a:t>
            </a:r>
            <a:r>
              <a:rPr lang="en-US" sz="1600" b="0" dirty="0"/>
              <a:t>through reference to ITU-R Recommendation(s). Suppress Resolution </a:t>
            </a:r>
            <a:r>
              <a:rPr lang="en-US" sz="1600" b="1" dirty="0"/>
              <a:t>237 (WRC-15)</a:t>
            </a:r>
            <a:r>
              <a:rPr lang="en-US" sz="1600" b="0" dirty="0"/>
              <a:t>.</a:t>
            </a:r>
            <a:endParaRPr lang="en-US" sz="1600"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a:t>
            </a:r>
            <a:r>
              <a:rPr lang="en-US" dirty="0"/>
              <a:t>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282045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1.12 (3)</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 </a:t>
            </a:r>
          </a:p>
          <a:p>
            <a:pPr algn="just">
              <a:buFont typeface="+mj-lt"/>
              <a:buAutoNum type="arabicPeriod"/>
            </a:pPr>
            <a:r>
              <a:rPr lang="en-US" sz="1600" b="0" dirty="0" smtClean="0"/>
              <a:t>APT </a:t>
            </a:r>
            <a:r>
              <a:rPr lang="en-US" sz="1600" b="0" dirty="0"/>
              <a:t>Members </a:t>
            </a:r>
            <a:r>
              <a:rPr lang="en-US" sz="1600" b="0" dirty="0" smtClean="0"/>
              <a:t>are of the view that there are needs for harmonization of spectrum use in existing mobile service allocations for evolving ITS.  </a:t>
            </a:r>
          </a:p>
          <a:p>
            <a:pPr algn="just">
              <a:buFont typeface="+mj-lt"/>
              <a:buAutoNum type="arabicPeriod"/>
            </a:pPr>
            <a:r>
              <a:rPr lang="en-US" sz="1600" b="0" dirty="0" smtClean="0"/>
              <a:t>APT </a:t>
            </a:r>
            <a:r>
              <a:rPr lang="en-US" sz="1600" b="0" dirty="0"/>
              <a:t>M</a:t>
            </a:r>
            <a:r>
              <a:rPr lang="en-US" sz="1600" b="0" dirty="0" smtClean="0"/>
              <a:t>embers support possible harmonization of frequency bands in existing mobile service allocations for the implementation of evolving ITS. </a:t>
            </a:r>
          </a:p>
          <a:p>
            <a:pPr algn="just">
              <a:buFont typeface="+mj-lt"/>
              <a:buAutoNum type="arabicPeriod"/>
            </a:pPr>
            <a:r>
              <a:rPr lang="en-US" sz="1600" b="0" dirty="0" smtClean="0"/>
              <a:t>APT Members support the consideration of the 5850-5925 MHz frequency band, or parts thereof, as a global harmonization frequency band for evolving ITS.</a:t>
            </a:r>
          </a:p>
          <a:p>
            <a:pPr algn="just">
              <a:buFont typeface="+mj-lt"/>
              <a:buAutoNum type="arabicPeriod"/>
            </a:pPr>
            <a:r>
              <a:rPr lang="en-US" sz="1600" b="0" dirty="0" smtClean="0"/>
              <a:t>APT members also support the consideration of examples of ITS frequency bands in current use as listed in the Annex of Recommendation ITU-R M.2121 for regional harmonized ITS frequency bands. </a:t>
            </a:r>
          </a:p>
          <a:p>
            <a:pPr algn="just">
              <a:buFont typeface="+mj-lt"/>
              <a:buAutoNum type="arabicPeriod"/>
            </a:pPr>
            <a:endParaRPr lang="en-US" sz="1600" b="0" dirty="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a:t>
            </a:r>
            <a:r>
              <a:rPr lang="en-US" dirty="0"/>
              <a:t>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4247518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1.12 (4)</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 (cont’d): </a:t>
            </a:r>
          </a:p>
          <a:p>
            <a:pPr algn="just">
              <a:buFont typeface="+mj-lt"/>
              <a:buAutoNum type="arabicPeriod" startAt="5"/>
            </a:pPr>
            <a:r>
              <a:rPr lang="en-US" sz="1600" b="0" dirty="0" smtClean="0"/>
              <a:t>APT </a:t>
            </a:r>
            <a:r>
              <a:rPr lang="en-US" sz="1600" b="0" dirty="0"/>
              <a:t>Members </a:t>
            </a:r>
            <a:r>
              <a:rPr lang="en-US" sz="1600" b="0" dirty="0" smtClean="0"/>
              <a:t>agree that no changes are needed for the Table of Frequency Allocations for harmonization of spectrum use of ITS.</a:t>
            </a:r>
          </a:p>
          <a:p>
            <a:pPr algn="just">
              <a:buFont typeface="+mj-lt"/>
              <a:buAutoNum type="arabicPeriod" startAt="5"/>
            </a:pPr>
            <a:r>
              <a:rPr lang="en-US" sz="1600" b="0" dirty="0" smtClean="0"/>
              <a:t>APT Members are also of the review that evolving ITS should not be restricted to, nor exclude, any particular evolving ITS technology, including LTE based V2X and its evolution technologies.</a:t>
            </a:r>
          </a:p>
          <a:p>
            <a:pPr algn="just">
              <a:buFont typeface="+mj-lt"/>
              <a:buAutoNum type="arabicPeriod" startAt="5"/>
            </a:pPr>
            <a:r>
              <a:rPr lang="en-US" sz="1600" b="0" dirty="0" smtClean="0"/>
              <a:t>APT Members are also of the view that the use of the frequency bands by ITS should not adversely affect other primary services to which these frequency bands are allocated should not claim protection from other primary services including the uplinks of FSS earth station.</a:t>
            </a:r>
          </a:p>
          <a:p>
            <a:pPr algn="just">
              <a:buFont typeface="+mj-lt"/>
              <a:buAutoNum type="arabicPeriod" startAt="5"/>
            </a:pPr>
            <a:r>
              <a:rPr lang="en-US" sz="1600" b="0" dirty="0" smtClean="0"/>
              <a:t>APT Members support the suppression of Resolution </a:t>
            </a:r>
            <a:r>
              <a:rPr lang="en-US" sz="1600" dirty="0" smtClean="0"/>
              <a:t>237</a:t>
            </a:r>
            <a:r>
              <a:rPr lang="en-US" sz="1600" b="0" dirty="0" smtClean="0"/>
              <a:t> (</a:t>
            </a:r>
            <a:r>
              <a:rPr lang="en-US" sz="1600" dirty="0" smtClean="0"/>
              <a:t>WRC-15</a:t>
            </a:r>
            <a:r>
              <a:rPr lang="en-US" sz="1600" b="0" dirty="0" smtClean="0"/>
              <a:t>). </a:t>
            </a:r>
          </a:p>
          <a:p>
            <a:pPr algn="just">
              <a:buFont typeface="+mj-lt"/>
              <a:buAutoNum type="arabicPeriod" startAt="5"/>
            </a:pPr>
            <a:endParaRPr lang="en-US" sz="1600" b="0" dirty="0"/>
          </a:p>
          <a:p>
            <a:pPr algn="just">
              <a:buFont typeface="+mj-lt"/>
              <a:buAutoNum type="arabicPeriod" startAt="5"/>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a:t>
            </a:r>
            <a:r>
              <a:rPr lang="en-US" dirty="0"/>
              <a:t>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2743008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a:ea typeface="BatangChe" panose="02030609000101010101" pitchFamily="49" charset="-127"/>
              </a:rPr>
              <a:t>To consider identification of frequency bands for the future development of International Mobile Telecommunications (IMT), including possible additional allocations to the mobile service on a primary basis, in accordance with Resolution 238 (WRC‑15).</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September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841699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36352</TotalTime>
  <Words>2547</Words>
  <Application>Microsoft Office PowerPoint</Application>
  <PresentationFormat>On-screen Show (4:3)</PresentationFormat>
  <Paragraphs>226</Paragraphs>
  <Slides>28</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7" baseType="lpstr">
      <vt:lpstr>Arial Unicode MS</vt:lpstr>
      <vt:lpstr>BatangChe</vt:lpstr>
      <vt:lpstr>MS Gothic</vt:lpstr>
      <vt:lpstr>Arial</vt:lpstr>
      <vt:lpstr>Times</vt:lpstr>
      <vt:lpstr>Times New Roman</vt:lpstr>
      <vt:lpstr>Wingdings</vt:lpstr>
      <vt:lpstr>Office Theme</vt:lpstr>
      <vt:lpstr>Document</vt:lpstr>
      <vt:lpstr>Latest Positions of APT on  selected WRC-19 agenda items after APG19-5</vt:lpstr>
      <vt:lpstr>Background</vt:lpstr>
      <vt:lpstr>Preliminary APT Common Proposals</vt:lpstr>
      <vt:lpstr>APT Common Proposals</vt:lpstr>
      <vt:lpstr>Item 1.12 (1)</vt:lpstr>
      <vt:lpstr>Item 1.12 (2)</vt:lpstr>
      <vt:lpstr>Item 1.12 (3)</vt:lpstr>
      <vt:lpstr>Item 1.12 (4)</vt:lpstr>
      <vt:lpstr>Item 1.13 (1)</vt:lpstr>
      <vt:lpstr>Item 1.13 (2)</vt:lpstr>
      <vt:lpstr>Item 1.13 (3)</vt:lpstr>
      <vt:lpstr>Item 1.13 (4)</vt:lpstr>
      <vt:lpstr>Item 1.15 (1)</vt:lpstr>
      <vt:lpstr>Item 1.15 (2)</vt:lpstr>
      <vt:lpstr>Item 1.15 (3)</vt:lpstr>
      <vt:lpstr>Item 1.15 (4)</vt:lpstr>
      <vt:lpstr>Item 1.16 (1)</vt:lpstr>
      <vt:lpstr>Item 1.16 (2)</vt:lpstr>
      <vt:lpstr>Item 1.16 (3)</vt:lpstr>
      <vt:lpstr>Item 1.16 (4)</vt:lpstr>
      <vt:lpstr>Item 1.16 (5)</vt:lpstr>
      <vt:lpstr>Item 1.16 (6)</vt:lpstr>
      <vt:lpstr>Item 9.1 issue 9.1.5 (1)</vt:lpstr>
      <vt:lpstr>Item 9.1 issue 9.1.5 (2)</vt:lpstr>
      <vt:lpstr>Item 9.1 issue 9.1.5 (3)</vt:lpstr>
      <vt:lpstr>Item 10 (1)</vt:lpstr>
      <vt:lpstr>Item 10 (2)</vt:lpstr>
      <vt:lpstr>Reference</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19/0128r0</dc:title>
  <dc:creator/>
  <cp:lastModifiedBy>Edward Au</cp:lastModifiedBy>
  <cp:revision>1736</cp:revision>
  <cp:lastPrinted>1601-01-01T00:00:00Z</cp:lastPrinted>
  <dcterms:created xsi:type="dcterms:W3CDTF">2016-03-03T14:54:45Z</dcterms:created>
  <dcterms:modified xsi:type="dcterms:W3CDTF">2019-09-15T08:07:04Z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1563896262</vt:lpwstr>
  </property>
</Properties>
</file>