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330" r:id="rId5"/>
    <p:sldId id="516" r:id="rId6"/>
    <p:sldId id="596" r:id="rId7"/>
    <p:sldId id="603" r:id="rId8"/>
    <p:sldId id="606" r:id="rId9"/>
    <p:sldId id="625" r:id="rId10"/>
    <p:sldId id="608" r:id="rId11"/>
    <p:sldId id="609" r:id="rId12"/>
    <p:sldId id="611" r:id="rId13"/>
    <p:sldId id="614" r:id="rId14"/>
    <p:sldId id="619" r:id="rId15"/>
    <p:sldId id="624" r:id="rId16"/>
    <p:sldId id="620" r:id="rId17"/>
    <p:sldId id="621" r:id="rId18"/>
    <p:sldId id="623" r:id="rId19"/>
    <p:sldId id="626" r:id="rId20"/>
    <p:sldId id="627" r:id="rId21"/>
    <p:sldId id="524" r:id="rId22"/>
    <p:sldId id="498" r:id="rId23"/>
    <p:sldId id="402" r:id="rId24"/>
    <p:sldId id="403" r:id="rId25"/>
    <p:sldId id="462" r:id="rId26"/>
    <p:sldId id="549" r:id="rId27"/>
    <p:sldId id="425" r:id="rId28"/>
    <p:sldId id="592" r:id="rId29"/>
    <p:sldId id="5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CC6600"/>
    <a:srgbClr val="9933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63" autoAdjust="0"/>
    <p:restoredTop sz="96296" autoAdjust="0"/>
  </p:normalViewPr>
  <p:slideViewPr>
    <p:cSldViewPr>
      <p:cViewPr varScale="1">
        <p:scale>
          <a:sx n="111" d="100"/>
          <a:sy n="111" d="100"/>
        </p:scale>
        <p:origin x="1038"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17-Sep-19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oumu.go.jp/menu_news/s-news/01kiban14_02000393.html"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msit.go.kr/web/msipContents/contentsView.do?cateId=mssw353&amp;artId=2122983"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35751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Apologies:  UWB to follow EU and ITS in 5.9GHz; and TVWS  in general, did not get into ICASA comments as brought up.</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0987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03901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73963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Japan MIC has issued a consultation on a report related to the </a:t>
            </a:r>
            <a:r>
              <a:rPr lang="en-US" sz="1200" kern="1200" dirty="0" err="1">
                <a:solidFill>
                  <a:srgbClr val="000000"/>
                </a:solidFill>
                <a:effectLst/>
                <a:latin typeface="Times New Roman" pitchFamily="16" charset="0"/>
                <a:ea typeface="+mn-ea"/>
                <a:cs typeface="+mn-cs"/>
              </a:rPr>
              <a:t>the</a:t>
            </a:r>
            <a:r>
              <a:rPr lang="en-US" sz="1200" kern="1200" dirty="0">
                <a:solidFill>
                  <a:srgbClr val="000000"/>
                </a:solidFill>
                <a:effectLst/>
                <a:latin typeface="Times New Roman" pitchFamily="16" charset="0"/>
                <a:ea typeface="+mn-ea"/>
                <a:cs typeface="+mn-cs"/>
              </a:rPr>
              <a:t> technical conditions for advanced radio equipment that uses radio waves in the 60 GHz band.</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The consultation deadline is September 30, 2019, and the paper is available at:</a:t>
            </a:r>
          </a:p>
          <a:p>
            <a:r>
              <a:rPr lang="en-US" sz="1200" kern="1200" dirty="0">
                <a:solidFill>
                  <a:srgbClr val="000000"/>
                </a:solidFill>
                <a:effectLst/>
                <a:latin typeface="Times New Roman" pitchFamily="16" charset="0"/>
                <a:ea typeface="+mn-ea"/>
                <a:cs typeface="+mn-cs"/>
              </a:rPr>
              <a:t> </a:t>
            </a:r>
            <a:r>
              <a:rPr lang="en-US" sz="1200" b="0" i="0" kern="1200" dirty="0">
                <a:solidFill>
                  <a:srgbClr val="000000"/>
                </a:solidFill>
                <a:effectLst/>
                <a:latin typeface="Times New Roman" pitchFamily="16" charset="0"/>
                <a:ea typeface="+mn-ea"/>
                <a:cs typeface="+mn-cs"/>
                <a:hlinkClick r:id="rId3"/>
              </a:rPr>
              <a:t>http://www.soumu.go.jp/menu_news/s-news/01kiban14_02000393.html</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The motivation of this consultation (or the publication of this draft</a:t>
            </a:r>
          </a:p>
          <a:p>
            <a:r>
              <a:rPr lang="en-US" sz="1200" kern="1200" dirty="0">
                <a:solidFill>
                  <a:srgbClr val="000000"/>
                </a:solidFill>
                <a:effectLst/>
                <a:latin typeface="Times New Roman" pitchFamily="16" charset="0"/>
                <a:ea typeface="+mn-ea"/>
                <a:cs typeface="+mn-cs"/>
              </a:rPr>
              <a:t>report) is to review new usage models and technical conditions of wireless systems operating at 60 GHz band, including for example, 802.11ay radar/communications devices, mobile terminals and televisions, motion sensors, and biological information sensors.</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This report also covers:</a:t>
            </a:r>
          </a:p>
          <a:p>
            <a:r>
              <a:rPr lang="en-US" sz="1200" kern="1200" dirty="0">
                <a:solidFill>
                  <a:srgbClr val="000000"/>
                </a:solidFill>
                <a:effectLst/>
                <a:latin typeface="Times New Roman" pitchFamily="16" charset="0"/>
                <a:ea typeface="+mn-ea"/>
                <a:cs typeface="+mn-cs"/>
              </a:rPr>
              <a:t>- Forecast of the market and the market size of 60 GHz band wireless systems, especially on radar</a:t>
            </a:r>
          </a:p>
          <a:p>
            <a:r>
              <a:rPr lang="en-US" sz="1200" kern="1200" dirty="0">
                <a:solidFill>
                  <a:srgbClr val="000000"/>
                </a:solidFill>
                <a:effectLst/>
                <a:latin typeface="Times New Roman" pitchFamily="16" charset="0"/>
                <a:ea typeface="+mn-ea"/>
                <a:cs typeface="+mn-cs"/>
              </a:rPr>
              <a:t>- Trends of the usage of 60 GHz systems in other countries, including automotive radars, industrial applications (e.g., high precision sensing and intelligent processing), motion gesture recognition sensor.</a:t>
            </a:r>
          </a:p>
          <a:p>
            <a:r>
              <a:rPr lang="en-US" sz="1200" kern="1200" dirty="0">
                <a:solidFill>
                  <a:srgbClr val="000000"/>
                </a:solidFill>
                <a:effectLst/>
                <a:latin typeface="Times New Roman" pitchFamily="16" charset="0"/>
                <a:ea typeface="+mn-ea"/>
                <a:cs typeface="+mn-cs"/>
              </a:rPr>
              <a:t>- International standards, including Wireless HD, IEEE 802.15.3c, IEEE 802.11ad, IEEE 802.15.3e, and IEEE 802.11ay.</a:t>
            </a:r>
          </a:p>
          <a:p>
            <a:r>
              <a:rPr lang="en-US" sz="1200" kern="1200" dirty="0">
                <a:solidFill>
                  <a:srgbClr val="000000"/>
                </a:solidFill>
                <a:effectLst/>
                <a:latin typeface="Times New Roman" pitchFamily="16" charset="0"/>
                <a:ea typeface="+mn-ea"/>
                <a:cs typeface="+mn-cs"/>
              </a:rPr>
              <a:t>- 60 GHz regulation in other countries, including US, Europe, Korea, China.</a:t>
            </a:r>
          </a:p>
          <a:p>
            <a:r>
              <a:rPr lang="en-US" sz="1200" kern="1200" dirty="0">
                <a:solidFill>
                  <a:srgbClr val="000000"/>
                </a:solidFill>
                <a:effectLst/>
                <a:latin typeface="Times New Roman" pitchFamily="16" charset="0"/>
                <a:ea typeface="+mn-ea"/>
                <a:cs typeface="+mn-cs"/>
              </a:rPr>
              <a:t>- Requirements for 60 GHz band low-power broadband millimeter-wave radar</a:t>
            </a:r>
          </a:p>
          <a:p>
            <a:r>
              <a:rPr lang="en-US" sz="1200" kern="1200" dirty="0">
                <a:solidFill>
                  <a:srgbClr val="000000"/>
                </a:solidFill>
                <a:effectLst/>
                <a:latin typeface="Times New Roman" pitchFamily="16" charset="0"/>
                <a:ea typeface="+mn-ea"/>
                <a:cs typeface="+mn-cs"/>
              </a:rPr>
              <a:t>- Coexistence/sharing analysis with other wireless systems</a:t>
            </a:r>
          </a:p>
          <a:p>
            <a:r>
              <a:rPr lang="en-US" sz="1200" kern="1200" dirty="0">
                <a:solidFill>
                  <a:srgbClr val="000000"/>
                </a:solidFill>
                <a:effectLst/>
                <a:latin typeface="Times New Roman" pitchFamily="16" charset="0"/>
                <a:ea typeface="+mn-ea"/>
                <a:cs typeface="+mn-cs"/>
              </a:rPr>
              <a:t>- Radio wave protection guidelines</a:t>
            </a:r>
          </a:p>
          <a:p>
            <a:r>
              <a:rPr lang="en-US" sz="1200" kern="1200" dirty="0">
                <a:solidFill>
                  <a:srgbClr val="000000"/>
                </a:solidFill>
                <a:effectLst/>
                <a:latin typeface="Times New Roman" pitchFamily="16" charset="0"/>
                <a:ea typeface="+mn-ea"/>
                <a:cs typeface="+mn-cs"/>
              </a:rPr>
              <a:t>- Technical Conditions of radio equipment</a:t>
            </a:r>
          </a:p>
          <a:p>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Korea MSIT has issued a consultation and parts of it is related to the</a:t>
            </a:r>
            <a:br>
              <a:rPr lang="en-US" dirty="0"/>
            </a:br>
            <a:r>
              <a:rPr lang="en-US" sz="1200" b="0" i="0" kern="1200" dirty="0">
                <a:solidFill>
                  <a:srgbClr val="000000"/>
                </a:solidFill>
                <a:effectLst/>
                <a:latin typeface="Times New Roman" pitchFamily="16" charset="0"/>
                <a:ea typeface="+mn-ea"/>
                <a:cs typeface="+mn-cs"/>
              </a:rPr>
              <a:t>use of 940 MHz band for ubiquitous sensor networks .</a:t>
            </a:r>
            <a:br>
              <a:rPr lang="en-US" dirty="0"/>
            </a:br>
            <a:br>
              <a:rPr lang="en-US" dirty="0"/>
            </a:br>
            <a:r>
              <a:rPr lang="en-US" sz="1200" b="0" i="0" kern="1200" dirty="0">
                <a:solidFill>
                  <a:srgbClr val="000000"/>
                </a:solidFill>
                <a:effectLst/>
                <a:latin typeface="Times New Roman" pitchFamily="16" charset="0"/>
                <a:ea typeface="+mn-ea"/>
                <a:cs typeface="+mn-cs"/>
              </a:rPr>
              <a:t>The consultation deadline is October 7, and the paper is available at:</a:t>
            </a:r>
            <a:br>
              <a:rPr lang="en-US" dirty="0"/>
            </a:br>
            <a:r>
              <a:rPr lang="en-US" sz="1200" b="0" i="0" kern="1200" dirty="0">
                <a:solidFill>
                  <a:srgbClr val="000000"/>
                </a:solidFill>
                <a:effectLst/>
                <a:latin typeface="Times New Roman" pitchFamily="16" charset="0"/>
                <a:ea typeface="+mn-ea"/>
                <a:cs typeface="+mn-cs"/>
                <a:hlinkClick r:id="rId4"/>
              </a:rPr>
              <a:t>https://www.msit.go.kr/web/msipContents/contentsView.do?cateId=mssw353&amp;artId=2122983</a:t>
            </a:r>
            <a:br>
              <a:rPr lang="en-US" dirty="0"/>
            </a:br>
            <a:br>
              <a:rPr lang="en-US" dirty="0"/>
            </a:br>
            <a:r>
              <a:rPr lang="en-US" sz="1200" b="0" i="0" kern="1200" dirty="0">
                <a:solidFill>
                  <a:srgbClr val="000000"/>
                </a:solidFill>
                <a:effectLst/>
                <a:latin typeface="Times New Roman" pitchFamily="16" charset="0"/>
                <a:ea typeface="+mn-ea"/>
                <a:cs typeface="+mn-cs"/>
              </a:rPr>
              <a:t>The frequency band of interest is from 940 MHz to 944.4 </a:t>
            </a:r>
            <a:r>
              <a:rPr lang="en-US" sz="1200" b="0" i="0" kern="1200" dirty="0" err="1">
                <a:solidFill>
                  <a:srgbClr val="000000"/>
                </a:solidFill>
                <a:effectLst/>
                <a:latin typeface="Times New Roman" pitchFamily="16" charset="0"/>
                <a:ea typeface="+mn-ea"/>
                <a:cs typeface="+mn-cs"/>
              </a:rPr>
              <a:t>MHz.</a:t>
            </a:r>
            <a:r>
              <a:rPr lang="en-US" sz="1200" b="0" i="0" kern="1200" dirty="0">
                <a:solidFill>
                  <a:srgbClr val="000000"/>
                </a:solidFill>
                <a:effectLst/>
                <a:latin typeface="Times New Roman" pitchFamily="16" charset="0"/>
                <a:ea typeface="+mn-ea"/>
                <a:cs typeface="+mn-cs"/>
              </a:rPr>
              <a:t>  Some</a:t>
            </a:r>
            <a:br>
              <a:rPr lang="en-US" dirty="0"/>
            </a:br>
            <a:r>
              <a:rPr lang="en-US" sz="1200" b="0" i="0" kern="1200" dirty="0">
                <a:solidFill>
                  <a:srgbClr val="000000"/>
                </a:solidFill>
                <a:effectLst/>
                <a:latin typeface="Times New Roman" pitchFamily="16" charset="0"/>
                <a:ea typeface="+mn-ea"/>
                <a:cs typeface="+mn-cs"/>
              </a:rPr>
              <a:t>other points to note include:</a:t>
            </a:r>
            <a:br>
              <a:rPr lang="en-US" dirty="0"/>
            </a:br>
            <a:r>
              <a:rPr lang="en-US" sz="1200" b="0" i="0" kern="1200" dirty="0">
                <a:solidFill>
                  <a:srgbClr val="000000"/>
                </a:solidFill>
                <a:effectLst/>
                <a:latin typeface="Times New Roman" pitchFamily="16" charset="0"/>
                <a:ea typeface="+mn-ea"/>
                <a:cs typeface="+mn-cs"/>
              </a:rPr>
              <a:t>- Occupied frequency bandwidth is within 200 kHz</a:t>
            </a:r>
            <a:br>
              <a:rPr lang="en-US" dirty="0"/>
            </a:br>
            <a:r>
              <a:rPr lang="en-US" sz="1200" b="0" i="0" kern="1200" dirty="0">
                <a:solidFill>
                  <a:srgbClr val="000000"/>
                </a:solidFill>
                <a:effectLst/>
                <a:latin typeface="Times New Roman" pitchFamily="16" charset="0"/>
                <a:ea typeface="+mn-ea"/>
                <a:cs typeface="+mn-cs"/>
              </a:rPr>
              <a:t>- Frequency tolerance should be ±20×10-6 or less</a:t>
            </a:r>
            <a:br>
              <a:rPr lang="en-US" dirty="0"/>
            </a:br>
            <a:r>
              <a:rPr lang="en-US" sz="1200" b="0" i="0" kern="1200" dirty="0">
                <a:solidFill>
                  <a:srgbClr val="000000"/>
                </a:solidFill>
                <a:effectLst/>
                <a:latin typeface="Times New Roman" pitchFamily="16" charset="0"/>
                <a:ea typeface="+mn-ea"/>
                <a:cs typeface="+mn-cs"/>
              </a:rPr>
              <a:t>- Radiated power including antenna absolute gain should be less than 200kW</a:t>
            </a:r>
            <a:br>
              <a:rPr lang="en-US" dirty="0"/>
            </a:br>
            <a:r>
              <a:rPr lang="en-US" sz="1200" b="0" i="0" kern="1200" dirty="0">
                <a:solidFill>
                  <a:srgbClr val="000000"/>
                </a:solidFill>
                <a:effectLst/>
                <a:latin typeface="Times New Roman" pitchFamily="16" charset="0"/>
                <a:ea typeface="+mn-ea"/>
                <a:cs typeface="+mn-cs"/>
              </a:rPr>
              <a:t>- The sum of the transmission times of the radio equipment shall be</a:t>
            </a:r>
            <a:br>
              <a:rPr lang="en-US" dirty="0"/>
            </a:br>
            <a:r>
              <a:rPr lang="en-US" sz="1200" b="0" i="0" kern="1200" dirty="0">
                <a:solidFill>
                  <a:srgbClr val="000000"/>
                </a:solidFill>
                <a:effectLst/>
                <a:latin typeface="Times New Roman" pitchFamily="16" charset="0"/>
                <a:ea typeface="+mn-ea"/>
                <a:cs typeface="+mn-cs"/>
              </a:rPr>
              <a:t>within 5% for any one minute.</a:t>
            </a:r>
            <a:br>
              <a:rPr lang="en-US" dirty="0"/>
            </a:br>
            <a:r>
              <a:rPr lang="en-US" sz="1200" b="0" i="0" kern="1200" dirty="0">
                <a:solidFill>
                  <a:srgbClr val="000000"/>
                </a:solidFill>
                <a:effectLst/>
                <a:latin typeface="Times New Roman" pitchFamily="16" charset="0"/>
                <a:ea typeface="+mn-ea"/>
                <a:cs typeface="+mn-cs"/>
              </a:rPr>
              <a:t>- Use one or more of the following avoidance or interference</a:t>
            </a:r>
            <a:br>
              <a:rPr lang="en-US" dirty="0"/>
            </a:br>
            <a:r>
              <a:rPr lang="en-US" sz="1200" b="0" i="0" kern="1200" dirty="0">
                <a:solidFill>
                  <a:srgbClr val="000000"/>
                </a:solidFill>
                <a:effectLst/>
                <a:latin typeface="Times New Roman" pitchFamily="16" charset="0"/>
                <a:ea typeface="+mn-ea"/>
                <a:cs typeface="+mn-cs"/>
              </a:rPr>
              <a:t>mitigation techniques:</a:t>
            </a:r>
            <a:br>
              <a:rPr lang="en-US" dirty="0"/>
            </a:br>
            <a:r>
              <a:rPr lang="en-US" sz="1200" b="0" i="0" kern="1200" dirty="0">
                <a:solidFill>
                  <a:srgbClr val="000000"/>
                </a:solidFill>
                <a:effectLst/>
                <a:latin typeface="Times New Roman" pitchFamily="16" charset="0"/>
                <a:ea typeface="+mn-ea"/>
                <a:cs typeface="+mn-cs"/>
              </a:rPr>
              <a:t>[1] 10 or more non-overlapping channels when using frequency hopping</a:t>
            </a:r>
            <a:br>
              <a:rPr lang="en-US" dirty="0"/>
            </a:br>
            <a:r>
              <a:rPr lang="en-US" sz="1200" b="0" i="0" kern="1200" dirty="0">
                <a:solidFill>
                  <a:srgbClr val="000000"/>
                </a:solidFill>
                <a:effectLst/>
                <a:latin typeface="Times New Roman" pitchFamily="16" charset="0"/>
                <a:ea typeface="+mn-ea"/>
                <a:cs typeface="+mn-cs"/>
              </a:rPr>
              <a:t>[2] If Listen Before Talk is used, the radio wave should be released</a:t>
            </a:r>
            <a:br>
              <a:rPr lang="en-US" dirty="0"/>
            </a:br>
            <a:r>
              <a:rPr lang="en-US" sz="1200" b="0" i="0" kern="1200" dirty="0">
                <a:solidFill>
                  <a:srgbClr val="000000"/>
                </a:solidFill>
                <a:effectLst/>
                <a:latin typeface="Times New Roman" pitchFamily="16" charset="0"/>
                <a:ea typeface="+mn-ea"/>
                <a:cs typeface="+mn-cs"/>
              </a:rPr>
              <a:t>more than 0.005 seconds before the transmission and the transmission</a:t>
            </a:r>
            <a:br>
              <a:rPr lang="en-US" dirty="0"/>
            </a:br>
            <a:r>
              <a:rPr lang="en-US" sz="1200" b="0" i="0" kern="1200" dirty="0">
                <a:solidFill>
                  <a:srgbClr val="000000"/>
                </a:solidFill>
                <a:effectLst/>
                <a:latin typeface="Times New Roman" pitchFamily="16" charset="0"/>
                <a:ea typeface="+mn-ea"/>
                <a:cs typeface="+mn-cs"/>
              </a:rPr>
              <a:t>signal shall be stopped within 3 seconds and paused for more than 0.05</a:t>
            </a:r>
            <a:br>
              <a:rPr lang="en-US" dirty="0"/>
            </a:br>
            <a:r>
              <a:rPr lang="en-US" sz="1200" b="0" i="0" kern="1200" dirty="0">
                <a:solidFill>
                  <a:srgbClr val="000000"/>
                </a:solidFill>
                <a:effectLst/>
                <a:latin typeface="Times New Roman" pitchFamily="16" charset="0"/>
                <a:ea typeface="+mn-ea"/>
                <a:cs typeface="+mn-cs"/>
              </a:rPr>
              <a:t>seconds only when the strength of the received signal is less than</a:t>
            </a:r>
            <a:br>
              <a:rPr lang="en-US" dirty="0"/>
            </a:br>
            <a:r>
              <a:rPr lang="en-US" sz="1200" b="0" i="0" kern="1200" dirty="0">
                <a:solidFill>
                  <a:srgbClr val="000000"/>
                </a:solidFill>
                <a:effectLst/>
                <a:latin typeface="Times New Roman" pitchFamily="16" charset="0"/>
                <a:ea typeface="+mn-ea"/>
                <a:cs typeface="+mn-cs"/>
              </a:rPr>
              <a:t>–65dBm.</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437249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10780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27450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201873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17-19 Sept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17-19 Sept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17-19 Sept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802.18-19/0126r01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7" Type="http://schemas.openxmlformats.org/officeDocument/2006/relationships/hyperlink" Target="https://mentor.ieee.org/802.18/dcn/19/18-19-0119"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19/18-19-0119-01-0000-draft-reply-comments-to-uwb-petition.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9-246&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19/18-19-0122-00-0000-piper-uwb-waiver-request-to-fcc.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msit.go.kr/web/msipContents/contentsView.do?cateId=mssw353&amp;artId=2163036"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msit.go.kr/web/msipContents/contentsView.do?cateId=mssw353&amp;artId=2163037"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soumu.go.jp/menu_news/s-news/01kiban14_02000393.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msit.go.kr/web/msipContents/contentsView.do?cateId=mssw353&amp;artId=2122983"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128-00-0000-latest-positions-of-apt-on-selected-wrc-19-agenda-items-after-apg19-5.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19/18-19-0129-00-0000-apac-update-september-2019.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98-00-0000-minutes-vie-plenary-16-18jul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info/law/better-regulation/initiatives/ares-2018-6426936_e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ec.europa.eu/info/law/better-regulation/initiatives/ares-2018-6621038_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17-19 Sept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17-19 Sept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7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solidFill>
                  <a:schemeClr val="tx1"/>
                </a:solidFill>
              </a:rPr>
              <a:t>Nothing reported. </a:t>
            </a:r>
          </a:p>
          <a:p>
            <a:pPr>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3"/>
            </a:endParaRPr>
          </a:p>
          <a:p>
            <a:pPr lvl="1">
              <a:spcBef>
                <a:spcPts val="0"/>
              </a:spcBef>
              <a:buFont typeface="Arial" panose="020B0604020202020204" pitchFamily="34" charset="0"/>
              <a:buChar char="•"/>
            </a:pPr>
            <a:r>
              <a:rPr lang="en-US" sz="1600" dirty="0">
                <a:hlinkClick r:id="rId3"/>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5"/>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6"/>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7"/>
              </a:rPr>
              <a:t>Study Group 5 (SG 5) Terrestrial services</a:t>
            </a:r>
            <a:endParaRPr lang="en-US" sz="1200" dirty="0"/>
          </a:p>
          <a:p>
            <a:pPr lvl="1">
              <a:spcBef>
                <a:spcPts val="0"/>
              </a:spcBef>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spcBef>
                <a:spcPts val="0"/>
              </a:spcBef>
              <a:buFont typeface="Arial" panose="020B0604020202020204" pitchFamily="34" charset="0"/>
              <a:buChar char="•"/>
            </a:pPr>
            <a:r>
              <a:rPr lang="en-US" sz="1050" dirty="0">
                <a:hlinkClick r:id="rId9"/>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0"/>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Bosch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Bosch petition for FCC rule making, public notice.</a:t>
            </a:r>
          </a:p>
          <a:p>
            <a:pPr lvl="1">
              <a:spcBef>
                <a:spcPts val="0"/>
              </a:spcBef>
              <a:buFont typeface="Arial" panose="020B0604020202020204" pitchFamily="34" charset="0"/>
              <a:buChar char="•"/>
            </a:pPr>
            <a:r>
              <a:rPr lang="en-US" sz="1600" b="0" dirty="0">
                <a:hlinkClick r:id="rId3"/>
              </a:rPr>
              <a:t>https://www.fcc.gov/ecfs/search/filings?proceedings_name=RM-11844&amp;sort=date_disseminated,DESC</a:t>
            </a:r>
            <a:r>
              <a:rPr lang="en-US" sz="1600" b="0" dirty="0"/>
              <a:t>  (cg rm-11844)</a:t>
            </a:r>
            <a:endParaRPr lang="en-US" sz="1600" b="0" dirty="0">
              <a:hlinkClick r:id="rId4"/>
            </a:endParaRPr>
          </a:p>
          <a:p>
            <a:pPr lvl="1">
              <a:spcBef>
                <a:spcPts val="0"/>
              </a:spcBef>
              <a:buFont typeface="Arial" panose="020B0604020202020204" pitchFamily="34" charset="0"/>
              <a:buChar char="•"/>
            </a:pPr>
            <a:endParaRPr lang="en-US" sz="14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Will review current draft, on ex </a:t>
            </a:r>
            <a:r>
              <a:rPr lang="en-US" sz="1800" b="0" dirty="0" err="1">
                <a:solidFill>
                  <a:schemeClr val="tx1"/>
                </a:solidFill>
              </a:rPr>
              <a:t>parte</a:t>
            </a:r>
            <a:r>
              <a:rPr lang="en-US" sz="1800" b="0" dirty="0">
                <a:solidFill>
                  <a:schemeClr val="tx1"/>
                </a:solidFill>
              </a:rPr>
              <a:t> on comments (in place of reply comments) </a:t>
            </a:r>
          </a:p>
          <a:p>
            <a:pPr>
              <a:buFont typeface="Arial" panose="020B0604020202020204" pitchFamily="34" charset="0"/>
              <a:buChar char="•"/>
            </a:pPr>
            <a:r>
              <a:rPr lang="en-US" sz="1600" b="0" dirty="0">
                <a:solidFill>
                  <a:schemeClr val="tx1"/>
                </a:solidFill>
                <a:hlinkClick r:id="rId6"/>
              </a:rPr>
              <a:t>https://mentor.ieee.org/802.18/dcn/19/18-19-0119-01-0000-draft-reply-comments-to-uwb-petition.docx</a:t>
            </a:r>
            <a:r>
              <a:rPr lang="en-US" sz="1600" b="0" dirty="0">
                <a:solidFill>
                  <a:schemeClr val="tx1"/>
                </a:solidFill>
              </a:rPr>
              <a:t>   </a:t>
            </a:r>
            <a:r>
              <a:rPr lang="en-US" sz="1600" dirty="0">
                <a:solidFill>
                  <a:schemeClr val="tx1"/>
                </a:solidFill>
                <a:hlinkClick r:id="rId7"/>
              </a:rPr>
              <a:t>or latest</a:t>
            </a:r>
            <a:endParaRPr lang="en-US" sz="160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rPr>
              <a:t>No report today</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Bosch petition for rule making – Motion – tbd</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800" u="sng" dirty="0"/>
              <a:t>Place holder: </a:t>
            </a:r>
            <a:endParaRPr lang="en-US" sz="1050" u="sng" dirty="0"/>
          </a:p>
          <a:p>
            <a:pPr>
              <a:buFont typeface="Arial" panose="020B0604020202020204" pitchFamily="34" charset="0"/>
              <a:buChar char="•"/>
            </a:pPr>
            <a:endParaRPr lang="en-US" sz="1050" u="sng" dirty="0"/>
          </a:p>
          <a:p>
            <a:pPr>
              <a:buFont typeface="Arial" panose="020B0604020202020204" pitchFamily="34" charset="0"/>
              <a:buChar char="•"/>
            </a:pPr>
            <a:r>
              <a:rPr lang="en-US" sz="1050" u="sng" dirty="0"/>
              <a:t>Motion:  </a:t>
            </a:r>
            <a:r>
              <a:rPr lang="en-US" sz="1050" b="0" dirty="0"/>
              <a:t>Move to approve the ex </a:t>
            </a:r>
            <a:r>
              <a:rPr lang="en-US" sz="1050" b="0" dirty="0" err="1"/>
              <a:t>parte</a:t>
            </a:r>
            <a:r>
              <a:rPr lang="en-US" sz="1050" b="0" dirty="0"/>
              <a:t> in </a:t>
            </a:r>
            <a:r>
              <a:rPr lang="en-US" sz="1050" b="0" u="sng" dirty="0">
                <a:hlinkClick r:id="rId3"/>
              </a:rPr>
              <a:t>https://mentor.ieee.org/802.18/dcn/19/18-19-0119-</a:t>
            </a:r>
            <a:r>
              <a:rPr lang="en-US" sz="1050" b="0" u="sng" dirty="0">
                <a:highlight>
                  <a:srgbClr val="FFFF00"/>
                </a:highlight>
                <a:hlinkClick r:id="rId3"/>
              </a:rPr>
              <a:t>01-</a:t>
            </a:r>
            <a:r>
              <a:rPr lang="en-US" sz="1050" b="0" u="sng" dirty="0">
                <a:hlinkClick r:id="rId3"/>
              </a:rPr>
              <a:t>0000-draft-reply-comments-to-uwb-petition.docx</a:t>
            </a:r>
            <a:r>
              <a:rPr lang="en-US" sz="1050" b="0" u="sng" dirty="0"/>
              <a:t> </a:t>
            </a:r>
            <a:r>
              <a:rPr lang="en-US" sz="1050" b="0" dirty="0"/>
              <a:t>  response to comments to FCC’s public notice RM-11844 on a UWB Petition for Rule Making. With the chair of 802.18 to have editorial privileges and send to the LMSC(EC) for review/approval and submission to the FCC before </a:t>
            </a:r>
            <a:r>
              <a:rPr lang="en-US" sz="1050" b="0" dirty="0">
                <a:highlight>
                  <a:srgbClr val="FFFF00"/>
                </a:highlight>
              </a:rPr>
              <a:t>_________  </a:t>
            </a:r>
            <a:r>
              <a:rPr lang="en-US" sz="1050" b="0" dirty="0"/>
              <a:t>2019.</a:t>
            </a:r>
          </a:p>
          <a:p>
            <a:endParaRPr lang="en-US" altLang="en-US" sz="1050" dirty="0">
              <a:solidFill>
                <a:schemeClr val="tx1"/>
              </a:solidFill>
            </a:endParaRPr>
          </a:p>
          <a:p>
            <a:r>
              <a:rPr lang="en-US" altLang="en-US" sz="1050" dirty="0"/>
              <a:t>		Moved by:  	</a:t>
            </a:r>
            <a:r>
              <a:rPr lang="en-US" altLang="en-US" sz="1050" dirty="0">
                <a:solidFill>
                  <a:schemeClr val="bg1">
                    <a:lumMod val="95000"/>
                  </a:schemeClr>
                </a:solidFill>
              </a:rPr>
              <a:t>.</a:t>
            </a:r>
          </a:p>
          <a:p>
            <a:pPr lvl="1"/>
            <a:r>
              <a:rPr lang="en-US" altLang="en-US" sz="1050" b="1" dirty="0"/>
              <a:t>Seconded by:  	</a:t>
            </a:r>
            <a:endParaRPr lang="en-US" altLang="en-US" sz="1050" b="1" dirty="0">
              <a:solidFill>
                <a:schemeClr val="bg1">
                  <a:lumMod val="95000"/>
                </a:schemeClr>
              </a:solidFill>
            </a:endParaRPr>
          </a:p>
          <a:p>
            <a:pPr lvl="1"/>
            <a:r>
              <a:rPr lang="en-US" altLang="en-US" sz="1050" b="1" dirty="0"/>
              <a:t>Discussion?	</a:t>
            </a:r>
            <a:r>
              <a:rPr lang="en-US" altLang="en-US" sz="1050" b="1" dirty="0">
                <a:solidFill>
                  <a:schemeClr val="bg1">
                    <a:lumMod val="85000"/>
                  </a:schemeClr>
                </a:solidFill>
              </a:rPr>
              <a:t>none</a:t>
            </a:r>
          </a:p>
          <a:p>
            <a:pPr lvl="1"/>
            <a:r>
              <a:rPr lang="en-US" altLang="en-US" sz="1050" b="1" dirty="0">
                <a:solidFill>
                  <a:schemeClr val="tx1"/>
                </a:solidFill>
              </a:rPr>
              <a:t>Vote:  __Y   /  __N   /  __A </a:t>
            </a:r>
          </a:p>
          <a:p>
            <a:pPr lvl="1"/>
            <a:endParaRPr lang="en-US" altLang="en-US" sz="1050" b="1" dirty="0">
              <a:solidFill>
                <a:schemeClr val="tx1"/>
              </a:solidFill>
            </a:endParaRPr>
          </a:p>
          <a:p>
            <a:pPr lvl="1"/>
            <a:r>
              <a:rPr lang="en-US" altLang="en-US" sz="1050" b="1" dirty="0">
                <a:solidFill>
                  <a:schemeClr val="bg1">
                    <a:lumMod val="85000"/>
                  </a:schemeClr>
                </a:solidFill>
              </a:rPr>
              <a:t>Motion: Passed</a:t>
            </a:r>
          </a:p>
          <a:p>
            <a:pPr>
              <a:buFont typeface="Arial" panose="020B0604020202020204" pitchFamily="34" charset="0"/>
              <a:buChar char="•"/>
            </a:pPr>
            <a:endParaRPr lang="en-US" sz="12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FCC UWB Piper Waiver request</a:t>
            </a:r>
          </a:p>
        </p:txBody>
      </p:sp>
      <p:sp>
        <p:nvSpPr>
          <p:cNvPr id="3" name="Content Placeholder 2"/>
          <p:cNvSpPr>
            <a:spLocks noGrp="1"/>
          </p:cNvSpPr>
          <p:nvPr>
            <p:ph idx="1"/>
          </p:nvPr>
        </p:nvSpPr>
        <p:spPr>
          <a:xfrm>
            <a:off x="674298" y="1183248"/>
            <a:ext cx="8292711" cy="534644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Piper FCC waiver request</a:t>
            </a:r>
          </a:p>
          <a:p>
            <a:pPr lvl="1">
              <a:buFont typeface="Arial" panose="020B0604020202020204" pitchFamily="34" charset="0"/>
              <a:buChar char="•"/>
            </a:pPr>
            <a:r>
              <a:rPr lang="en-US" sz="1600" u="sng" dirty="0">
                <a:hlinkClick r:id="rId3"/>
              </a:rPr>
              <a:t>https://www.fcc.gov/ecfs/search/filings?proceedings_name=19-246&amp;sort=date_disseminated,DESC</a:t>
            </a:r>
            <a:endParaRPr lang="en-US" sz="1600" u="sng" dirty="0"/>
          </a:p>
          <a:p>
            <a:pPr lvl="1">
              <a:buFont typeface="Arial" panose="020B0604020202020204" pitchFamily="34" charset="0"/>
              <a:buChar char="•"/>
            </a:pPr>
            <a:r>
              <a:rPr lang="en-US" sz="1600" u="sng" dirty="0"/>
              <a:t>The request:  </a:t>
            </a:r>
            <a:r>
              <a:rPr lang="en-US" sz="1600" dirty="0">
                <a:hlinkClick r:id="rId4"/>
              </a:rPr>
              <a:t>https://mentor.ieee.org/802.18/dcn/19/18-19-0122-00-0000-piper-uwb-waiver-request-to-fcc.pdf</a:t>
            </a:r>
            <a:r>
              <a:rPr lang="en-US" sz="1600" dirty="0"/>
              <a:t> </a:t>
            </a:r>
          </a:p>
          <a:p>
            <a:pPr lvl="1">
              <a:buFont typeface="Arial" panose="020B0604020202020204" pitchFamily="34" charset="0"/>
              <a:buChar char="•"/>
            </a:pPr>
            <a:r>
              <a:rPr lang="en-US" sz="1600" dirty="0"/>
              <a:t>TECHNOLOGY SEEKS COMMENT ON PIPER NETWORKS INC. REQUEST FOR WAIVER OF PART 15 RULES FOR ENHANCED TRANSIT LOCATION SYSTEM. (DA No. 19-865). (</a:t>
            </a:r>
            <a:r>
              <a:rPr lang="en-US" sz="1600" dirty="0" err="1"/>
              <a:t>Dkt</a:t>
            </a:r>
            <a:r>
              <a:rPr lang="en-US" sz="1600" dirty="0"/>
              <a:t> No 19-246). </a:t>
            </a:r>
            <a:r>
              <a:rPr lang="en-US" sz="1600" b="1" dirty="0"/>
              <a:t>Comments Due: 2019-09-23</a:t>
            </a:r>
            <a:r>
              <a:rPr lang="en-US" sz="1600" dirty="0"/>
              <a:t>. Reply Comments Due: 2019-10-08. OET</a:t>
            </a:r>
          </a:p>
          <a:p>
            <a:pPr lvl="1">
              <a:buFont typeface="Arial" panose="020B0604020202020204" pitchFamily="34" charset="0"/>
              <a:buChar char="•"/>
            </a:pPr>
            <a:r>
              <a:rPr lang="en-US" sz="1600" dirty="0"/>
              <a:t>Key points:  fixed locations (along tracks) and higher power in 6GHz band.  </a:t>
            </a:r>
          </a:p>
          <a:p>
            <a:pPr lvl="2">
              <a:buFont typeface="Arial" panose="020B0604020202020204" pitchFamily="34" charset="0"/>
              <a:buChar char="•"/>
            </a:pPr>
            <a:r>
              <a:rPr lang="en-US" sz="1400" dirty="0"/>
              <a:t>Also directional antennas up and down the track. </a:t>
            </a:r>
          </a:p>
          <a:p>
            <a:pPr lvl="1">
              <a:buFont typeface="Arial" panose="020B0604020202020204" pitchFamily="34" charset="0"/>
              <a:buChar char="•"/>
            </a:pPr>
            <a:r>
              <a:rPr lang="en-US" sz="1600" dirty="0"/>
              <a:t>Is there enough information to make a technical determination about any possible interference?</a:t>
            </a:r>
          </a:p>
          <a:p>
            <a:pPr lvl="1">
              <a:buFont typeface="Arial" panose="020B0604020202020204" pitchFamily="34" charset="0"/>
              <a:buChar char="•"/>
            </a:pPr>
            <a:r>
              <a:rPr lang="en-US" sz="1600" dirty="0"/>
              <a:t>Do we want to comment?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No report today.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Piper waiver request – Motion - tbd</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Place holder:</a:t>
            </a:r>
          </a:p>
          <a:p>
            <a:pPr>
              <a:buFont typeface="Arial" panose="020B0604020202020204" pitchFamily="34" charset="0"/>
              <a:buChar char="•"/>
            </a:pPr>
            <a:endParaRPr lang="en-US" sz="1600" u="sng" dirty="0"/>
          </a:p>
          <a:p>
            <a:pPr>
              <a:buFont typeface="Arial" panose="020B0604020202020204" pitchFamily="34" charset="0"/>
              <a:buChar char="•"/>
            </a:pPr>
            <a:r>
              <a:rPr lang="en-US" sz="1050" u="sng" dirty="0"/>
              <a:t>Motion:  </a:t>
            </a:r>
            <a:r>
              <a:rPr lang="en-US" sz="1050" b="0" dirty="0"/>
              <a:t>Move to approve the ex </a:t>
            </a:r>
            <a:r>
              <a:rPr lang="en-US" sz="1050" b="0" dirty="0" err="1"/>
              <a:t>parte</a:t>
            </a:r>
            <a:r>
              <a:rPr lang="en-US" sz="1050" b="0" dirty="0"/>
              <a:t> in </a:t>
            </a:r>
            <a:r>
              <a:rPr lang="en-US" sz="1050" b="0" u="sng" dirty="0">
                <a:highlight>
                  <a:srgbClr val="FFFF00"/>
                </a:highlight>
              </a:rPr>
              <a:t>_______________</a:t>
            </a:r>
            <a:r>
              <a:rPr lang="en-US" sz="1050" b="0" dirty="0"/>
              <a:t>response to Piper FCC waiver request  for a UWB trackside system. With the chair of 802.18 to have editorial privileges and send to the LMSC(EC) for review/approval and submission to the FCC before </a:t>
            </a:r>
            <a:r>
              <a:rPr lang="en-US" sz="1050" b="0" dirty="0">
                <a:highlight>
                  <a:srgbClr val="FFFF00"/>
                </a:highlight>
              </a:rPr>
              <a:t>_________  </a:t>
            </a:r>
            <a:r>
              <a:rPr lang="en-US" sz="1050" b="0" dirty="0"/>
              <a:t>2019.</a:t>
            </a:r>
          </a:p>
          <a:p>
            <a:endParaRPr lang="en-US" altLang="en-US" sz="1050" dirty="0">
              <a:solidFill>
                <a:schemeClr val="tx1"/>
              </a:solidFill>
            </a:endParaRPr>
          </a:p>
          <a:p>
            <a:r>
              <a:rPr lang="en-US" altLang="en-US" sz="1050" dirty="0"/>
              <a:t>		Moved by:  	</a:t>
            </a:r>
            <a:r>
              <a:rPr lang="en-US" altLang="en-US" sz="1050" dirty="0">
                <a:solidFill>
                  <a:schemeClr val="bg1">
                    <a:lumMod val="95000"/>
                  </a:schemeClr>
                </a:solidFill>
              </a:rPr>
              <a:t>.</a:t>
            </a:r>
          </a:p>
          <a:p>
            <a:pPr lvl="1"/>
            <a:r>
              <a:rPr lang="en-US" altLang="en-US" sz="1050" b="1" dirty="0"/>
              <a:t>Seconded by:  	</a:t>
            </a:r>
            <a:endParaRPr lang="en-US" altLang="en-US" sz="1050" b="1" dirty="0">
              <a:solidFill>
                <a:schemeClr val="bg1">
                  <a:lumMod val="95000"/>
                </a:schemeClr>
              </a:solidFill>
            </a:endParaRPr>
          </a:p>
          <a:p>
            <a:pPr lvl="1"/>
            <a:r>
              <a:rPr lang="en-US" altLang="en-US" sz="1050" b="1" dirty="0"/>
              <a:t>Discussion?	</a:t>
            </a:r>
            <a:r>
              <a:rPr lang="en-US" altLang="en-US" sz="1050" b="1" dirty="0">
                <a:solidFill>
                  <a:schemeClr val="bg1">
                    <a:lumMod val="85000"/>
                  </a:schemeClr>
                </a:solidFill>
              </a:rPr>
              <a:t>none</a:t>
            </a:r>
          </a:p>
          <a:p>
            <a:pPr lvl="1"/>
            <a:r>
              <a:rPr lang="en-US" altLang="en-US" sz="1050" b="1" dirty="0">
                <a:solidFill>
                  <a:schemeClr val="tx1"/>
                </a:solidFill>
              </a:rPr>
              <a:t>Vote:  __Y   /  __N   /  __A </a:t>
            </a:r>
          </a:p>
          <a:p>
            <a:pPr lvl="1"/>
            <a:endParaRPr lang="en-US" altLang="en-US" sz="1050" b="1" dirty="0">
              <a:solidFill>
                <a:schemeClr val="tx1"/>
              </a:solidFill>
            </a:endParaRPr>
          </a:p>
          <a:p>
            <a:pPr lvl="1"/>
            <a:r>
              <a:rPr lang="en-US" altLang="en-US" sz="1050" b="1" dirty="0">
                <a:solidFill>
                  <a:schemeClr val="bg1">
                    <a:lumMod val="85000"/>
                  </a:schemeClr>
                </a:solidFill>
              </a:rPr>
              <a:t>Motion: Passed</a:t>
            </a:r>
          </a:p>
          <a:p>
            <a:pPr>
              <a:buFont typeface="Arial" panose="020B0604020202020204" pitchFamily="34" charset="0"/>
              <a:buChar char="•"/>
            </a:pPr>
            <a:endParaRPr lang="en-US" sz="12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77402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66877"/>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998776"/>
            <a:ext cx="8292711" cy="5346442"/>
          </a:xfrm>
        </p:spPr>
        <p:txBody>
          <a:bodyPr/>
          <a:lstStyle/>
          <a:p>
            <a:pPr>
              <a:buFont typeface="Arial" panose="020B0604020202020204" pitchFamily="34" charset="0"/>
              <a:buChar char="•"/>
            </a:pPr>
            <a:r>
              <a:rPr lang="en-US" sz="1800" dirty="0"/>
              <a:t>S. Korea’s MIST consultation use of radar for vehicles in E-Band (60GHz) closed 09 Aug. The updated values are now effective.   For details on the updated technical parameters, please refer to:</a:t>
            </a:r>
          </a:p>
          <a:p>
            <a:pPr lvl="1">
              <a:buFont typeface="Arial" panose="020B0604020202020204" pitchFamily="34" charset="0"/>
              <a:buChar char="•"/>
            </a:pPr>
            <a:r>
              <a:rPr lang="en-US" sz="1400" u="sng" dirty="0">
                <a:hlinkClick r:id="rId3"/>
              </a:rPr>
              <a:t>https://www.msit.go.kr/web/msipContents/contentsView.do?cateId=mssw353&amp;artId=2163036</a:t>
            </a:r>
            <a:endParaRPr lang="en-US" sz="1400" dirty="0"/>
          </a:p>
          <a:p>
            <a:pPr lvl="1">
              <a:buFont typeface="Arial" panose="020B0604020202020204" pitchFamily="34" charset="0"/>
              <a:buChar char="•"/>
            </a:pPr>
            <a:r>
              <a:rPr lang="en-US" sz="1400" u="sng" dirty="0">
                <a:hlinkClick r:id="rId4"/>
              </a:rPr>
              <a:t>https://www.msit.go.kr/web/msipContents/contentsView.do?cateId=mssw353&amp;artId=2163037</a:t>
            </a:r>
            <a:endParaRPr lang="en-US" sz="1400" dirty="0"/>
          </a:p>
          <a:p>
            <a:pPr lvl="1">
              <a:buFont typeface="Arial" panose="020B0604020202020204" pitchFamily="34" charset="0"/>
              <a:buChar char="•"/>
            </a:pPr>
            <a:endParaRPr lang="en-US" sz="1400" dirty="0"/>
          </a:p>
          <a:p>
            <a:pPr>
              <a:buFont typeface="Arial" panose="020B0604020202020204" pitchFamily="34" charset="0"/>
              <a:buChar char="•"/>
            </a:pPr>
            <a:r>
              <a:rPr lang="en-US" sz="1800" dirty="0"/>
              <a:t>FYI,  discussions and responses since the July Plenary </a:t>
            </a:r>
          </a:p>
          <a:p>
            <a:pPr lvl="1">
              <a:buFont typeface="Arial" panose="020B0604020202020204" pitchFamily="34" charset="0"/>
              <a:buChar char="•"/>
            </a:pPr>
            <a:r>
              <a:rPr lang="en-US" sz="1600" dirty="0"/>
              <a:t>APT  consultation WRC-19 AIs , </a:t>
            </a:r>
            <a:r>
              <a:rPr lang="en-US" sz="1600" u="sng" dirty="0"/>
              <a:t>comments sent in</a:t>
            </a:r>
          </a:p>
          <a:p>
            <a:pPr lvl="1">
              <a:buFont typeface="Arial" panose="020B0604020202020204" pitchFamily="34" charset="0"/>
              <a:buChar char="•"/>
            </a:pPr>
            <a:r>
              <a:rPr lang="en-US" sz="1600" dirty="0"/>
              <a:t>FCC proposed rule 3.7-4.2GHz  Band Proceeding, proposed auction </a:t>
            </a:r>
          </a:p>
          <a:p>
            <a:pPr lvl="1">
              <a:buFont typeface="Arial" panose="020B0604020202020204" pitchFamily="34" charset="0"/>
              <a:buChar char="•"/>
            </a:pPr>
            <a:r>
              <a:rPr lang="en-US" sz="1600" dirty="0"/>
              <a:t>MIC(Japan)  published position on WRC-19 AIs </a:t>
            </a:r>
          </a:p>
          <a:p>
            <a:pPr lvl="1">
              <a:buFont typeface="Arial" panose="020B0604020202020204" pitchFamily="34" charset="0"/>
              <a:buChar char="•"/>
            </a:pPr>
            <a:r>
              <a:rPr lang="en-US" sz="1600" dirty="0"/>
              <a:t>40</a:t>
            </a:r>
            <a:r>
              <a:rPr lang="en-US" sz="1600" baseline="30000" dirty="0"/>
              <a:t>th</a:t>
            </a:r>
            <a:r>
              <a:rPr lang="en-US" sz="1600" dirty="0"/>
              <a:t> IEEE 802 anniversary,  sent highlights of RR-TAG to event planner</a:t>
            </a:r>
          </a:p>
          <a:p>
            <a:pPr lvl="1">
              <a:buFont typeface="Arial" panose="020B0604020202020204" pitchFamily="34" charset="0"/>
              <a:buChar char="•"/>
            </a:pPr>
            <a:r>
              <a:rPr lang="en-US" sz="1600" dirty="0"/>
              <a:t>MCMC consultation on  WRC-19 AIs, </a:t>
            </a:r>
            <a:r>
              <a:rPr lang="en-US" sz="1600" u="sng" dirty="0"/>
              <a:t>comments sent in</a:t>
            </a:r>
          </a:p>
          <a:p>
            <a:pPr lvl="1">
              <a:buFont typeface="Arial" panose="020B0604020202020204" pitchFamily="34" charset="0"/>
              <a:buChar char="•"/>
            </a:pPr>
            <a:r>
              <a:rPr lang="en-US" sz="1600" dirty="0"/>
              <a:t>FCC UWB Bosch petition for rule making, </a:t>
            </a:r>
            <a:r>
              <a:rPr lang="en-US" sz="1600" u="sng" dirty="0"/>
              <a:t>comments sent in </a:t>
            </a:r>
            <a:r>
              <a:rPr lang="en-US" sz="1600" dirty="0"/>
              <a:t>as ex </a:t>
            </a:r>
            <a:r>
              <a:rPr lang="en-US" sz="1600" dirty="0" err="1"/>
              <a:t>parte</a:t>
            </a:r>
            <a:r>
              <a:rPr lang="en-US" sz="1600" dirty="0"/>
              <a:t> </a:t>
            </a:r>
          </a:p>
          <a:p>
            <a:pPr lvl="1">
              <a:buFont typeface="Arial" panose="020B0604020202020204" pitchFamily="34" charset="0"/>
              <a:buChar char="•"/>
            </a:pPr>
            <a:r>
              <a:rPr lang="en-US" sz="1600" dirty="0"/>
              <a:t>APT’s considerations for WRC-23, IMT 7025-7125.</a:t>
            </a:r>
          </a:p>
          <a:p>
            <a:pPr lvl="1">
              <a:buFont typeface="Arial" panose="020B0604020202020204" pitchFamily="34" charset="0"/>
              <a:buChar char="•"/>
            </a:pPr>
            <a:r>
              <a:rPr lang="en-US" sz="1600" dirty="0"/>
              <a:t>.18 </a:t>
            </a:r>
            <a:r>
              <a:rPr lang="en-US" sz="1600" dirty="0" err="1"/>
              <a:t>Listserver</a:t>
            </a:r>
            <a:r>
              <a:rPr lang="en-US" sz="1600" dirty="0"/>
              <a:t> issues, all non-__@IEEE.org accounts back to default. </a:t>
            </a:r>
          </a:p>
          <a:p>
            <a:pPr lvl="1">
              <a:buFont typeface="Arial" panose="020B0604020202020204" pitchFamily="34" charset="0"/>
              <a:buChar char="•"/>
            </a:pPr>
            <a:r>
              <a:rPr lang="en-US" sz="1600" dirty="0"/>
              <a:t>ICASA consultation on updating spectrum allocations,  </a:t>
            </a:r>
            <a:r>
              <a:rPr lang="en-US" sz="1600" u="sng" dirty="0"/>
              <a:t>comments sent in </a:t>
            </a:r>
            <a:r>
              <a:rPr lang="en-US" sz="1600" u="sng" dirty="0">
                <a:solidFill>
                  <a:schemeClr val="bg1">
                    <a:lumMod val="85000"/>
                  </a:schemeClr>
                </a:solidFill>
              </a:rPr>
              <a:t>*</a:t>
            </a:r>
          </a:p>
          <a:p>
            <a:pPr lvl="1">
              <a:buFont typeface="Arial" panose="020B0604020202020204" pitchFamily="34" charset="0"/>
              <a:buChar char="•"/>
            </a:pPr>
            <a:r>
              <a:rPr lang="en-US" sz="1600" dirty="0"/>
              <a:t>ACMA  consultation on sharing, in </a:t>
            </a:r>
            <a:r>
              <a:rPr lang="en-US" sz="1600" u="sng" dirty="0"/>
              <a:t>LMSC(EC) ballot</a:t>
            </a:r>
          </a:p>
          <a:p>
            <a:pPr lvl="1">
              <a:buFont typeface="Arial" panose="020B0604020202020204" pitchFamily="34" charset="0"/>
              <a:buChar char="•"/>
            </a:pPr>
            <a:r>
              <a:rPr lang="en-US" sz="1600" dirty="0"/>
              <a:t>FCC Rule-Use of Spectrum Bands Above 24 GHz for Mobile Radio Services</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81403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5800" y="1216176"/>
            <a:ext cx="8292711" cy="5346442"/>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altLang="en-US" sz="2000" dirty="0"/>
              <a:t>Actions required: </a:t>
            </a:r>
          </a:p>
          <a:p>
            <a:pPr lvl="1">
              <a:buFont typeface="Wingdings" panose="05000000000000000000" pitchFamily="2" charset="2"/>
              <a:buChar char="q"/>
            </a:pPr>
            <a:r>
              <a:rPr lang="en-US" altLang="en-US" sz="1600" dirty="0">
                <a:solidFill>
                  <a:srgbClr val="00B0F0"/>
                </a:solidFill>
              </a:rPr>
              <a:t>Check with member on plans for the 2 UWB possible comments</a:t>
            </a:r>
          </a:p>
          <a:p>
            <a:pPr lvl="1">
              <a:buFont typeface="Wingdings" panose="05000000000000000000" pitchFamily="2" charset="2"/>
              <a:buChar char="q"/>
            </a:pPr>
            <a:r>
              <a:rPr lang="en-US" altLang="en-US" sz="1600" dirty="0">
                <a:solidFill>
                  <a:srgbClr val="00B0F0"/>
                </a:solidFill>
              </a:rPr>
              <a:t> </a:t>
            </a:r>
          </a:p>
          <a:p>
            <a:pPr lvl="1">
              <a:buFont typeface="Wingdings" panose="05000000000000000000" pitchFamily="2" charset="2"/>
              <a:buChar char="q"/>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dirty="0"/>
              <a:t>Apple has indicated they are adding UWB to their iPhones.  Would be great to learn more on what they are doing with it, the frequency band(s), duty cycle(s), etc. </a:t>
            </a:r>
          </a:p>
          <a:p>
            <a:pPr lvl="1">
              <a:buFont typeface="Arial" panose="020B0604020202020204" pitchFamily="34" charset="0"/>
              <a:buChar char="•"/>
            </a:pPr>
            <a:r>
              <a:rPr lang="en-US" dirty="0"/>
              <a:t>Discussion going on between ITU-R and URSI(International Union of Radio Science) for harmonization between scientific and commercial uses of radio in particular, UWB.</a:t>
            </a:r>
          </a:p>
          <a:p>
            <a:pPr lvl="2">
              <a:buFont typeface="Arial" panose="020B0604020202020204" pitchFamily="34" charset="0"/>
              <a:buChar char="•"/>
            </a:pPr>
            <a:endParaRPr lang="en-US" altLang="en-US" dirty="0">
              <a:solidFill>
                <a:schemeClr val="tx1"/>
              </a:solidFill>
            </a:endParaRPr>
          </a:p>
          <a:p>
            <a:pPr>
              <a:buFont typeface="Arial" panose="020B0604020202020204" pitchFamily="34" charset="0"/>
              <a:buChar char="•"/>
            </a:pPr>
            <a:r>
              <a:rPr lang="en-US" altLang="en-US" sz="2000" dirty="0">
                <a:solidFill>
                  <a:schemeClr val="tx1"/>
                </a:solidFill>
              </a:rPr>
              <a:t>We will recess until Thursday AM1, at 11:07 local</a:t>
            </a:r>
          </a:p>
          <a:p>
            <a:pPr marL="0" indent="0"/>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5391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216176"/>
            <a:ext cx="8292711" cy="5346442"/>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800" dirty="0"/>
              <a:t>Remember to state your name, affiliation, employer and/or clients first time you speak.</a:t>
            </a:r>
          </a:p>
          <a:p>
            <a:pPr lvl="1">
              <a:buFont typeface="Arial" panose="020B0604020202020204" pitchFamily="34" charset="0"/>
              <a:buChar char="•"/>
            </a:pPr>
            <a:r>
              <a:rPr lang="en-US" altLang="en-US" sz="1800" dirty="0">
                <a:solidFill>
                  <a:schemeClr val="tx1"/>
                </a:solidFill>
              </a:rPr>
              <a:t>Some one to take some notes,  </a:t>
            </a:r>
          </a:p>
          <a:p>
            <a:pPr lvl="1">
              <a:buFont typeface="Arial" panose="020B0604020202020204" pitchFamily="34" charset="0"/>
              <a:buChar char="•"/>
            </a:pPr>
            <a:endParaRPr lang="en-US" altLang="en-US" sz="1800" dirty="0">
              <a:solidFill>
                <a:schemeClr val="bg1">
                  <a:lumMod val="85000"/>
                </a:schemeClr>
              </a:solidFill>
            </a:endParaRPr>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800" dirty="0">
                <a:solidFill>
                  <a:schemeClr val="tx1"/>
                </a:solidFill>
              </a:rPr>
              <a:t>Japan and Korea consultations</a:t>
            </a:r>
          </a:p>
          <a:p>
            <a:pPr lvl="1">
              <a:buFont typeface="Arial" panose="020B0604020202020204" pitchFamily="34" charset="0"/>
              <a:buChar char="•"/>
            </a:pPr>
            <a:r>
              <a:rPr lang="en-US" sz="1800" dirty="0">
                <a:solidFill>
                  <a:schemeClr val="tx1"/>
                </a:solidFill>
              </a:rPr>
              <a:t>APT and APAC status</a:t>
            </a:r>
          </a:p>
          <a:p>
            <a:pPr lvl="1">
              <a:buFont typeface="Arial" panose="020B0604020202020204" pitchFamily="34" charset="0"/>
              <a:buChar char="•"/>
            </a:pPr>
            <a:r>
              <a:rPr lang="en-US" altLang="en-US" sz="1800" dirty="0">
                <a:solidFill>
                  <a:schemeClr val="tx1"/>
                </a:solidFill>
              </a:rPr>
              <a:t>USRI  Harmonization with UWB</a:t>
            </a:r>
            <a:endParaRPr lang="en-US" altLang="en-US" sz="2000" dirty="0">
              <a:solidFill>
                <a:schemeClr val="bg1"/>
              </a:solidFill>
            </a:endParaRP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60501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Japan and Korea</a:t>
            </a:r>
            <a:endParaRPr lang="en-US" sz="2400" dirty="0"/>
          </a:p>
        </p:txBody>
      </p:sp>
      <p:sp>
        <p:nvSpPr>
          <p:cNvPr id="3" name="Content Placeholder 2"/>
          <p:cNvSpPr>
            <a:spLocks noGrp="1"/>
          </p:cNvSpPr>
          <p:nvPr>
            <p:ph idx="1"/>
          </p:nvPr>
        </p:nvSpPr>
        <p:spPr>
          <a:xfrm>
            <a:off x="685800" y="1216176"/>
            <a:ext cx="8292711" cy="5259237"/>
          </a:xfrm>
        </p:spPr>
        <p:txBody>
          <a:bodyPr/>
          <a:lstStyle/>
          <a:p>
            <a:pPr>
              <a:buFont typeface="Arial" panose="020B0604020202020204" pitchFamily="34" charset="0"/>
              <a:buChar char="•"/>
            </a:pPr>
            <a:r>
              <a:rPr lang="en-US" sz="1800" b="0" dirty="0"/>
              <a:t>Japan MIC has issued a consultation on a report related to the technical conditions for advanced radio equipment that uses radio waves in the 60 GHz band. </a:t>
            </a:r>
          </a:p>
          <a:p>
            <a:pPr lvl="1">
              <a:buFont typeface="Arial" panose="020B0604020202020204" pitchFamily="34" charset="0"/>
              <a:buChar char="•"/>
            </a:pPr>
            <a:r>
              <a:rPr lang="en-US" sz="1600" b="0" kern="1200" dirty="0">
                <a:latin typeface="Times New Roman" pitchFamily="16" charset="0"/>
              </a:rPr>
              <a:t>The consultation deadline is September 30, 2019, and the paper is available at:</a:t>
            </a:r>
          </a:p>
          <a:p>
            <a:pPr lvl="1">
              <a:buFont typeface="Arial" panose="020B0604020202020204" pitchFamily="34" charset="0"/>
              <a:buChar char="•"/>
            </a:pPr>
            <a:r>
              <a:rPr lang="en-US" sz="1600" b="0" kern="1200" dirty="0">
                <a:latin typeface="Times New Roman" pitchFamily="16" charset="0"/>
                <a:hlinkClick r:id="rId3"/>
              </a:rPr>
              <a:t>http://www.soumu.go.jp/menu_news/s-news/01kiban14_02000393.html</a:t>
            </a:r>
            <a:endParaRPr lang="en-US" sz="1600" b="0" kern="1200" dirty="0">
              <a:latin typeface="Times New Roman" pitchFamily="16" charset="0"/>
            </a:endParaRPr>
          </a:p>
          <a:p>
            <a:pPr lvl="1">
              <a:buFont typeface="Arial" panose="020B0604020202020204" pitchFamily="34" charset="0"/>
              <a:buChar char="•"/>
            </a:pPr>
            <a:r>
              <a:rPr lang="en-US" sz="1600" b="0" kern="1200" dirty="0">
                <a:latin typeface="Times New Roman" pitchFamily="16" charset="0"/>
              </a:rPr>
              <a:t>The motivation of this consultation (or the publication of this draft report) is to review new usage models and technical conditions of wireless systems operating at 60 GHz band, including for example, 802.11ay radar/communications devices, mobile terminals and televisions, motion sensors, and biological information sensors.</a:t>
            </a:r>
            <a:endParaRPr lang="en-US" sz="1400" b="0" kern="1200" dirty="0">
              <a:latin typeface="Times New Roman" pitchFamily="16" charset="0"/>
            </a:endParaRPr>
          </a:p>
          <a:p>
            <a:pPr>
              <a:buFont typeface="Arial" panose="020B0604020202020204" pitchFamily="34" charset="0"/>
              <a:buChar char="•"/>
            </a:pPr>
            <a:endParaRPr lang="en-US" sz="1800" dirty="0"/>
          </a:p>
          <a:p>
            <a:pPr>
              <a:buFont typeface="Arial" panose="020B0604020202020204" pitchFamily="34" charset="0"/>
              <a:buChar char="•"/>
            </a:pPr>
            <a:r>
              <a:rPr lang="en-US" sz="1800" b="0" dirty="0"/>
              <a:t>Korea MSIT has issued a consultation and parts of it is related to the use of 940 -944.4 MHz band for ubiquitous sensor networks .</a:t>
            </a:r>
          </a:p>
          <a:p>
            <a:pPr lvl="1">
              <a:buFont typeface="Arial" panose="020B0604020202020204" pitchFamily="34" charset="0"/>
              <a:buChar char="•"/>
            </a:pPr>
            <a:r>
              <a:rPr lang="en-US" sz="1600" dirty="0"/>
              <a:t>The consultation deadline is October 7, and the paper is available at:</a:t>
            </a:r>
          </a:p>
          <a:p>
            <a:pPr lvl="1">
              <a:buFont typeface="Arial" panose="020B0604020202020204" pitchFamily="34" charset="0"/>
              <a:buChar char="•"/>
            </a:pPr>
            <a:r>
              <a:rPr lang="en-US" sz="1600" b="0" kern="1200" dirty="0">
                <a:hlinkClick r:id="rId4"/>
              </a:rPr>
              <a:t>https://www.msit.go.kr/web/msipContents/contentsView.do?cateId=mssw353&amp;artId=2122983</a:t>
            </a:r>
            <a:r>
              <a:rPr lang="en-US" sz="1600" b="0" kern="1200" dirty="0"/>
              <a:t> </a:t>
            </a:r>
            <a:endParaRPr lang="en-US" sz="1600" dirty="0"/>
          </a:p>
          <a:p>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61386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APT and APAC</a:t>
            </a:r>
            <a:endParaRPr lang="en-US" sz="2400" dirty="0"/>
          </a:p>
        </p:txBody>
      </p:sp>
      <p:sp>
        <p:nvSpPr>
          <p:cNvPr id="3" name="Content Placeholder 2"/>
          <p:cNvSpPr>
            <a:spLocks noGrp="1"/>
          </p:cNvSpPr>
          <p:nvPr>
            <p:ph idx="1"/>
          </p:nvPr>
        </p:nvSpPr>
        <p:spPr>
          <a:xfrm>
            <a:off x="685800" y="1216176"/>
            <a:ext cx="8292711" cy="5259237"/>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t>Positions of APT on selected WRC-19 agenda items after APG19-5 </a:t>
            </a:r>
          </a:p>
          <a:p>
            <a:pPr lvl="1">
              <a:buFont typeface="Arial" panose="020B0604020202020204" pitchFamily="34" charset="0"/>
              <a:buChar char="•"/>
            </a:pPr>
            <a:r>
              <a:rPr lang="en-US" sz="1800" dirty="0">
                <a:hlinkClick r:id="rId3"/>
              </a:rPr>
              <a:t>https://mentor.ieee.org/802.18/dcn/19/18-19-0128-00-0000-latest-positions-of-apt-on-selected-wrc-19-agenda-items-after-apg19-5.pptx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2000" dirty="0"/>
              <a:t>APAC update - September 2019 </a:t>
            </a:r>
          </a:p>
          <a:p>
            <a:pPr lvl="1">
              <a:buFont typeface="Arial" panose="020B0604020202020204" pitchFamily="34" charset="0"/>
              <a:buChar char="•"/>
            </a:pPr>
            <a:r>
              <a:rPr lang="en-US" sz="1800" dirty="0"/>
              <a:t>Document 18-19/0129  </a:t>
            </a:r>
            <a:r>
              <a:rPr lang="en-US" sz="1800" dirty="0">
                <a:hlinkClick r:id="rId4"/>
              </a:rPr>
              <a:t>https://mentor.ieee.org/802.18/dcn/19/18-19-0129-00-0000-apac-update-september-2019.pptx</a:t>
            </a:r>
            <a:r>
              <a:rPr lang="en-US" sz="18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4110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17-19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5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URSI and UWB</a:t>
            </a:r>
            <a:endParaRPr lang="en-US" sz="2400" dirty="0"/>
          </a:p>
        </p:txBody>
      </p:sp>
      <p:sp>
        <p:nvSpPr>
          <p:cNvPr id="3" name="Content Placeholder 2"/>
          <p:cNvSpPr>
            <a:spLocks noGrp="1"/>
          </p:cNvSpPr>
          <p:nvPr>
            <p:ph idx="1"/>
          </p:nvPr>
        </p:nvSpPr>
        <p:spPr>
          <a:xfrm>
            <a:off x="685800" y="1216176"/>
            <a:ext cx="8292711" cy="5259237"/>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b="0" dirty="0"/>
              <a:t>Discussion between ITU-R and URSI(International Union of Radio Science) for harmonization between scientific and commercial uses of radio in particular, UWB.</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49545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_____.</a:t>
            </a: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17-19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8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___</a:t>
            </a:r>
          </a:p>
          <a:p>
            <a:pPr lvl="2"/>
            <a:r>
              <a:rPr lang="en-US" sz="2200" dirty="0"/>
              <a:t>No – 	___</a:t>
            </a:r>
          </a:p>
          <a:p>
            <a:pPr lvl="1"/>
            <a:r>
              <a:rPr lang="en-US" dirty="0"/>
              <a:t>Liked the Social –   ___</a:t>
            </a:r>
          </a:p>
          <a:p>
            <a:pPr lvl="1"/>
            <a:r>
              <a:rPr lang="en-US" dirty="0"/>
              <a:t>Disliked the Social –  ___	 </a:t>
            </a:r>
          </a:p>
          <a:p>
            <a:pPr lvl="1"/>
            <a:r>
              <a:rPr lang="en-US" dirty="0"/>
              <a:t>Did not go to Social – ___	</a:t>
            </a:r>
            <a:r>
              <a:rPr lang="en-US" sz="1800" strike="sngStrike" dirty="0"/>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17-19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26 Sept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09:________ local</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dirty="0"/>
              <a:t>Normal time slots, Tuesday AM2 and Thursday AM1 </a:t>
            </a:r>
            <a:r>
              <a:rPr lang="en-US" sz="1600" dirty="0">
                <a:solidFill>
                  <a:schemeClr val="accent2">
                    <a:lumMod val="60000"/>
                    <a:lumOff val="40000"/>
                  </a:schemeClr>
                </a:solidFill>
              </a:rPr>
              <a:t>– </a:t>
            </a:r>
            <a:r>
              <a:rPr lang="en-US" sz="1200" dirty="0">
                <a:solidFill>
                  <a:schemeClr val="accent2">
                    <a:lumMod val="60000"/>
                    <a:lumOff val="40000"/>
                  </a:schemeClr>
                </a:solidFill>
              </a:rPr>
              <a:t>remember no reciprocal from other WGs </a:t>
            </a:r>
            <a:endParaRPr lang="en-US" sz="1400" dirty="0">
              <a:solidFill>
                <a:schemeClr val="accent2">
                  <a:lumMod val="60000"/>
                  <a:lumOff val="4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Safe Travels</a:t>
            </a:r>
          </a:p>
          <a:p>
            <a:pPr>
              <a:buFont typeface="Arial" panose="020B0604020202020204" pitchFamily="34" charset="0"/>
              <a:buChar char="•"/>
            </a:pPr>
            <a:endParaRPr lang="en-US" sz="200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17-19 Sept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17-19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701732" y="864728"/>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a:p>
            <a:pPr marL="400050">
              <a:spcBef>
                <a:spcPts val="0"/>
              </a:spcBef>
              <a:spcAft>
                <a:spcPts val="300"/>
              </a:spcAft>
              <a:buFont typeface="Arial" panose="020B0604020202020204" pitchFamily="34" charset="0"/>
              <a:buChar char="•"/>
            </a:pPr>
            <a:r>
              <a:rPr lang="en-US" altLang="en-US" sz="1600" b="1" dirty="0">
                <a:solidFill>
                  <a:schemeClr val="tx1"/>
                </a:solidFill>
              </a:rPr>
              <a:t>Secretary must be IEEE SA member</a:t>
            </a:r>
            <a:r>
              <a:rPr lang="en-US" altLang="en-US" sz="1600" dirty="0">
                <a:solidFill>
                  <a:schemeClr val="tx1"/>
                </a:solidFill>
              </a:rPr>
              <a:t>, though letters are not needed. </a:t>
            </a:r>
          </a:p>
          <a:p>
            <a:pPr marL="800100" lvl="1" indent="-342900">
              <a:spcBef>
                <a:spcPts val="0"/>
              </a:spcBef>
              <a:spcAft>
                <a:spcPts val="300"/>
              </a:spcAft>
              <a:buFont typeface="Arial" panose="020B0604020202020204" pitchFamily="34" charset="0"/>
              <a:buChar char="•"/>
            </a:pP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17-19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17-19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17-19 Sept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17-19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67881"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lvl="1">
              <a:buFont typeface="Arial" panose="020B0604020202020204" pitchFamily="34" charset="0"/>
              <a:buChar char="•"/>
            </a:pPr>
            <a:r>
              <a:rPr lang="en-US" sz="1400" dirty="0">
                <a:solidFill>
                  <a:schemeClr val="accent2">
                    <a:lumMod val="60000"/>
                    <a:lumOff val="40000"/>
                  </a:schemeClr>
                </a:solidFill>
              </a:rPr>
              <a:t>Remember no reciprocal from other WGs</a:t>
            </a:r>
            <a:endParaRPr lang="en-US" altLang="en-US" sz="1400" b="1" u="sng" dirty="0">
              <a:solidFill>
                <a:schemeClr val="accent2">
                  <a:lumMod val="60000"/>
                  <a:lumOff val="40000"/>
                </a:schemeClr>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someone to take some notes,  Tim J.</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UWB Bosch petition ex </a:t>
            </a:r>
            <a:r>
              <a:rPr lang="en-US" altLang="en-US" sz="1400" dirty="0" err="1"/>
              <a:t>parte</a:t>
            </a:r>
            <a:endParaRPr lang="en-US" altLang="en-US" sz="1400" dirty="0"/>
          </a:p>
          <a:p>
            <a:pPr lvl="1">
              <a:spcBef>
                <a:spcPts val="0"/>
              </a:spcBef>
              <a:buFont typeface="Arial" panose="020B0604020202020204" pitchFamily="34" charset="0"/>
              <a:buChar char="•"/>
            </a:pPr>
            <a:r>
              <a:rPr lang="en-US" altLang="en-US" sz="1400" dirty="0"/>
              <a:t>FCC UWB Piper waiver request</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200" dirty="0">
                <a:solidFill>
                  <a:schemeClr val="tx1"/>
                </a:solidFill>
              </a:rPr>
              <a:t>APT/APAC status  update</a:t>
            </a:r>
          </a:p>
          <a:p>
            <a:pPr>
              <a:buFont typeface="Arial" panose="020B0604020202020204" pitchFamily="34" charset="0"/>
              <a:buChar char="•"/>
            </a:pPr>
            <a:r>
              <a:rPr lang="en-US" altLang="en-US" sz="1600" dirty="0">
                <a:solidFill>
                  <a:schemeClr val="tx1"/>
                </a:solidFill>
              </a:rPr>
              <a:t>Actions required</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Anything new that comes up.</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a:spcBef>
                <a:spcPts val="0"/>
              </a:spcBef>
              <a:buFont typeface="Arial" panose="020B0604020202020204" pitchFamily="34" charset="0"/>
              <a:buChar char="•"/>
            </a:pPr>
            <a:r>
              <a:rPr lang="en-US" altLang="en-US" sz="1400" b="0" kern="0" dirty="0"/>
              <a:t>FCC UWB Bosch petition ex </a:t>
            </a:r>
            <a:r>
              <a:rPr lang="en-US" altLang="en-US" sz="1400" b="0" kern="0" dirty="0" err="1"/>
              <a:t>parte</a:t>
            </a:r>
            <a:r>
              <a:rPr lang="en-US" altLang="en-US" sz="1400" b="0" kern="0" dirty="0"/>
              <a:t> on comments</a:t>
            </a:r>
          </a:p>
          <a:p>
            <a:pPr marL="685800" lvl="1">
              <a:spcBef>
                <a:spcPts val="0"/>
              </a:spcBef>
              <a:buFont typeface="Arial" panose="020B0604020202020204" pitchFamily="34" charset="0"/>
              <a:buChar char="•"/>
            </a:pPr>
            <a:r>
              <a:rPr lang="en-US" altLang="en-US" sz="1400" kern="0" dirty="0"/>
              <a:t>In place of reply comments</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FCC UWB Piper Waiver request </a:t>
            </a:r>
          </a:p>
          <a:p>
            <a:pPr marL="685800" lvl="1">
              <a:spcBef>
                <a:spcPts val="0"/>
              </a:spcBef>
              <a:buFont typeface="Arial" panose="020B0604020202020204" pitchFamily="34" charset="0"/>
              <a:buChar char="•"/>
            </a:pPr>
            <a:r>
              <a:rPr lang="en-US" altLang="en-US" sz="1400" b="0" kern="0" dirty="0"/>
              <a:t>Track side system</a:t>
            </a:r>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S. Korea status on radar for vehicles</a:t>
            </a:r>
          </a:p>
          <a:p>
            <a:pPr lvl="1">
              <a:spcBef>
                <a:spcPts val="0"/>
              </a:spcBef>
              <a:buFont typeface="Arial" panose="020B0604020202020204" pitchFamily="34" charset="0"/>
              <a:buChar char="•"/>
            </a:pPr>
            <a:r>
              <a:rPr lang="en-US" altLang="en-US" sz="1400" kern="0" dirty="0"/>
              <a:t>List of actions since last face to face</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Thursday</a:t>
            </a:r>
          </a:p>
          <a:p>
            <a:pPr lvl="1">
              <a:buFont typeface="Arial" panose="020B0604020202020204" pitchFamily="34" charset="0"/>
              <a:buChar char="•"/>
            </a:pPr>
            <a:r>
              <a:rPr lang="en-US" altLang="en-US" sz="1400" dirty="0">
                <a:solidFill>
                  <a:schemeClr val="tx1"/>
                </a:solidFill>
              </a:rPr>
              <a:t>APT/APAC status </a:t>
            </a:r>
          </a:p>
          <a:p>
            <a:pPr lvl="1">
              <a:buFont typeface="Arial" panose="020B0604020202020204" pitchFamily="34" charset="0"/>
              <a:buChar char="•"/>
            </a:pPr>
            <a:r>
              <a:rPr lang="en-US" altLang="en-US" sz="1400" dirty="0">
                <a:solidFill>
                  <a:schemeClr val="tx1"/>
                </a:solidFill>
              </a:rPr>
              <a:t>General Discussion items just in</a:t>
            </a:r>
          </a:p>
          <a:p>
            <a:pPr lvl="1">
              <a:spcBef>
                <a:spcPts val="0"/>
              </a:spcBef>
              <a:buFont typeface="Arial" panose="020B0604020202020204" pitchFamily="34" charset="0"/>
              <a:buChar char="•"/>
            </a:pPr>
            <a:endParaRPr lang="en-US" altLang="en-US" sz="10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Guido H.</a:t>
            </a:r>
          </a:p>
          <a:p>
            <a:pPr>
              <a:spcBef>
                <a:spcPts val="400"/>
              </a:spcBef>
            </a:pPr>
            <a:r>
              <a:rPr lang="en-US" altLang="en-US" sz="1600" b="1" dirty="0">
                <a:solidFill>
                  <a:schemeClr val="tx1"/>
                </a:solidFill>
              </a:rPr>
              <a:t>		Seconded by:	Hasan Y.</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16-18 July 2019 Plenary in Vienna, Austria, in document </a:t>
            </a:r>
            <a:r>
              <a:rPr lang="en-US" altLang="en-US" sz="1600" dirty="0">
                <a:hlinkClick r:id="rId2"/>
              </a:rPr>
              <a:t>https://mentor.ieee.org/802.18/dcn/19/18-19-0098-00-0000-minutes-vie-plenary-16-18jul2019-rr-tag.docx</a:t>
            </a:r>
            <a:r>
              <a:rPr lang="en-US" altLang="en-US" sz="1600" dirty="0"/>
              <a:t>   </a:t>
            </a:r>
            <a:r>
              <a:rPr lang="en-US" sz="1600" b="1" dirty="0"/>
              <a:t>Posted: </a:t>
            </a:r>
            <a:r>
              <a:rPr lang="en-US" sz="1600" b="0" dirty="0"/>
              <a:t>23-Jul-2019 22:27:25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David B.</a:t>
            </a:r>
          </a:p>
          <a:p>
            <a:pPr marL="0" indent="0">
              <a:spcBef>
                <a:spcPts val="400"/>
              </a:spcBef>
            </a:pPr>
            <a:r>
              <a:rPr lang="en-US" altLang="en-US" sz="1600" dirty="0">
                <a:solidFill>
                  <a:schemeClr val="tx1"/>
                </a:solidFill>
              </a:rPr>
              <a:t>	Seconded by:	Hassan Y.</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r>
              <a:rPr lang="en-US" altLang="en-US" sz="1600" dirty="0">
                <a:solidFill>
                  <a:schemeClr val="tx1"/>
                </a:solidFill>
              </a:rPr>
              <a:t>See backup slides for details of what is expected for these positions.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17-19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3820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Not much activity since July, some </a:t>
            </a:r>
            <a:r>
              <a:rPr lang="en-US" sz="1600" dirty="0" err="1"/>
              <a:t>Goto</a:t>
            </a:r>
            <a:r>
              <a:rPr lang="en-US" sz="1600" dirty="0"/>
              <a:t> meetings, though no agreements on anything. </a:t>
            </a:r>
          </a:p>
          <a:p>
            <a:pPr lvl="1">
              <a:buFont typeface="Arial" panose="020B0604020202020204" pitchFamily="34" charset="0"/>
              <a:buChar char="•"/>
            </a:pPr>
            <a:r>
              <a:rPr lang="en-US" sz="1600" dirty="0"/>
              <a:t>List for chair nominees   (See document #4), will be voted on at Oct. meeting.</a:t>
            </a:r>
          </a:p>
          <a:p>
            <a:pPr lvl="2">
              <a:buFont typeface="Arial" panose="020B0604020202020204" pitchFamily="34" charset="0"/>
              <a:buChar char="•"/>
            </a:pPr>
            <a:r>
              <a:rPr lang="en-US" sz="1600" dirty="0"/>
              <a:t>Ian Marshall from Ruckus</a:t>
            </a:r>
          </a:p>
          <a:p>
            <a:pPr lvl="2">
              <a:buFont typeface="Arial" panose="020B0604020202020204" pitchFamily="34" charset="0"/>
              <a:buChar char="•"/>
            </a:pPr>
            <a:r>
              <a:rPr lang="en-US" sz="1600" dirty="0"/>
              <a:t>Guido </a:t>
            </a:r>
            <a:r>
              <a:rPr lang="en-US" sz="1600" dirty="0" err="1"/>
              <a:t>Hiertz</a:t>
            </a:r>
            <a:r>
              <a:rPr lang="en-US" sz="1600" dirty="0"/>
              <a:t> from Ericsson    </a:t>
            </a:r>
          </a:p>
          <a:p>
            <a:pPr lvl="1">
              <a:buFont typeface="Arial" panose="020B0604020202020204" pitchFamily="34" charset="0"/>
              <a:buChar char="•"/>
            </a:pPr>
            <a:r>
              <a:rPr lang="en-US" sz="1600" dirty="0"/>
              <a:t>Also at the Oct. meeting, - EN 303 687 6GHz standard template will be started.  </a:t>
            </a:r>
          </a:p>
          <a:p>
            <a:pPr lvl="1">
              <a:buFont typeface="Arial" panose="020B0604020202020204" pitchFamily="34" charset="0"/>
              <a:buChar char="•"/>
            </a:pPr>
            <a:r>
              <a:rPr lang="en-US" sz="1600" dirty="0"/>
              <a:t>New work item for 60 GHz fixed outdoor. </a:t>
            </a:r>
          </a:p>
          <a:p>
            <a:pPr lvl="1">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 </a:t>
            </a:r>
            <a:r>
              <a:rPr lang="en-US" sz="1400" dirty="0">
                <a:solidFill>
                  <a:schemeClr val="tx1"/>
                </a:solidFill>
              </a:rPr>
              <a:t>( </a:t>
            </a:r>
            <a:r>
              <a:rPr lang="en-US" sz="1400" dirty="0" err="1">
                <a:solidFill>
                  <a:schemeClr val="tx1"/>
                </a:solidFill>
              </a:rPr>
              <a:t>Goto</a:t>
            </a:r>
            <a:r>
              <a:rPr lang="en-US" sz="1400" dirty="0">
                <a:solidFill>
                  <a:schemeClr val="tx1"/>
                </a:solidFill>
              </a:rPr>
              <a:t> meeting: 07 Nov, on 2.4 GHz SRDoc TR 103 665)</a:t>
            </a:r>
          </a:p>
          <a:p>
            <a:pPr lvl="1">
              <a:buFont typeface="Arial" panose="020B0604020202020204" pitchFamily="34" charset="0"/>
              <a:buChar char="•"/>
            </a:pPr>
            <a:r>
              <a:rPr lang="en-US" sz="1600" dirty="0"/>
              <a:t>Not much activity since July</a:t>
            </a: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last week’s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meeting this week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600" b="0" dirty="0"/>
          </a:p>
          <a:p>
            <a:pPr lvl="1">
              <a:buFont typeface="Arial" panose="020B0604020202020204" pitchFamily="34" charset="0"/>
              <a:buChar char="•"/>
            </a:pPr>
            <a:r>
              <a:rPr lang="en-US" sz="1600" b="0" dirty="0"/>
              <a:t>Complementary Studies identified at WGFM94 (LS to WGSE)</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Contributions due by 20 Sept. </a:t>
            </a:r>
          </a:p>
          <a:p>
            <a:pPr lvl="1">
              <a:buFont typeface="Arial" panose="020B0604020202020204" pitchFamily="34" charset="0"/>
              <a:buChar char="•"/>
            </a:pPr>
            <a:r>
              <a:rPr lang="en-US" sz="1600" dirty="0"/>
              <a:t>Will work on resolution of comments from Public Consultation on CEPT Report 73  on feasibility of WAS/RLANs in the 5925-6425 </a:t>
            </a:r>
            <a:r>
              <a:rPr lang="en-US" sz="1600" dirty="0" err="1"/>
              <a:t>MHz.</a:t>
            </a:r>
            <a:r>
              <a:rPr lang="en-US" sz="1600" dirty="0"/>
              <a:t> (Closed and comments from 8 parties) </a:t>
            </a:r>
          </a:p>
          <a:p>
            <a:pPr lvl="1">
              <a:buFont typeface="Arial" panose="020B0604020202020204" pitchFamily="34" charset="0"/>
              <a:buChar char="•"/>
            </a:pPr>
            <a:r>
              <a:rPr lang="en-US" sz="1600" dirty="0"/>
              <a:t>Work on CEPT Report B. </a:t>
            </a:r>
            <a:r>
              <a:rPr lang="en-US" dirty="0"/>
              <a:t> </a:t>
            </a:r>
            <a:endParaRPr lang="en-US" sz="160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lvl="1">
              <a:buFont typeface="Arial" panose="020B0604020202020204" pitchFamily="34" charset="0"/>
              <a:buChar char="•"/>
            </a:pPr>
            <a:r>
              <a:rPr lang="en-US" sz="1800" b="1" dirty="0">
                <a:solidFill>
                  <a:schemeClr val="tx1"/>
                </a:solidFill>
              </a:rPr>
              <a:t>Initiatives going on in EU: </a:t>
            </a:r>
          </a:p>
          <a:p>
            <a:pPr marL="457200" lvl="1" indent="0"/>
            <a:endParaRPr lang="en-US" sz="1800" dirty="0">
              <a:solidFill>
                <a:schemeClr val="tx1"/>
              </a:solidFill>
            </a:endParaRPr>
          </a:p>
          <a:p>
            <a:pPr lvl="1">
              <a:buFont typeface="Arial" panose="020B0604020202020204" pitchFamily="34" charset="0"/>
              <a:buChar char="•"/>
            </a:pPr>
            <a:r>
              <a:rPr lang="en-US" sz="1800" dirty="0">
                <a:hlinkClick r:id="rId3"/>
              </a:rPr>
              <a:t>https://ec.europa.eu/info/law/better-regulation/initiatives/ares-2018-6426936_en</a:t>
            </a:r>
            <a:r>
              <a:rPr lang="en-US" sz="1800" dirty="0"/>
              <a:t> </a:t>
            </a:r>
          </a:p>
          <a:p>
            <a:pPr lvl="1">
              <a:buFont typeface="Arial" panose="020B0604020202020204" pitchFamily="34" charset="0"/>
              <a:buChar char="•"/>
            </a:pPr>
            <a:r>
              <a:rPr lang="en-US" sz="1800" dirty="0"/>
              <a:t>This one is in consultation mode, a survey of the form "would you trust a connected device if there was a European harmonized standard?" Consumer interest groups could respond that they would, but industry has already universally said that they do not believe standardization is necessary yet.</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hlinkClick r:id="rId4"/>
              </a:rPr>
              <a:t>https://ec.europa.eu/info/law/better-regulation/initiatives/ares-2018-6621038_en</a:t>
            </a:r>
            <a:r>
              <a:rPr lang="en-US" sz="1800" dirty="0"/>
              <a:t>  </a:t>
            </a:r>
            <a:endParaRPr lang="en-US" sz="1800" dirty="0">
              <a:solidFill>
                <a:schemeClr val="tx1"/>
              </a:solidFill>
            </a:endParaRPr>
          </a:p>
          <a:p>
            <a:pPr lvl="1">
              <a:buFont typeface="Arial" panose="020B0604020202020204" pitchFamily="34" charset="0"/>
              <a:buChar char="•"/>
            </a:pPr>
            <a:r>
              <a:rPr lang="en-US" dirty="0"/>
              <a:t>This initiative specifies the categories of radio equipment covered by additional essential requirements relating to reconfigurable radio systems, a.k.a.  </a:t>
            </a:r>
            <a:r>
              <a:rPr lang="en-US" sz="1800" dirty="0"/>
              <a:t>Software Defined Radios.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17-19 Sept 2019</a:t>
            </a:r>
            <a:endParaRPr lang="en-GB" dirty="0"/>
          </a:p>
        </p:txBody>
      </p:sp>
    </p:spTree>
    <p:extLst>
      <p:ext uri="{BB962C8B-B14F-4D97-AF65-F5344CB8AC3E}">
        <p14:creationId xmlns:p14="http://schemas.microsoft.com/office/powerpoint/2010/main" val="276180137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39409</TotalTime>
  <Words>3968</Words>
  <Application>Microsoft Office PowerPoint</Application>
  <PresentationFormat>On-screen Show (4:3)</PresentationFormat>
  <Paragraphs>609</Paragraphs>
  <Slides>29</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Times New Roman</vt:lpstr>
      <vt:lpstr>Wingdings</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EU items to share -3</vt:lpstr>
      <vt:lpstr>ITU-R items to share</vt:lpstr>
      <vt:lpstr>FCC UWB Bosch petition for rule making</vt:lpstr>
      <vt:lpstr>FCC UWB Bosch petition for rule making – Motion – tbd</vt:lpstr>
      <vt:lpstr>FCC UWB Piper Waiver request</vt:lpstr>
      <vt:lpstr>FCC UWB Piper waiver request – Motion - tbd</vt:lpstr>
      <vt:lpstr>General Discussion Items -1</vt:lpstr>
      <vt:lpstr>Actions / AOB / Recess</vt:lpstr>
      <vt:lpstr>Thursday Agenda</vt:lpstr>
      <vt:lpstr>Japan and Korea</vt:lpstr>
      <vt:lpstr>APT and APAC</vt:lpstr>
      <vt:lpstr>URSI and UWB</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1920</cp:revision>
  <cp:lastPrinted>1601-01-01T00:00:00Z</cp:lastPrinted>
  <dcterms:created xsi:type="dcterms:W3CDTF">2016-03-03T14:54:45Z</dcterms:created>
  <dcterms:modified xsi:type="dcterms:W3CDTF">2019-09-17T07:16:27Z</dcterms:modified>
</cp:coreProperties>
</file>