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6" r:id="rId11"/>
    <p:sldId id="617" r:id="rId12"/>
    <p:sldId id="609" r:id="rId13"/>
    <p:sldId id="611" r:id="rId14"/>
    <p:sldId id="614" r:id="rId15"/>
    <p:sldId id="618" r:id="rId16"/>
    <p:sldId id="524" r:id="rId17"/>
    <p:sldId id="498" r:id="rId18"/>
    <p:sldId id="402" r:id="rId19"/>
    <p:sldId id="403" r:id="rId20"/>
    <p:sldId id="462" r:id="rId21"/>
    <p:sldId id="549" r:id="rId22"/>
    <p:sldId id="425" r:id="rId23"/>
    <p:sldId id="615"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256" autoAdjust="0"/>
  </p:normalViewPr>
  <p:slideViewPr>
    <p:cSldViewPr>
      <p:cViewPr varScale="1">
        <p:scale>
          <a:sx n="86" d="100"/>
          <a:sy n="86" d="100"/>
        </p:scale>
        <p:origin x="108"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13-Sep-19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69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8143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56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Sept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802.18-19/0123r01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19/18-19-0118" TargetMode="External"/><Relationship Id="rId3" Type="http://schemas.openxmlformats.org/officeDocument/2006/relationships/hyperlink" Target="https://www.acma.gov.au/theACMA/new-approaches-to-spectrum-sharing-1" TargetMode="External"/><Relationship Id="rId7"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acma.gov.au/-/media/Spectrum-Transformation-and-Government/Presentation/Spectrum-sharing-tune-up_Aug-2019_Federated-Wireless-pdf.pdf?la=en" TargetMode="External"/><Relationship Id="rId5" Type="http://schemas.openxmlformats.org/officeDocument/2006/relationships/hyperlink" Target="https://www.acma.gov.au/theACMA/~/link.aspx?_id=435BBFAE656548B8BFD81099B517F66E&amp;_z=z" TargetMode="External"/><Relationship Id="rId4" Type="http://schemas.openxmlformats.org/officeDocument/2006/relationships/hyperlink" Target="https://mentor.ieee.org/802.18/dcn/19/18-19-0110-00-0000-acma-spectrum-sharing-new-approaches-consultatio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8-04-0000-acma-spectrum-sharing-consultation-802-comment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9-246&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19-0122-00-0000-piper-uwb-waiver-request-to-fcc.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ederalregister.gov/documents/2019/09/09/2019-19323/use-of-spectrum-bands-above-24-ghz-for-mobile-radio-services?utm_source=federalregister.gov&amp;utm_medium=email&amp;utm_campaign=subscription+mailing+lis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govinfo.gov/content/pkg/FR-2019-09-09/pdf/2019-19323.pdf?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21-00-0000-minutes-05sep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Sept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Sept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4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285750" indent="-285750">
              <a:spcBef>
                <a:spcPts val="0"/>
              </a:spcBef>
              <a:buFont typeface="Arial" panose="020B0604020202020204" pitchFamily="34" charset="0"/>
              <a:buChar char="•"/>
            </a:pPr>
            <a:r>
              <a:rPr lang="en-US" sz="1800" dirty="0"/>
              <a:t> </a:t>
            </a:r>
            <a:r>
              <a:rPr lang="en-US" sz="1800" b="0" dirty="0">
                <a:hlinkClick r:id="rId3"/>
              </a:rPr>
              <a:t>https://www.acma.gov.au/theACMA/new-approaches-to-spectrum-sharing-1</a:t>
            </a:r>
            <a:r>
              <a:rPr lang="en-US" sz="1800" b="0" dirty="0"/>
              <a:t> </a:t>
            </a:r>
          </a:p>
          <a:p>
            <a:pPr>
              <a:buFont typeface="Arial" panose="020B0604020202020204" pitchFamily="34" charset="0"/>
              <a:buChar char="•"/>
            </a:pPr>
            <a:r>
              <a:rPr lang="en-US" sz="1800" b="0" dirty="0">
                <a:hlinkClick r:id="rId4"/>
              </a:rPr>
              <a:t>https://mentor.ieee.org/802.18/dcn/19/18-19-0110-00-0000-acma-spectrum-sharing-new-approaches-consultation.docx</a:t>
            </a:r>
            <a:endParaRPr lang="en-US" sz="1800" b="0" dirty="0"/>
          </a:p>
          <a:p>
            <a:pPr>
              <a:buFont typeface="Arial" panose="020B0604020202020204" pitchFamily="34" charset="0"/>
              <a:buChar char="•"/>
            </a:pPr>
            <a:r>
              <a:rPr lang="en-US" sz="1800" b="0" dirty="0"/>
              <a:t>Comments due 27 Sept, the RR_TAG would need to approve by 12 Sept.</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solidFill>
                  <a:schemeClr val="tx1"/>
                </a:solidFill>
              </a:rPr>
              <a:t>Had reviewed the questions and started some thoughts on them.</a:t>
            </a:r>
          </a:p>
          <a:p>
            <a:pPr>
              <a:buFont typeface="Arial" panose="020B0604020202020204" pitchFamily="34" charset="0"/>
              <a:buChar char="•"/>
            </a:pPr>
            <a:r>
              <a:rPr lang="en-US" sz="1600" kern="1200" dirty="0">
                <a:latin typeface="Times New Roman" pitchFamily="16" charset="0"/>
              </a:rPr>
              <a:t>Some of the ACMA presentation slides are now available at:</a:t>
            </a:r>
          </a:p>
          <a:p>
            <a:pPr lvl="1">
              <a:buFont typeface="Arial" panose="020B0604020202020204" pitchFamily="34" charset="0"/>
              <a:buChar char="•"/>
            </a:pPr>
            <a:r>
              <a:rPr lang="en-US" sz="1200" u="sng" kern="1200" dirty="0">
                <a:latin typeface="Times New Roman" pitchFamily="16" charset="0"/>
                <a:hlinkClick r:id="rId5"/>
              </a:rPr>
              <a:t>https://www.acma.gov.au/theACMA/~/link.aspx?_id=435BBFAE656548B8BFD81099B517F66E&amp;_z=z</a:t>
            </a:r>
            <a:endParaRPr lang="en-US" sz="1200" u="sng" kern="1200" dirty="0">
              <a:latin typeface="Times New Roman" pitchFamily="16" charset="0"/>
            </a:endParaRPr>
          </a:p>
          <a:p>
            <a:pPr lvl="1">
              <a:buFont typeface="Arial" panose="020B0604020202020204" pitchFamily="34" charset="0"/>
              <a:buChar char="•"/>
            </a:pPr>
            <a:r>
              <a:rPr lang="en-US" sz="1400" kern="1200" dirty="0">
                <a:latin typeface="Times New Roman" pitchFamily="16" charset="0"/>
              </a:rPr>
              <a:t>including one related to case study on CBRS and 6 GHz AFC that may be of interest:</a:t>
            </a:r>
          </a:p>
          <a:p>
            <a:pPr lvl="1">
              <a:buFont typeface="Arial" panose="020B0604020202020204" pitchFamily="34" charset="0"/>
              <a:buChar char="•"/>
            </a:pPr>
            <a:r>
              <a:rPr lang="en-US" sz="1400" u="sng" kern="1200" dirty="0">
                <a:latin typeface="Times New Roman" pitchFamily="16" charset="0"/>
                <a:hlinkClick r:id="rId6"/>
              </a:rPr>
              <a:t>https://www.acma.gov.au/-/media/Spectrum-Transformation-and-Government/Presentation/Spectrum-sharing-tune-up_Aug-2019_Federated-Wireless-pdf.pdf?la=en</a:t>
            </a:r>
            <a:endParaRPr lang="en-US" sz="1400" kern="1200" dirty="0">
              <a:latin typeface="Times New Roman" pitchFamily="16" charset="0"/>
            </a:endParaRPr>
          </a:p>
          <a:p>
            <a:pPr>
              <a:buFont typeface="Arial" panose="020B0604020202020204" pitchFamily="34" charset="0"/>
              <a:buChar char="•"/>
            </a:pPr>
            <a:r>
              <a:rPr lang="en-US" sz="1800" dirty="0">
                <a:solidFill>
                  <a:schemeClr val="tx1"/>
                </a:solidFill>
              </a:rPr>
              <a:t>Need to approve today, will review the latest draft: </a:t>
            </a:r>
          </a:p>
          <a:p>
            <a:pPr>
              <a:buFont typeface="Arial" panose="020B0604020202020204" pitchFamily="34" charset="0"/>
              <a:buChar char="•"/>
            </a:pPr>
            <a:r>
              <a:rPr lang="en-US" sz="1800" b="0" dirty="0">
                <a:hlinkClick r:id="rId7"/>
              </a:rPr>
              <a:t>https://mentor.ieee.org/802.18/dcn/19/18-19-0118-00-0000-acma-spectrum-sharing-consultation-802-comments.docx</a:t>
            </a:r>
            <a:r>
              <a:rPr lang="en-US" sz="1800" b="0" dirty="0"/>
              <a:t>,    </a:t>
            </a:r>
            <a:r>
              <a:rPr lang="en-US" sz="1800" dirty="0">
                <a:hlinkClick r:id="rId8"/>
              </a:rPr>
              <a:t>or latest</a:t>
            </a: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ACMA consultation on sharing</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comments in </a:t>
            </a:r>
            <a:r>
              <a:rPr lang="en-US" sz="1600" b="0" dirty="0">
                <a:hlinkClick r:id="rId3"/>
              </a:rPr>
              <a:t>https://mentor.ieee.org/802.18/dcn/19/18-19-0118-04-0000-acma-spectrum-sharing-consultation-802-comments.docx</a:t>
            </a:r>
            <a:r>
              <a:rPr lang="en-US" sz="1600" b="0" dirty="0"/>
              <a:t> response to comments to ACMA’s consultation on Spectrum Sharing, Overview and new approaches. With the chair of 802.18 to have editorial privileges and send to the LMSC(EC) for review/approval and submission to the ACMA before 26 September 2019.</a:t>
            </a:r>
          </a:p>
          <a:p>
            <a:endParaRPr lang="en-US" altLang="en-US" sz="1600" b="0" dirty="0">
              <a:solidFill>
                <a:schemeClr val="tx1"/>
              </a:solidFill>
            </a:endParaRPr>
          </a:p>
          <a:p>
            <a:r>
              <a:rPr lang="en-US" altLang="en-US" sz="1600" dirty="0"/>
              <a:t>		Moved by:  	Stuart K. </a:t>
            </a:r>
            <a:r>
              <a:rPr lang="en-US" altLang="en-US" sz="1600" dirty="0">
                <a:solidFill>
                  <a:schemeClr val="bg1">
                    <a:lumMod val="95000"/>
                  </a:schemeClr>
                </a:solidFill>
              </a:rPr>
              <a:t>.</a:t>
            </a:r>
          </a:p>
          <a:p>
            <a:pPr lvl="1"/>
            <a:r>
              <a:rPr lang="en-US" altLang="en-US" sz="1600" b="1" dirty="0"/>
              <a:t>Seconded by:  	Hassan Y.</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_6_Y   /  _0_N   /  _0_A </a:t>
            </a:r>
          </a:p>
          <a:p>
            <a:pPr lvl="1"/>
            <a:endParaRPr lang="en-US" altLang="en-US" sz="1600" b="1" dirty="0">
              <a:solidFill>
                <a:schemeClr val="tx1"/>
              </a:solidFill>
            </a:endParaRPr>
          </a:p>
          <a:p>
            <a:pPr lvl="1"/>
            <a:r>
              <a:rPr lang="en-US" altLang="en-US" sz="1600" b="1" dirty="0">
                <a:solidFill>
                  <a:schemeClr val="tx1"/>
                </a:solidFill>
              </a:rPr>
              <a:t> Voters: Jay, Apurva, Hassan, Peter, Stuart, Vijay</a:t>
            </a:r>
          </a:p>
          <a:p>
            <a:pPr lvl="1"/>
            <a:endParaRPr lang="en-US" altLang="en-US" sz="1600" b="1" dirty="0">
              <a:solidFill>
                <a:schemeClr val="tx1"/>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_6_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01951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Bosch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endParaRPr lang="en-US" sz="14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Will review current draft, and if ready, will vote on it. (If not ready, will try Tuesday in Hanoi)</a:t>
            </a:r>
          </a:p>
          <a:p>
            <a:pPr>
              <a:buFont typeface="Arial" panose="020B0604020202020204" pitchFamily="34" charset="0"/>
              <a:buChar char="•"/>
            </a:pPr>
            <a:r>
              <a:rPr lang="en-US" sz="1600" b="0" dirty="0">
                <a:solidFill>
                  <a:schemeClr val="tx1"/>
                </a:solidFill>
                <a:hlinkClick r:id="rId6"/>
              </a:rPr>
              <a:t>https://mentor.ieee.org/802.18/dcn/19/18-19-0119-01-0000-draft-reply-comments-to-uwb-petition.docx</a:t>
            </a:r>
            <a:r>
              <a:rPr lang="en-US" sz="1600" b="0" dirty="0">
                <a:solidFill>
                  <a:schemeClr val="tx1"/>
                </a:solidFill>
              </a:rPr>
              <a:t>   </a:t>
            </a:r>
            <a:r>
              <a:rPr lang="en-US" sz="1600" dirty="0">
                <a:solidFill>
                  <a:schemeClr val="tx1"/>
                </a:solidFill>
                <a:hlinkClick r:id="rId7"/>
              </a:rPr>
              <a:t>or latest</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dirty="0"/>
              <a:t>Will hold till next week at Wireless Interim.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https://mentor.ieee.org/802.18/dcn/19/18-19-0119-</a:t>
            </a:r>
            <a:r>
              <a:rPr lang="en-US" sz="1600" b="0" u="sng" dirty="0">
                <a:highlight>
                  <a:srgbClr val="FFFF00"/>
                </a:highlight>
                <a:hlinkClick r:id="rId3"/>
              </a:rPr>
              <a:t>01-</a:t>
            </a:r>
            <a:r>
              <a:rPr lang="en-US" sz="1600" b="0" u="sng" dirty="0">
                <a:hlinkClick r:id="rId3"/>
              </a:rPr>
              <a:t>0000-draft-reply-comments-to-uwb-petition.docx</a:t>
            </a:r>
            <a:r>
              <a:rPr lang="en-US" sz="1600" b="0" u="sng" dirty="0"/>
              <a:t> </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8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Jay, Andy, Ben, Billy, Hassan, Mike, Peter, </a:t>
            </a:r>
            <a:r>
              <a:rPr lang="en-US" altLang="en-US" sz="1600" b="1" dirty="0" err="1">
                <a:solidFill>
                  <a:schemeClr val="bg1">
                    <a:lumMod val="85000"/>
                  </a:schemeClr>
                </a:solidFill>
              </a:rPr>
              <a:t>TimH</a:t>
            </a:r>
            <a:r>
              <a:rPr lang="en-US" altLang="en-US" sz="1600" b="1" dirty="0">
                <a:solidFill>
                  <a:schemeClr val="bg1">
                    <a:lumMod val="85000"/>
                  </a:schemeClr>
                </a:solidFill>
              </a:rPr>
              <a:t>, Vijay</a:t>
            </a:r>
          </a:p>
          <a:p>
            <a:pPr lvl="1"/>
            <a:r>
              <a:rPr lang="en-US" altLang="en-US" sz="1600" b="1" dirty="0">
                <a:solidFill>
                  <a:schemeClr val="bg1">
                    <a:lumMod val="85000"/>
                  </a:schemeClr>
                </a:solidFill>
              </a:rPr>
              <a:t>Motion: Passed</a:t>
            </a:r>
          </a:p>
          <a:p>
            <a:pPr lvl="1"/>
            <a:r>
              <a:rPr lang="en-US" altLang="en-US" sz="1600" b="1" dirty="0">
                <a:solidFill>
                  <a:schemeClr val="bg1">
                    <a:lumMod val="8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FCC UWB Piper waiver request</a:t>
            </a:r>
          </a:p>
          <a:p>
            <a:pPr lvl="1">
              <a:buFont typeface="Arial" panose="020B0604020202020204" pitchFamily="34" charset="0"/>
              <a:buChar char="•"/>
            </a:pPr>
            <a:r>
              <a:rPr lang="en-US" sz="1600" u="sng" dirty="0">
                <a:hlinkClick r:id="rId3"/>
              </a:rPr>
              <a:t>https://www.fcc.gov/ecfs/search/filings?proceedings_name=19-246&amp;sort=date_disseminated,DESC</a:t>
            </a:r>
            <a:endParaRPr lang="en-US" sz="1600" u="sng" dirty="0"/>
          </a:p>
          <a:p>
            <a:pPr lvl="1">
              <a:buFont typeface="Arial" panose="020B0604020202020204" pitchFamily="34" charset="0"/>
              <a:buChar char="•"/>
            </a:pPr>
            <a:r>
              <a:rPr lang="en-US" sz="1600" dirty="0"/>
              <a:t>TECHNOLOGY SEEKS COMMENT ON PIPER NETWORKS INC. REQUEST FOR WAIVER OF PART 15 RULES FOR ENHANCED TRANSIT LOCATION SYSTEM. (DA No. 19-865). (</a:t>
            </a:r>
            <a:r>
              <a:rPr lang="en-US" sz="1600" dirty="0" err="1"/>
              <a:t>Dkt</a:t>
            </a:r>
            <a:r>
              <a:rPr lang="en-US" sz="1600" dirty="0"/>
              <a:t> No 19-246). </a:t>
            </a:r>
            <a:r>
              <a:rPr lang="en-US" sz="1600" b="1" dirty="0"/>
              <a:t>Comments Due: 2019-09-23</a:t>
            </a:r>
            <a:r>
              <a:rPr lang="en-US" sz="1600" dirty="0"/>
              <a:t>. Reply Comments Due: 2019-10-08. OET</a:t>
            </a:r>
          </a:p>
          <a:p>
            <a:pPr lvl="1">
              <a:buFont typeface="Arial" panose="020B0604020202020204" pitchFamily="34" charset="0"/>
              <a:buChar char="•"/>
            </a:pPr>
            <a:r>
              <a:rPr lang="en-US" sz="1600" dirty="0"/>
              <a:t>Would need to approve comments next week, 12 Sept to meet deadline.  A member will see if he has time to have something for next week. </a:t>
            </a:r>
          </a:p>
          <a:p>
            <a:pPr lvl="1">
              <a:buFont typeface="Arial" panose="020B0604020202020204" pitchFamily="34" charset="0"/>
              <a:buChar char="•"/>
            </a:pPr>
            <a:r>
              <a:rPr lang="en-US" sz="1600" dirty="0"/>
              <a:t>Key points:  fixed locations (along tracks) and higher power in 6GHz band.  </a:t>
            </a:r>
          </a:p>
          <a:p>
            <a:pPr lvl="2">
              <a:buFont typeface="Arial" panose="020B0604020202020204" pitchFamily="34" charset="0"/>
              <a:buChar char="•"/>
            </a:pPr>
            <a:r>
              <a:rPr lang="en-US" sz="1400" dirty="0"/>
              <a:t>Also directional antennas up and down the track. </a:t>
            </a:r>
          </a:p>
          <a:p>
            <a:pPr lvl="1">
              <a:buFont typeface="Arial" panose="020B0604020202020204" pitchFamily="34" charset="0"/>
              <a:buChar char="•"/>
            </a:pPr>
            <a:r>
              <a:rPr lang="en-US" sz="1600" dirty="0"/>
              <a:t>Is there enough information to make a technical determination about any possible interference?</a:t>
            </a:r>
          </a:p>
          <a:p>
            <a:pPr lvl="1">
              <a:buFont typeface="Arial" panose="020B0604020202020204" pitchFamily="34" charset="0"/>
              <a:buChar char="•"/>
            </a:pPr>
            <a:r>
              <a:rPr lang="en-US" sz="1600" dirty="0"/>
              <a:t>The request:</a:t>
            </a:r>
          </a:p>
          <a:p>
            <a:pPr lvl="2">
              <a:buFont typeface="Arial" panose="020B0604020202020204" pitchFamily="34" charset="0"/>
              <a:buChar char="•"/>
            </a:pPr>
            <a:r>
              <a:rPr lang="en-US" sz="1400" dirty="0">
                <a:hlinkClick r:id="rId4"/>
              </a:rPr>
              <a:t>https://mentor.ieee.org/802.18/dcn/19/18-19-0122-00-0000-piper-uwb-waiver-request-to-fcc.pdf</a:t>
            </a:r>
            <a:r>
              <a:rPr lang="en-US" sz="14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1216176"/>
            <a:ext cx="8292711" cy="5346442"/>
          </a:xfrm>
        </p:spPr>
        <p:txBody>
          <a:bodyPr/>
          <a:lstStyle/>
          <a:p>
            <a:pPr>
              <a:buFont typeface="Arial" panose="020B0604020202020204" pitchFamily="34" charset="0"/>
              <a:buChar char="•"/>
            </a:pPr>
            <a:r>
              <a:rPr lang="en-US" sz="1800" dirty="0"/>
              <a:t>FYI: Rule-Use of Spectrum Bands Above 24 GHz for Mobile Radio Services</a:t>
            </a:r>
          </a:p>
          <a:p>
            <a:pPr>
              <a:buFont typeface="Arial" panose="020B0604020202020204" pitchFamily="34" charset="0"/>
              <a:buChar char="•"/>
            </a:pPr>
            <a:r>
              <a:rPr lang="en-US" sz="1600" b="0" dirty="0"/>
              <a:t>FR Document: </a:t>
            </a:r>
            <a:r>
              <a:rPr lang="en-US" sz="1600" b="0" u="sng" dirty="0">
                <a:hlinkClick r:id="rId3"/>
              </a:rPr>
              <a:t>2019-19323</a:t>
            </a:r>
            <a:r>
              <a:rPr lang="en-US" sz="1600" b="0" dirty="0"/>
              <a:t> </a:t>
            </a:r>
            <a:br>
              <a:rPr lang="en-US" sz="1600" b="0" dirty="0"/>
            </a:br>
            <a:r>
              <a:rPr lang="en-US" sz="1600" b="0" dirty="0"/>
              <a:t>Citation: 84 FR 47146 </a:t>
            </a:r>
            <a:r>
              <a:rPr lang="en-US" sz="1600" b="0" u="sng" dirty="0">
                <a:hlinkClick r:id="rId4"/>
              </a:rPr>
              <a:t>PDF</a:t>
            </a:r>
            <a:r>
              <a:rPr lang="en-US" sz="1600" b="0" dirty="0"/>
              <a:t> Pages 47146-47147 </a:t>
            </a:r>
            <a:r>
              <a:rPr lang="en-US" sz="1600" b="0" i="1" dirty="0"/>
              <a:t>(2 pages)</a:t>
            </a:r>
            <a:r>
              <a:rPr lang="en-US" sz="1600" b="0" dirty="0"/>
              <a:t> </a:t>
            </a:r>
            <a:br>
              <a:rPr lang="en-US" sz="1600" b="0" dirty="0"/>
            </a:br>
            <a:r>
              <a:rPr lang="en-US" sz="1600" b="0" u="sng" dirty="0">
                <a:hlinkClick r:id="rId3"/>
              </a:rPr>
              <a:t>Permalink</a:t>
            </a:r>
            <a:r>
              <a:rPr lang="en-US" sz="1600" b="0" dirty="0"/>
              <a:t> </a:t>
            </a:r>
          </a:p>
          <a:p>
            <a:r>
              <a:rPr lang="en-US" sz="1600" b="0" dirty="0"/>
              <a:t>Abstract: In this document, the Commission announces that the Office of Management and Budget (OMB) has approved the information collection associated with a rule for specific millimeter wave bands above 24 GHz in the Commission's Fifth Report and Order, FCC 19-30, and that compliance with the modified rule is now required. It removes paragraphs advising that compliance was not required until OMB approval was obtained. This document is consistent with the Fifth Report and Order FCC 19-30, which states... </a:t>
            </a:r>
          </a:p>
          <a:p>
            <a:pPr>
              <a:buFont typeface="Arial" panose="020B0604020202020204" pitchFamily="34" charset="0"/>
              <a:buChar char="•"/>
            </a:pPr>
            <a:r>
              <a:rPr lang="en-US" sz="1400" dirty="0"/>
              <a:t> </a:t>
            </a:r>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if approved, start LMSC ballot. </a:t>
            </a:r>
          </a:p>
          <a:p>
            <a:pPr>
              <a:buFont typeface="Wingdings" panose="05000000000000000000" pitchFamily="2" charset="2"/>
              <a:buChar char="q"/>
            </a:pPr>
            <a:r>
              <a:rPr lang="en-US" sz="1800" b="0" dirty="0">
                <a:solidFill>
                  <a:srgbClr val="00B0F0"/>
                </a:solidFill>
              </a:rPr>
              <a:t>UWB Bosch petition ex </a:t>
            </a:r>
            <a:r>
              <a:rPr lang="en-US" sz="1800" b="0" dirty="0" err="1">
                <a:solidFill>
                  <a:srgbClr val="00B0F0"/>
                </a:solidFill>
              </a:rPr>
              <a:t>parte</a:t>
            </a:r>
            <a:r>
              <a:rPr lang="en-US" sz="1800" b="0" dirty="0">
                <a:solidFill>
                  <a:srgbClr val="00B0F0"/>
                </a:solidFill>
              </a:rPr>
              <a:t>/reply, if approved, start LMSC ballot.</a:t>
            </a:r>
          </a:p>
          <a:p>
            <a:pPr>
              <a:buFont typeface="Wingdings" panose="05000000000000000000" pitchFamily="2" charset="2"/>
              <a:buChar char="q"/>
            </a:pPr>
            <a:r>
              <a:rPr lang="en-US" sz="1800" b="0" dirty="0">
                <a:solidFill>
                  <a:srgbClr val="00B0F0"/>
                </a:solidFill>
              </a:rPr>
              <a:t>UWB waiver request by Piper for a track site system, __tbd_____.</a:t>
            </a: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Sept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:44</a:t>
            </a:r>
            <a:r>
              <a:rPr lang="en-US" sz="1800" dirty="0"/>
              <a:t>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CC6600"/>
                </a:solidFill>
              </a:rPr>
              <a:t>– </a:t>
            </a:r>
            <a:r>
              <a:rPr lang="en-US" sz="1200" dirty="0">
                <a:solidFill>
                  <a:srgbClr val="CC6600"/>
                </a:solidFill>
              </a:rPr>
              <a:t>remember no reciprocal from other WGs </a:t>
            </a:r>
            <a:endParaRPr lang="en-US" sz="1400" dirty="0">
              <a:solidFill>
                <a:srgbClr val="CC66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certain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Sept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2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Sept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Bosch petition ex </a:t>
            </a:r>
            <a:r>
              <a:rPr lang="en-US" altLang="en-US" sz="1400" dirty="0" err="1"/>
              <a:t>parte</a:t>
            </a:r>
            <a:r>
              <a:rPr lang="en-US" altLang="en-US" sz="1400" dirty="0"/>
              <a:t>/reply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Bosch petition ex </a:t>
            </a:r>
            <a:r>
              <a:rPr lang="en-US" altLang="en-US" sz="1400" b="0" kern="0" dirty="0" err="1"/>
              <a:t>parte</a:t>
            </a:r>
            <a:r>
              <a:rPr lang="en-US" altLang="en-US" sz="1400" b="0" kern="0" dirty="0"/>
              <a:t> on comments</a:t>
            </a:r>
          </a:p>
          <a:p>
            <a:pPr marL="685800" lvl="1">
              <a:spcBef>
                <a:spcPts val="0"/>
              </a:spcBef>
              <a:buFont typeface="Arial" panose="020B0604020202020204" pitchFamily="34" charset="0"/>
              <a:buChar char="•"/>
            </a:pPr>
            <a:r>
              <a:rPr lang="en-US" altLang="en-US" sz="1400" kern="0" dirty="0"/>
              <a:t>In place of reply comments</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UWB Piper Waiver</a:t>
            </a:r>
          </a:p>
          <a:p>
            <a:pPr lvl="1">
              <a:spcBef>
                <a:spcPts val="0"/>
              </a:spcBef>
              <a:buFont typeface="Arial" panose="020B0604020202020204" pitchFamily="34" charset="0"/>
              <a:buChar char="•"/>
            </a:pPr>
            <a:r>
              <a:rPr lang="en-US" sz="1400" dirty="0"/>
              <a:t>Rule-Use of Spectrum Bands Above 24 GHz for Mobile Radio Services</a:t>
            </a:r>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Hassan Y.</a:t>
            </a:r>
          </a:p>
          <a:p>
            <a:pPr>
              <a:spcBef>
                <a:spcPts val="400"/>
              </a:spcBef>
            </a:pPr>
            <a:r>
              <a:rPr lang="en-US" altLang="en-US" sz="1600" b="1" dirty="0">
                <a:solidFill>
                  <a:schemeClr val="tx1"/>
                </a:solidFill>
              </a:rPr>
              <a:t>		Seconded by:	</a:t>
            </a:r>
            <a:r>
              <a:rPr lang="en-US" altLang="en-US" sz="1600" dirty="0">
                <a:solidFill>
                  <a:schemeClr val="tx1"/>
                </a:solidFill>
              </a:rPr>
              <a:t>Vijay A.</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05 Sept 2019 in document </a:t>
            </a:r>
            <a:r>
              <a:rPr lang="en-US" altLang="en-US" sz="1600" dirty="0">
                <a:hlinkClick r:id="rId2"/>
              </a:rPr>
              <a:t>https://mentor.ieee.org/802.18/dcn/19/18-19-0121-00-0000-minutes-05sep19-rrtag-teleconference.docx</a:t>
            </a:r>
            <a:r>
              <a:rPr lang="en-US" altLang="en-US" sz="1600" dirty="0"/>
              <a:t>  </a:t>
            </a:r>
            <a:r>
              <a:rPr lang="en-US" sz="1600" b="1" dirty="0"/>
              <a:t>Posted: </a:t>
            </a:r>
            <a:r>
              <a:rPr lang="en-US" sz="1600" b="0" dirty="0"/>
              <a:t>06-Sep-2019 11:18:15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Peter  E.</a:t>
            </a:r>
          </a:p>
          <a:p>
            <a:pPr marL="0" indent="0">
              <a:spcBef>
                <a:spcPts val="400"/>
              </a:spcBef>
            </a:pPr>
            <a:r>
              <a:rPr lang="en-US" altLang="en-US" sz="1600" dirty="0">
                <a:solidFill>
                  <a:schemeClr val="tx1"/>
                </a:solidFill>
              </a:rPr>
              <a:t>	Seconded by:	Hassan Y.</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Who is on the list for chair nominations?   (See document #4)</a:t>
            </a:r>
          </a:p>
          <a:p>
            <a:pPr lvl="2">
              <a:buFont typeface="Arial" panose="020B0604020202020204" pitchFamily="34" charset="0"/>
              <a:buChar char="•"/>
            </a:pPr>
            <a:r>
              <a:rPr lang="en-US" sz="1600" dirty="0"/>
              <a:t>Ian Marshall from Ruckus</a:t>
            </a:r>
          </a:p>
          <a:p>
            <a:pPr lvl="2">
              <a:buFont typeface="Arial" panose="020B0604020202020204" pitchFamily="34" charset="0"/>
              <a:buChar char="•"/>
            </a:pPr>
            <a:r>
              <a:rPr lang="en-US" sz="1600" dirty="0"/>
              <a:t>Guido </a:t>
            </a:r>
            <a:r>
              <a:rPr lang="en-US" sz="1600" dirty="0" err="1"/>
              <a:t>Hiertz</a:t>
            </a:r>
            <a:r>
              <a:rPr lang="en-US" sz="1600" dirty="0"/>
              <a:t> from Ericsson    </a:t>
            </a:r>
          </a:p>
          <a:p>
            <a:pPr lvl="2">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Contributions due by 20 Sept.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solidFill>
                  <a:schemeClr val="tx1"/>
                </a:solidFill>
              </a:rPr>
              <a:t>Nothing reported.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39082</TotalTime>
  <Words>3465</Words>
  <Application>Microsoft Office PowerPoint</Application>
  <PresentationFormat>On-screen Show (4:3)</PresentationFormat>
  <Paragraphs>514</Paragraphs>
  <Slides>25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ACMA consultation on sharing</vt:lpstr>
      <vt:lpstr>UWB Bosch petition for rule making</vt:lpstr>
      <vt:lpstr>UWB petition for rule making - Motion</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1882</cp:revision>
  <cp:lastPrinted>1601-01-01T00:00:00Z</cp:lastPrinted>
  <dcterms:created xsi:type="dcterms:W3CDTF">2016-03-03T14:54:45Z</dcterms:created>
  <dcterms:modified xsi:type="dcterms:W3CDTF">2019-09-13T15:47:26Z</dcterms:modified>
</cp:coreProperties>
</file>