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341" r:id="rId3"/>
    <p:sldId id="329" r:id="rId4"/>
    <p:sldId id="330" r:id="rId5"/>
    <p:sldId id="516" r:id="rId6"/>
    <p:sldId id="596" r:id="rId7"/>
    <p:sldId id="603" r:id="rId8"/>
    <p:sldId id="606" r:id="rId9"/>
    <p:sldId id="608" r:id="rId10"/>
    <p:sldId id="616" r:id="rId11"/>
    <p:sldId id="617" r:id="rId12"/>
    <p:sldId id="609" r:id="rId13"/>
    <p:sldId id="611" r:id="rId14"/>
    <p:sldId id="614" r:id="rId15"/>
    <p:sldId id="618" r:id="rId16"/>
    <p:sldId id="524" r:id="rId17"/>
    <p:sldId id="498" r:id="rId18"/>
    <p:sldId id="402" r:id="rId19"/>
    <p:sldId id="403" r:id="rId20"/>
    <p:sldId id="462" r:id="rId21"/>
    <p:sldId id="549" r:id="rId22"/>
    <p:sldId id="425" r:id="rId23"/>
    <p:sldId id="615" r:id="rId24"/>
    <p:sldId id="592" r:id="rId25"/>
    <p:sldId id="599"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63" autoAdjust="0"/>
    <p:restoredTop sz="96256" autoAdjust="0"/>
  </p:normalViewPr>
  <p:slideViewPr>
    <p:cSldViewPr>
      <p:cViewPr varScale="1">
        <p:scale>
          <a:sx n="104" d="100"/>
          <a:sy n="104" d="100"/>
        </p:scale>
        <p:origin x="126" y="34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12-Sep-19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7.2.1 IEEE 802 LMSC public statements to government bodies</a:t>
            </a:r>
            <a:br>
              <a:rPr lang="en-US" sz="1200" kern="1200" dirty="0">
                <a:solidFill>
                  <a:srgbClr val="000000"/>
                </a:solidFill>
                <a:effectLst/>
                <a:latin typeface="Times New Roman" pitchFamily="16" charset="0"/>
                <a:ea typeface="+mn-ea"/>
                <a:cs typeface="+mn-cs"/>
              </a:rPr>
            </a:br>
            <a:r>
              <a:rPr lang="en-US" sz="1200" i="0" u="none" kern="1200" dirty="0">
                <a:solidFill>
                  <a:srgbClr val="000000"/>
                </a:solidFill>
                <a:effectLst/>
                <a:latin typeface="Times New Roman" pitchFamily="16" charset="0"/>
                <a:ea typeface="+mn-ea"/>
                <a:cs typeface="+mn-cs"/>
              </a:rPr>
              <a:t>a) IEEE 802 LMSC public statements to government bodies shall not be released without prior approval by 2/3 of the Sponsor</a:t>
            </a: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989041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7.2.1 IEEE 802 LMSC public statements to government bodies</a:t>
            </a:r>
            <a:br>
              <a:rPr lang="en-US" sz="1200" kern="1200" dirty="0">
                <a:solidFill>
                  <a:srgbClr val="000000"/>
                </a:solidFill>
                <a:effectLst/>
                <a:latin typeface="Times New Roman" pitchFamily="16" charset="0"/>
                <a:ea typeface="+mn-ea"/>
                <a:cs typeface="+mn-cs"/>
              </a:rPr>
            </a:br>
            <a:r>
              <a:rPr lang="en-US" sz="1200" i="0" u="none" kern="1200" dirty="0">
                <a:solidFill>
                  <a:srgbClr val="000000"/>
                </a:solidFill>
                <a:effectLst/>
                <a:latin typeface="Times New Roman" pitchFamily="16" charset="0"/>
                <a:ea typeface="+mn-ea"/>
                <a:cs typeface="+mn-cs"/>
              </a:rPr>
              <a:t>a) IEEE 802 LMSC public statements to government bodies shall not be released without prior approval by 2/3 of the Sponsor</a:t>
            </a: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5011277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1695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81436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762508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72560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 Sept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05 Sept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 Sept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802.18-19/0123r00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8/dcn/19/18-19-0118" TargetMode="External"/><Relationship Id="rId3" Type="http://schemas.openxmlformats.org/officeDocument/2006/relationships/hyperlink" Target="https://www.acma.gov.au/theACMA/new-approaches-to-spectrum-sharing-1" TargetMode="External"/><Relationship Id="rId7" Type="http://schemas.openxmlformats.org/officeDocument/2006/relationships/hyperlink" Target="https://mentor.ieee.org/802.18/dcn/19/18-19-0118-00-0000-acma-spectrum-sharing-consultation-802-comments.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acma.gov.au/-/media/Spectrum-Transformation-and-Government/Presentation/Spectrum-sharing-tune-up_Aug-2019_Federated-Wireless-pdf.pdf?la=en" TargetMode="External"/><Relationship Id="rId5" Type="http://schemas.openxmlformats.org/officeDocument/2006/relationships/hyperlink" Target="https://www.acma.gov.au/theACMA/~/link.aspx?_id=435BBFAE656548B8BFD81099B517F66E&amp;_z=z" TargetMode="External"/><Relationship Id="rId4" Type="http://schemas.openxmlformats.org/officeDocument/2006/relationships/hyperlink" Target="https://mentor.ieee.org/802.18/dcn/19/18-19-0110-00-0000-acma-spectrum-sharing-new-approaches-consultation.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118-00-0000-acma-spectrum-sharing-consultation-802-comment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fcc.gov/ecfs/search/filings?proceedings_name=RM-11844&amp;sort=date_disseminated,DESC" TargetMode="External"/><Relationship Id="rId7" Type="http://schemas.openxmlformats.org/officeDocument/2006/relationships/hyperlink" Target="https://mentor.ieee.org/802.18/dcn/19/18-19-0119"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19/18-19-0119-01-0000-draft-reply-comments-to-uwb-petition.docx" TargetMode="External"/><Relationship Id="rId5" Type="http://schemas.openxmlformats.org/officeDocument/2006/relationships/hyperlink" Target="https://mentor.ieee.org/802.18/dcn/19/18-19-0079-00-0000-bosch-petition-for-rulemaking-uwb-devices-and-systems.pdf" TargetMode="External"/><Relationship Id="rId4" Type="http://schemas.openxmlformats.org/officeDocument/2006/relationships/hyperlink" Target="https://ecfsapi.fcc.gov/file/10618992215487/2019%20FINAL%20PETITION%20FOR%20RULE%20MAKING%20for%20FCC%20Filing.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9/18-19-0119-01-0000-draft-reply-comments-to-uwb-petition.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proceedings_name=19-246&amp;sort=date_disseminated,DESC"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19/18-19-0122-00-0000-piper-uwb-waiver-request-to-fcc.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ederalregister.gov/documents/2019/09/09/2019-19323/use-of-spectrum-bands-above-24-ghz-for-mobile-radio-services?utm_source=federalregister.gov&amp;utm_medium=email&amp;utm_campaign=subscription+mailing+list"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www.govinfo.gov/content/pkg/FR-2019-09-09/pdf/2019-19323.pdf?utm_campaign=subscription+mailing+list&amp;utm_source=federalregister.gov&amp;utm_medium=emai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www.mtgevents.com.au/ieee2019/visa-and-travel/" TargetMode="External"/><Relationship Id="rId2" Type="http://schemas.openxmlformats.org/officeDocument/2006/relationships/hyperlink" Target="https://mentor.ieee.org/802.18/dcn/16/18-16-0038-13-0000-teleconference-call-in-info.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icasa.org.za/news/2019/icasa-begins-a-process-to-review-annexure-b-of-the-radio-frequency-spectrum-regulations-of-201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mentor.ieee.org/802.18/dcn/19/18-19-0115-00-0000-icasa-s-africa-intentions-to-amend-spectrum-regs-ieee-802-comments.docx" TargetMode="External"/><Relationship Id="rId4" Type="http://schemas.openxmlformats.org/officeDocument/2006/relationships/hyperlink" Target="https://mentor.ieee.org/802.18/dcn/19/18-19-0109-00-0000-icasa-s-africa-intentions-to-amend-spectrum-regulation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21-00-0000-minutes-05sep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itu.int/go/ITU-R/wp5a" TargetMode="External"/><Relationship Id="rId13" Type="http://schemas.openxmlformats.org/officeDocument/2006/relationships/hyperlink" Target="https://www.itu.int/en/ITU-R/study-groups/rcpm/Pages/wrc-23-preliminary-studies.aspx" TargetMode="External"/><Relationship Id="rId3" Type="http://schemas.openxmlformats.org/officeDocument/2006/relationships/hyperlink" Target="https://www.itu.int/en/events/Pages/Calendar-Events.aspx?sector=ITU-R" TargetMode="External"/><Relationship Id="rId7" Type="http://schemas.openxmlformats.org/officeDocument/2006/relationships/hyperlink" Target="https://www.itu.int/go/ITU-R/sg5" TargetMode="External"/><Relationship Id="rId12" Type="http://schemas.openxmlformats.org/officeDocument/2006/relationships/hyperlink" Target="https://www.itu.int/oth/R1402000001"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itu.int/go/ITU-R/wp1c" TargetMode="External"/><Relationship Id="rId11" Type="http://schemas.openxmlformats.org/officeDocument/2006/relationships/hyperlink" Target="https://www.itu.int/en/ITU-R/conferences/wrc/2019/Pages/default.aspx" TargetMode="External"/><Relationship Id="rId5" Type="http://schemas.openxmlformats.org/officeDocument/2006/relationships/hyperlink" Target="https://www.itu.int/go/ITU-R/wp1a" TargetMode="External"/><Relationship Id="rId10" Type="http://schemas.openxmlformats.org/officeDocument/2006/relationships/hyperlink" Target="https://www.itu.int/events/eventdetails.asp?eventid=17206" TargetMode="External"/><Relationship Id="rId4" Type="http://schemas.openxmlformats.org/officeDocument/2006/relationships/hyperlink" Target="https://www.itu.int/go/ITU-R/sg1" TargetMode="External"/><Relationship Id="rId9" Type="http://schemas.openxmlformats.org/officeDocument/2006/relationships/hyperlink" Target="https://www.itu.int/go/ITU-R/wp5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12 Sept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12 Sept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83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ACMA consultation on sharing</a:t>
            </a:r>
          </a:p>
        </p:txBody>
      </p:sp>
      <p:sp>
        <p:nvSpPr>
          <p:cNvPr id="3" name="Content Placeholder 2"/>
          <p:cNvSpPr>
            <a:spLocks noGrp="1"/>
          </p:cNvSpPr>
          <p:nvPr>
            <p:ph idx="1"/>
          </p:nvPr>
        </p:nvSpPr>
        <p:spPr>
          <a:xfrm>
            <a:off x="698888" y="1066800"/>
            <a:ext cx="8292711" cy="5346442"/>
          </a:xfrm>
        </p:spPr>
        <p:txBody>
          <a:bodyPr/>
          <a:lstStyle/>
          <a:p>
            <a:pPr marL="285750" indent="-285750">
              <a:spcBef>
                <a:spcPts val="0"/>
              </a:spcBef>
              <a:buFont typeface="Arial" panose="020B0604020202020204" pitchFamily="34" charset="0"/>
              <a:buChar char="•"/>
            </a:pPr>
            <a:r>
              <a:rPr lang="en-US" sz="1800" dirty="0"/>
              <a:t> </a:t>
            </a:r>
            <a:r>
              <a:rPr lang="en-US" sz="1800" b="0" dirty="0">
                <a:hlinkClick r:id="rId3"/>
              </a:rPr>
              <a:t>https://www.acma.gov.au/theACMA/new-approaches-to-spectrum-sharing-1</a:t>
            </a:r>
            <a:r>
              <a:rPr lang="en-US" sz="1800" b="0" dirty="0"/>
              <a:t> </a:t>
            </a:r>
          </a:p>
          <a:p>
            <a:pPr>
              <a:buFont typeface="Arial" panose="020B0604020202020204" pitchFamily="34" charset="0"/>
              <a:buChar char="•"/>
            </a:pPr>
            <a:r>
              <a:rPr lang="en-US" sz="1800" b="0" dirty="0">
                <a:hlinkClick r:id="rId4"/>
              </a:rPr>
              <a:t>https://mentor.ieee.org/802.18/dcn/19/18-19-0110-00-0000-acma-spectrum-sharing-new-approaches-consultation.docx</a:t>
            </a:r>
            <a:endParaRPr lang="en-US" sz="1800" b="0" dirty="0"/>
          </a:p>
          <a:p>
            <a:pPr>
              <a:buFont typeface="Arial" panose="020B0604020202020204" pitchFamily="34" charset="0"/>
              <a:buChar char="•"/>
            </a:pPr>
            <a:r>
              <a:rPr lang="en-US" sz="1800" b="0" dirty="0"/>
              <a:t>Comments due 27 Sept, the RR_TAG would need to approve by 12 Sept.</a:t>
            </a:r>
          </a:p>
          <a:p>
            <a:pPr>
              <a:buFont typeface="Arial" panose="020B0604020202020204" pitchFamily="34" charset="0"/>
              <a:buChar char="•"/>
            </a:pPr>
            <a:r>
              <a:rPr lang="en-US" sz="1800" b="0" dirty="0"/>
              <a:t>Asking about sharing approaches and looking for feedback. They have 7 questions. </a:t>
            </a:r>
          </a:p>
          <a:p>
            <a:pPr>
              <a:buFont typeface="Arial" panose="020B0604020202020204" pitchFamily="34" charset="0"/>
              <a:buChar char="•"/>
            </a:pPr>
            <a:r>
              <a:rPr lang="en-US" sz="1800" b="0" dirty="0">
                <a:solidFill>
                  <a:schemeClr val="tx1"/>
                </a:solidFill>
              </a:rPr>
              <a:t>Had reviewed the questions and started some thoughts on them.</a:t>
            </a:r>
          </a:p>
          <a:p>
            <a:pPr>
              <a:buFont typeface="Arial" panose="020B0604020202020204" pitchFamily="34" charset="0"/>
              <a:buChar char="•"/>
            </a:pPr>
            <a:r>
              <a:rPr lang="en-US" sz="1600" kern="1200" dirty="0">
                <a:latin typeface="Times New Roman" pitchFamily="16" charset="0"/>
              </a:rPr>
              <a:t>Some of the ACMA presentation slides are now available at:</a:t>
            </a:r>
          </a:p>
          <a:p>
            <a:pPr lvl="1">
              <a:buFont typeface="Arial" panose="020B0604020202020204" pitchFamily="34" charset="0"/>
              <a:buChar char="•"/>
            </a:pPr>
            <a:r>
              <a:rPr lang="en-US" sz="1200" u="sng" kern="1200" dirty="0">
                <a:latin typeface="Times New Roman" pitchFamily="16" charset="0"/>
                <a:hlinkClick r:id="rId5"/>
              </a:rPr>
              <a:t>https://www.acma.gov.au/theACMA/~/link.aspx?_id=435BBFAE656548B8BFD81099B517F66E&amp;_z=z</a:t>
            </a:r>
            <a:endParaRPr lang="en-US" sz="1200" u="sng" kern="1200" dirty="0">
              <a:latin typeface="Times New Roman" pitchFamily="16" charset="0"/>
            </a:endParaRPr>
          </a:p>
          <a:p>
            <a:pPr lvl="1">
              <a:buFont typeface="Arial" panose="020B0604020202020204" pitchFamily="34" charset="0"/>
              <a:buChar char="•"/>
            </a:pPr>
            <a:r>
              <a:rPr lang="en-US" sz="1400" kern="1200" dirty="0">
                <a:latin typeface="Times New Roman" pitchFamily="16" charset="0"/>
              </a:rPr>
              <a:t>including one related to case study on CBRS and 6 GHz AFC that may be of interest:</a:t>
            </a:r>
          </a:p>
          <a:p>
            <a:pPr lvl="1">
              <a:buFont typeface="Arial" panose="020B0604020202020204" pitchFamily="34" charset="0"/>
              <a:buChar char="•"/>
            </a:pPr>
            <a:r>
              <a:rPr lang="en-US" sz="1400" u="sng" kern="1200" dirty="0">
                <a:latin typeface="Times New Roman" pitchFamily="16" charset="0"/>
                <a:hlinkClick r:id="rId6"/>
              </a:rPr>
              <a:t>https://www.acma.gov.au/-/media/Spectrum-Transformation-and-Government/Presentation/Spectrum-sharing-tune-up_Aug-2019_Federated-Wireless-pdf.pdf?la=en</a:t>
            </a:r>
            <a:endParaRPr lang="en-US" sz="1400" kern="1200" dirty="0">
              <a:latin typeface="Times New Roman" pitchFamily="16" charset="0"/>
            </a:endParaRPr>
          </a:p>
          <a:p>
            <a:pPr>
              <a:buFont typeface="Arial" panose="020B0604020202020204" pitchFamily="34" charset="0"/>
              <a:buChar char="•"/>
            </a:pPr>
            <a:r>
              <a:rPr lang="en-US" sz="1800" dirty="0">
                <a:solidFill>
                  <a:schemeClr val="tx1"/>
                </a:solidFill>
              </a:rPr>
              <a:t>Need to approve today, will review the latest draft: </a:t>
            </a:r>
          </a:p>
          <a:p>
            <a:pPr>
              <a:buFont typeface="Arial" panose="020B0604020202020204" pitchFamily="34" charset="0"/>
              <a:buChar char="•"/>
            </a:pPr>
            <a:r>
              <a:rPr lang="en-US" sz="1800" b="0" dirty="0">
                <a:hlinkClick r:id="rId7"/>
              </a:rPr>
              <a:t>https://mentor.ieee.org/802.18/dcn/19/18-19-0118-00-0000-acma-spectrum-sharing-consultation-802-comments.docx</a:t>
            </a:r>
            <a:r>
              <a:rPr lang="en-US" sz="1800" b="0" dirty="0"/>
              <a:t>,    </a:t>
            </a:r>
            <a:r>
              <a:rPr lang="en-US" sz="1800" dirty="0">
                <a:hlinkClick r:id="rId8"/>
              </a:rPr>
              <a:t>or latest</a:t>
            </a: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2505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ACMA consultation on sharing</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  </a:t>
            </a:r>
            <a:r>
              <a:rPr lang="en-US" sz="1600" b="0" dirty="0"/>
              <a:t>Move to approve the comments in </a:t>
            </a:r>
            <a:r>
              <a:rPr lang="en-US" sz="1600" b="0" dirty="0">
                <a:hlinkClick r:id="rId3"/>
              </a:rPr>
              <a:t>https://mentor.ieee.org/802.18/dcn/19/18-19-0118-</a:t>
            </a:r>
            <a:r>
              <a:rPr lang="en-US" sz="1600" b="0" dirty="0">
                <a:highlight>
                  <a:srgbClr val="FFFF00"/>
                </a:highlight>
                <a:hlinkClick r:id="rId3"/>
              </a:rPr>
              <a:t>00</a:t>
            </a:r>
            <a:r>
              <a:rPr lang="en-US" sz="1600" b="0" dirty="0">
                <a:hlinkClick r:id="rId3"/>
              </a:rPr>
              <a:t>-0000-acma-spectrum-sharing-consultation-802-comments.docx</a:t>
            </a:r>
            <a:r>
              <a:rPr lang="en-US" sz="1600" b="0" dirty="0"/>
              <a:t> response to comments to ACMA’s consultation on Spectrum Sharing, Overview and new approaches. With the chair of 802.18 to have editorial privileges and send to the LMSC(EC) for review/approval and submission to the ACMA before 26 September 2019.</a:t>
            </a:r>
          </a:p>
          <a:p>
            <a:endParaRPr lang="en-US" altLang="en-US" sz="1600" b="0" dirty="0">
              <a:solidFill>
                <a:schemeClr val="tx1"/>
              </a:solidFill>
            </a:endParaRPr>
          </a:p>
          <a:p>
            <a:r>
              <a:rPr lang="en-US" altLang="en-US" sz="1600" dirty="0"/>
              <a:t>		Moved by:  	</a:t>
            </a:r>
            <a:r>
              <a:rPr lang="en-US" altLang="en-US" sz="1600" dirty="0">
                <a:solidFill>
                  <a:schemeClr val="bg1">
                    <a:lumMod val="95000"/>
                  </a:schemeClr>
                </a:solidFill>
              </a:rPr>
              <a:t>.</a:t>
            </a:r>
          </a:p>
          <a:p>
            <a:pPr lvl="1"/>
            <a:r>
              <a:rPr lang="en-US" altLang="en-US" sz="1600" b="1" dirty="0"/>
              <a:t>Seconded by:  	</a:t>
            </a:r>
            <a:endParaRPr lang="en-US" altLang="en-US" sz="1600" b="1" dirty="0">
              <a:solidFill>
                <a:schemeClr val="bg1">
                  <a:lumMod val="95000"/>
                </a:schemeClr>
              </a:solidFill>
            </a:endParaRPr>
          </a:p>
          <a:p>
            <a:pPr lvl="1"/>
            <a:r>
              <a:rPr lang="en-US" altLang="en-US" sz="1600" b="1" dirty="0"/>
              <a:t>Discussion?	</a:t>
            </a:r>
            <a:r>
              <a:rPr lang="en-US" altLang="en-US" sz="1600" b="1" dirty="0">
                <a:solidFill>
                  <a:schemeClr val="bg1">
                    <a:lumMod val="75000"/>
                  </a:schemeClr>
                </a:solidFill>
              </a:rPr>
              <a:t>none</a:t>
            </a:r>
          </a:p>
          <a:p>
            <a:pPr lvl="1"/>
            <a:r>
              <a:rPr lang="en-US" altLang="en-US" sz="1600" b="1" dirty="0">
                <a:solidFill>
                  <a:schemeClr val="tx1"/>
                </a:solidFill>
              </a:rPr>
              <a:t>Vote:  __Y   /  __N   /  __A </a:t>
            </a:r>
          </a:p>
          <a:p>
            <a:pPr lvl="1"/>
            <a:endParaRPr lang="en-US" altLang="en-US" sz="1600" b="1" dirty="0">
              <a:solidFill>
                <a:schemeClr val="tx1"/>
              </a:solidFill>
            </a:endParaRPr>
          </a:p>
          <a:p>
            <a:pPr lvl="1"/>
            <a:r>
              <a:rPr lang="en-US" altLang="en-US" sz="1600" b="1" dirty="0">
                <a:solidFill>
                  <a:schemeClr val="tx1"/>
                </a:solidFill>
              </a:rPr>
              <a:t>Voters: </a:t>
            </a:r>
            <a:r>
              <a:rPr lang="en-US" altLang="en-US" sz="1600" b="1" dirty="0">
                <a:solidFill>
                  <a:schemeClr val="bg1">
                    <a:lumMod val="75000"/>
                  </a:schemeClr>
                </a:solidFill>
              </a:rPr>
              <a:t>Jay, Andy, Ben, Billy, Hassan, Mike, Peter, </a:t>
            </a:r>
            <a:r>
              <a:rPr lang="en-US" altLang="en-US" sz="1600" b="1" dirty="0" err="1">
                <a:solidFill>
                  <a:schemeClr val="bg1">
                    <a:lumMod val="75000"/>
                  </a:schemeClr>
                </a:solidFill>
              </a:rPr>
              <a:t>TimH</a:t>
            </a:r>
            <a:r>
              <a:rPr lang="en-US" altLang="en-US" sz="1600" b="1" dirty="0">
                <a:solidFill>
                  <a:schemeClr val="bg1">
                    <a:lumMod val="75000"/>
                  </a:schemeClr>
                </a:solidFill>
              </a:rPr>
              <a:t>, Vijay</a:t>
            </a:r>
          </a:p>
          <a:p>
            <a:pPr lvl="1"/>
            <a:r>
              <a:rPr lang="en-US" altLang="en-US" sz="1600" b="1" dirty="0">
                <a:solidFill>
                  <a:schemeClr val="bg1">
                    <a:lumMod val="75000"/>
                  </a:schemeClr>
                </a:solidFill>
              </a:rPr>
              <a:t>Motion: Passed</a:t>
            </a:r>
          </a:p>
          <a:p>
            <a:pPr lvl="1"/>
            <a:r>
              <a:rPr lang="en-US" altLang="en-US" sz="1600" b="1" dirty="0">
                <a:solidFill>
                  <a:schemeClr val="bg1">
                    <a:lumMod val="75000"/>
                  </a:schemeClr>
                </a:solidFill>
              </a:rPr>
              <a:t>Number in attendance: __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01951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Bosch petition for rule making</a:t>
            </a:r>
            <a:endParaRPr lang="en-US" sz="2400" b="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UWB petition for rule making, public notice is out. </a:t>
            </a:r>
            <a:endParaRPr lang="en-US" sz="1800" b="0" dirty="0"/>
          </a:p>
          <a:p>
            <a:pPr>
              <a:spcBef>
                <a:spcPts val="0"/>
              </a:spcBef>
              <a:buFont typeface="Arial" panose="020B0604020202020204" pitchFamily="34" charset="0"/>
              <a:buChar char="•"/>
            </a:pPr>
            <a:r>
              <a:rPr lang="en-US" sz="1800" b="0" dirty="0">
                <a:hlinkClick r:id="rId3"/>
              </a:rPr>
              <a:t>https://www.fcc.gov/ecfs/search/filings?proceedings_name=RM-11844&amp;sort=date_disseminated,DESC</a:t>
            </a:r>
            <a:r>
              <a:rPr lang="en-US" sz="1800" b="0" dirty="0"/>
              <a:t>  (cg rm-11844)</a:t>
            </a:r>
            <a:endParaRPr lang="en-US" sz="1800" b="0" dirty="0">
              <a:hlinkClick r:id="rId4"/>
            </a:endParaRPr>
          </a:p>
          <a:p>
            <a:pPr lvl="1">
              <a:spcBef>
                <a:spcPts val="0"/>
              </a:spcBef>
              <a:buFont typeface="Arial" panose="020B0604020202020204" pitchFamily="34" charset="0"/>
              <a:buChar char="•"/>
            </a:pPr>
            <a:endParaRPr lang="en-US" sz="1400" b="0" dirty="0">
              <a:hlinkClick r:id="rId4"/>
            </a:endParaRPr>
          </a:p>
          <a:p>
            <a:pPr lvl="1">
              <a:spcBef>
                <a:spcPts val="0"/>
              </a:spcBef>
              <a:buFont typeface="Arial" panose="020B0604020202020204" pitchFamily="34" charset="0"/>
              <a:buChar char="•"/>
            </a:pPr>
            <a:r>
              <a:rPr lang="en-US" sz="1400" b="0" dirty="0">
                <a:hlinkClick r:id="rId4"/>
              </a:rPr>
              <a:t>https://ecfsapi.fcc.gov/file/10618992215487/2019%20FINAL%20PETITION%20FOR%20RULE%20MAKING%20for%20FCC%20Filing.pdf</a:t>
            </a:r>
            <a:r>
              <a:rPr lang="en-US" sz="1400" b="0" dirty="0"/>
              <a:t>   </a:t>
            </a:r>
          </a:p>
          <a:p>
            <a:pPr lvl="1">
              <a:spcBef>
                <a:spcPts val="0"/>
              </a:spcBef>
              <a:buFont typeface="Arial" panose="020B0604020202020204" pitchFamily="34" charset="0"/>
              <a:buChar char="•"/>
            </a:pPr>
            <a:r>
              <a:rPr lang="en-US" sz="1600" dirty="0">
                <a:hlinkClick r:id="rId5"/>
              </a:rPr>
              <a:t>https://mentor.ieee.org/802.18/dcn/19/18-19-0079-00-0000-bosch-petition-for-rulemaking-uwb-devices-and-systems.pdf</a:t>
            </a:r>
            <a:r>
              <a:rPr lang="en-US" sz="1600" dirty="0"/>
              <a:t>  </a:t>
            </a:r>
          </a:p>
          <a:p>
            <a:pPr lvl="1">
              <a:spcBef>
                <a:spcPts val="0"/>
              </a:spcBef>
              <a:buFont typeface="Arial" panose="020B0604020202020204" pitchFamily="34" charset="0"/>
              <a:buChar char="•"/>
            </a:pPr>
            <a:r>
              <a:rPr lang="en-US" sz="1600" dirty="0"/>
              <a:t>Feedback heard, there is more than just updates from past waivers.</a:t>
            </a:r>
            <a:endParaRPr lang="en-US" sz="1600" b="0" dirty="0"/>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1800" b="0" dirty="0">
                <a:solidFill>
                  <a:schemeClr val="tx1"/>
                </a:solidFill>
              </a:rPr>
              <a:t>Will review current draft, and if ready, will vote on it. (If not ready, will try Tuesday in Hanoi)</a:t>
            </a:r>
          </a:p>
          <a:p>
            <a:pPr>
              <a:buFont typeface="Arial" panose="020B0604020202020204" pitchFamily="34" charset="0"/>
              <a:buChar char="•"/>
            </a:pPr>
            <a:r>
              <a:rPr lang="en-US" sz="1600" b="0" dirty="0">
                <a:solidFill>
                  <a:schemeClr val="tx1"/>
                </a:solidFill>
                <a:hlinkClick r:id="rId6"/>
              </a:rPr>
              <a:t>https://mentor.ieee.org/802.18/dcn/19/18-19-0119-01-0000-draft-reply-comments-to-uwb-petition.docx</a:t>
            </a:r>
            <a:r>
              <a:rPr lang="en-US" sz="1600" b="0" dirty="0">
                <a:solidFill>
                  <a:schemeClr val="tx1"/>
                </a:solidFill>
              </a:rPr>
              <a:t>   </a:t>
            </a:r>
            <a:r>
              <a:rPr lang="en-US" sz="1600" dirty="0">
                <a:solidFill>
                  <a:schemeClr val="tx1"/>
                </a:solidFill>
                <a:hlinkClick r:id="rId7"/>
              </a:rPr>
              <a:t>or latest</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2812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  </a:t>
            </a:r>
            <a:r>
              <a:rPr lang="en-US" sz="1600" b="0" dirty="0"/>
              <a:t>Move to approve the ex </a:t>
            </a:r>
            <a:r>
              <a:rPr lang="en-US" sz="1600" b="0" dirty="0" err="1"/>
              <a:t>parte</a:t>
            </a:r>
            <a:r>
              <a:rPr lang="en-US" sz="1600" b="0" dirty="0"/>
              <a:t> in </a:t>
            </a:r>
            <a:r>
              <a:rPr lang="en-US" sz="1600" b="0" u="sng" dirty="0">
                <a:hlinkClick r:id="rId3"/>
              </a:rPr>
              <a:t>https://mentor.ieee.org/802.18/dcn/19/18-19-0119-</a:t>
            </a:r>
            <a:r>
              <a:rPr lang="en-US" sz="1600" b="0" u="sng" dirty="0">
                <a:highlight>
                  <a:srgbClr val="FFFF00"/>
                </a:highlight>
                <a:hlinkClick r:id="rId3"/>
              </a:rPr>
              <a:t>01-</a:t>
            </a:r>
            <a:r>
              <a:rPr lang="en-US" sz="1600" b="0" u="sng" dirty="0">
                <a:hlinkClick r:id="rId3"/>
              </a:rPr>
              <a:t>0000-draft-reply-comments-to-uwb-petition.docx</a:t>
            </a:r>
            <a:r>
              <a:rPr lang="en-US" sz="1600" b="0" u="sng" dirty="0"/>
              <a:t> </a:t>
            </a:r>
            <a:r>
              <a:rPr lang="en-US" sz="1600" b="0" dirty="0"/>
              <a:t>  response to comments to FCC’s public notice RM-11844 on a UWB Petition for Rule Making. With the chair of 802.18 to have editorial privileges and send to the LMSC(EC) for review/approval and submission to the FCC before </a:t>
            </a:r>
            <a:r>
              <a:rPr lang="en-US" sz="1600" b="0" dirty="0">
                <a:highlight>
                  <a:srgbClr val="FFFF00"/>
                </a:highlight>
              </a:rPr>
              <a:t>_________  </a:t>
            </a:r>
            <a:r>
              <a:rPr lang="en-US" sz="1600" b="0" dirty="0"/>
              <a:t>2019.</a:t>
            </a:r>
          </a:p>
          <a:p>
            <a:endParaRPr lang="en-US" altLang="en-US" sz="1600" dirty="0">
              <a:solidFill>
                <a:schemeClr val="tx1"/>
              </a:solidFill>
            </a:endParaRPr>
          </a:p>
          <a:p>
            <a:r>
              <a:rPr lang="en-US" altLang="en-US" sz="1600" dirty="0"/>
              <a:t>		Moved by:  	</a:t>
            </a:r>
            <a:r>
              <a:rPr lang="en-US" altLang="en-US" sz="1600" dirty="0">
                <a:solidFill>
                  <a:schemeClr val="bg1">
                    <a:lumMod val="95000"/>
                  </a:schemeClr>
                </a:solidFill>
              </a:rPr>
              <a:t>.</a:t>
            </a:r>
          </a:p>
          <a:p>
            <a:pPr lvl="1"/>
            <a:r>
              <a:rPr lang="en-US" altLang="en-US" sz="1600" b="1" dirty="0"/>
              <a:t>Seconded by:  	</a:t>
            </a:r>
            <a:endParaRPr lang="en-US" altLang="en-US" sz="1600" b="1" dirty="0">
              <a:solidFill>
                <a:schemeClr val="bg1">
                  <a:lumMod val="95000"/>
                </a:schemeClr>
              </a:solidFill>
            </a:endParaRPr>
          </a:p>
          <a:p>
            <a:pPr lvl="1"/>
            <a:r>
              <a:rPr lang="en-US" altLang="en-US" sz="1600" b="1" dirty="0"/>
              <a:t>Discussion?	</a:t>
            </a:r>
            <a:r>
              <a:rPr lang="en-US" altLang="en-US" sz="1600" b="1" dirty="0">
                <a:solidFill>
                  <a:schemeClr val="bg1">
                    <a:lumMod val="75000"/>
                  </a:schemeClr>
                </a:solidFill>
              </a:rPr>
              <a:t>none</a:t>
            </a:r>
          </a:p>
          <a:p>
            <a:pPr lvl="1"/>
            <a:r>
              <a:rPr lang="en-US" altLang="en-US" sz="1600" b="1" dirty="0">
                <a:solidFill>
                  <a:schemeClr val="tx1"/>
                </a:solidFill>
              </a:rPr>
              <a:t>Vote:  __Y   /  __N   /  __A </a:t>
            </a:r>
          </a:p>
          <a:p>
            <a:pPr lvl="1"/>
            <a:endParaRPr lang="en-US" altLang="en-US" sz="1600" b="1" dirty="0">
              <a:solidFill>
                <a:schemeClr val="tx1"/>
              </a:solidFill>
            </a:endParaRPr>
          </a:p>
          <a:p>
            <a:pPr lvl="1"/>
            <a:r>
              <a:rPr lang="en-US" altLang="en-US" sz="1600" b="1" dirty="0">
                <a:solidFill>
                  <a:schemeClr val="tx1"/>
                </a:solidFill>
              </a:rPr>
              <a:t>Voters: </a:t>
            </a:r>
            <a:r>
              <a:rPr lang="en-US" altLang="en-US" sz="1600" b="1" dirty="0">
                <a:solidFill>
                  <a:schemeClr val="bg1">
                    <a:lumMod val="75000"/>
                  </a:schemeClr>
                </a:solidFill>
              </a:rPr>
              <a:t>Jay, Andy, Ben, Billy, Hassan, Mike, Peter, </a:t>
            </a:r>
            <a:r>
              <a:rPr lang="en-US" altLang="en-US" sz="1600" b="1" dirty="0" err="1">
                <a:solidFill>
                  <a:schemeClr val="bg1">
                    <a:lumMod val="75000"/>
                  </a:schemeClr>
                </a:solidFill>
              </a:rPr>
              <a:t>TimH</a:t>
            </a:r>
            <a:r>
              <a:rPr lang="en-US" altLang="en-US" sz="1600" b="1" dirty="0">
                <a:solidFill>
                  <a:schemeClr val="bg1">
                    <a:lumMod val="75000"/>
                  </a:schemeClr>
                </a:solidFill>
              </a:rPr>
              <a:t>, Vijay</a:t>
            </a:r>
          </a:p>
          <a:p>
            <a:pPr lvl="1"/>
            <a:r>
              <a:rPr lang="en-US" altLang="en-US" sz="1600" b="1" dirty="0">
                <a:solidFill>
                  <a:schemeClr val="bg1">
                    <a:lumMod val="75000"/>
                  </a:schemeClr>
                </a:solidFill>
              </a:rPr>
              <a:t>Motion: Passed</a:t>
            </a:r>
          </a:p>
          <a:p>
            <a:pPr lvl="1"/>
            <a:r>
              <a:rPr lang="en-US" altLang="en-US" sz="1600" b="1" dirty="0">
                <a:solidFill>
                  <a:schemeClr val="bg1">
                    <a:lumMod val="75000"/>
                  </a:schemeClr>
                </a:solidFill>
              </a:rPr>
              <a:t>Number in attendance: __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7838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74298" y="1183248"/>
            <a:ext cx="8292711" cy="5346442"/>
          </a:xfrm>
        </p:spPr>
        <p:txBody>
          <a:bodyPr/>
          <a:lstStyle/>
          <a:p>
            <a:pPr lvl="4">
              <a:buFont typeface="Arial" panose="020B0604020202020204" pitchFamily="34" charset="0"/>
              <a:buChar char="•"/>
            </a:pPr>
            <a:endParaRPr lang="en-US" sz="1000" dirty="0"/>
          </a:p>
          <a:p>
            <a:pPr>
              <a:buFont typeface="Arial" panose="020B0604020202020204" pitchFamily="34" charset="0"/>
              <a:buChar char="•"/>
            </a:pPr>
            <a:r>
              <a:rPr lang="en-US" sz="1800" dirty="0"/>
              <a:t>FCC UWB Piper waiver request</a:t>
            </a:r>
          </a:p>
          <a:p>
            <a:pPr lvl="1">
              <a:buFont typeface="Arial" panose="020B0604020202020204" pitchFamily="34" charset="0"/>
              <a:buChar char="•"/>
            </a:pPr>
            <a:r>
              <a:rPr lang="en-US" sz="1600" u="sng" dirty="0">
                <a:hlinkClick r:id="rId3"/>
              </a:rPr>
              <a:t>https://www.fcc.gov/ecfs/search/filings?proceedings_name=19-246&amp;sort=date_disseminated,DESC</a:t>
            </a:r>
            <a:endParaRPr lang="en-US" sz="1600" u="sng" dirty="0"/>
          </a:p>
          <a:p>
            <a:pPr lvl="1">
              <a:buFont typeface="Arial" panose="020B0604020202020204" pitchFamily="34" charset="0"/>
              <a:buChar char="•"/>
            </a:pPr>
            <a:r>
              <a:rPr lang="en-US" sz="1600" dirty="0"/>
              <a:t>TECHNOLOGY SEEKS COMMENT ON PIPER NETWORKS INC. REQUEST FOR WAIVER OF PART 15 RULES FOR ENHANCED TRANSIT LOCATION SYSTEM. (DA No. 19-865). (</a:t>
            </a:r>
            <a:r>
              <a:rPr lang="en-US" sz="1600" dirty="0" err="1"/>
              <a:t>Dkt</a:t>
            </a:r>
            <a:r>
              <a:rPr lang="en-US" sz="1600" dirty="0"/>
              <a:t> No 19-246). </a:t>
            </a:r>
            <a:r>
              <a:rPr lang="en-US" sz="1600" b="1" dirty="0"/>
              <a:t>Comments Due: 2019-09-23</a:t>
            </a:r>
            <a:r>
              <a:rPr lang="en-US" sz="1600" dirty="0"/>
              <a:t>. Reply Comments Due: 2019-10-08. OET</a:t>
            </a:r>
          </a:p>
          <a:p>
            <a:pPr lvl="1">
              <a:buFont typeface="Arial" panose="020B0604020202020204" pitchFamily="34" charset="0"/>
              <a:buChar char="•"/>
            </a:pPr>
            <a:r>
              <a:rPr lang="en-US" sz="1600" dirty="0"/>
              <a:t>Would need to approve comments next week, 12 Sept to meet deadline.  A member will see if he has time to have something for next week. </a:t>
            </a:r>
          </a:p>
          <a:p>
            <a:pPr lvl="1">
              <a:buFont typeface="Arial" panose="020B0604020202020204" pitchFamily="34" charset="0"/>
              <a:buChar char="•"/>
            </a:pPr>
            <a:r>
              <a:rPr lang="en-US" sz="1600" dirty="0"/>
              <a:t>Key points:  fixed locations (along tracks) and higher power in 6GHz band.  </a:t>
            </a:r>
          </a:p>
          <a:p>
            <a:pPr lvl="2">
              <a:buFont typeface="Arial" panose="020B0604020202020204" pitchFamily="34" charset="0"/>
              <a:buChar char="•"/>
            </a:pPr>
            <a:r>
              <a:rPr lang="en-US" sz="1400" dirty="0"/>
              <a:t>Also directional antennas up and down the track. </a:t>
            </a:r>
          </a:p>
          <a:p>
            <a:pPr lvl="1">
              <a:buFont typeface="Arial" panose="020B0604020202020204" pitchFamily="34" charset="0"/>
              <a:buChar char="•"/>
            </a:pPr>
            <a:r>
              <a:rPr lang="en-US" sz="1600" dirty="0"/>
              <a:t>Is there enough information to make a technical determination about any possible interference?</a:t>
            </a:r>
          </a:p>
          <a:p>
            <a:pPr lvl="1">
              <a:buFont typeface="Arial" panose="020B0604020202020204" pitchFamily="34" charset="0"/>
              <a:buChar char="•"/>
            </a:pPr>
            <a:r>
              <a:rPr lang="en-US" sz="1600" dirty="0"/>
              <a:t>The request:</a:t>
            </a:r>
          </a:p>
          <a:p>
            <a:pPr lvl="2">
              <a:buFont typeface="Arial" panose="020B0604020202020204" pitchFamily="34" charset="0"/>
              <a:buChar char="•"/>
            </a:pPr>
            <a:r>
              <a:rPr lang="en-US" sz="1400" dirty="0">
                <a:hlinkClick r:id="rId4"/>
              </a:rPr>
              <a:t>https://mentor.ieee.org/802.18/dcn/19/18-19-0122-00-0000-piper-uwb-waiver-request-to-fcc.pdf</a:t>
            </a:r>
            <a:r>
              <a:rPr lang="en-US" sz="1400" dirty="0"/>
              <a:t> </a:t>
            </a:r>
          </a:p>
          <a:p>
            <a:pPr lvl="1">
              <a:buFont typeface="Arial" panose="020B0604020202020204" pitchFamily="34" charset="0"/>
              <a:buChar char="•"/>
            </a:pPr>
            <a:endParaRPr lang="en-US" sz="1600" dirty="0"/>
          </a:p>
          <a:p>
            <a:pPr>
              <a:buFont typeface="Arial" panose="020B0604020202020204" pitchFamily="34" charset="0"/>
              <a:buChar char="•"/>
            </a:pPr>
            <a:endParaRPr lang="en-US" sz="1600" dirty="0"/>
          </a:p>
          <a:p>
            <a:pPr marL="0" indent="0"/>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0874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-2</a:t>
            </a:r>
            <a:endParaRPr lang="en-US" sz="2400" dirty="0"/>
          </a:p>
        </p:txBody>
      </p:sp>
      <p:sp>
        <p:nvSpPr>
          <p:cNvPr id="3" name="Content Placeholder 2"/>
          <p:cNvSpPr>
            <a:spLocks noGrp="1"/>
          </p:cNvSpPr>
          <p:nvPr>
            <p:ph idx="1"/>
          </p:nvPr>
        </p:nvSpPr>
        <p:spPr>
          <a:xfrm>
            <a:off x="685800" y="1216176"/>
            <a:ext cx="8292711" cy="5346442"/>
          </a:xfrm>
        </p:spPr>
        <p:txBody>
          <a:bodyPr/>
          <a:lstStyle/>
          <a:p>
            <a:pPr>
              <a:buFont typeface="Arial" panose="020B0604020202020204" pitchFamily="34" charset="0"/>
              <a:buChar char="•"/>
            </a:pPr>
            <a:r>
              <a:rPr lang="en-US" sz="1800" dirty="0"/>
              <a:t>Rule-Use of Spectrum Bands Above 24 GHz for Mobile Radio Services</a:t>
            </a:r>
          </a:p>
          <a:p>
            <a:pPr>
              <a:buFont typeface="Arial" panose="020B0604020202020204" pitchFamily="34" charset="0"/>
              <a:buChar char="•"/>
            </a:pPr>
            <a:r>
              <a:rPr lang="en-US" sz="1600" b="0" dirty="0"/>
              <a:t>FR Document: </a:t>
            </a:r>
            <a:r>
              <a:rPr lang="en-US" sz="1600" b="0" u="sng" dirty="0">
                <a:hlinkClick r:id="rId3"/>
              </a:rPr>
              <a:t>2019-19323</a:t>
            </a:r>
            <a:r>
              <a:rPr lang="en-US" sz="1600" b="0" dirty="0"/>
              <a:t> </a:t>
            </a:r>
            <a:br>
              <a:rPr lang="en-US" sz="1600" b="0" dirty="0"/>
            </a:br>
            <a:r>
              <a:rPr lang="en-US" sz="1600" b="0" dirty="0"/>
              <a:t>Citation: 84 FR 47146 </a:t>
            </a:r>
            <a:r>
              <a:rPr lang="en-US" sz="1600" b="0" u="sng" dirty="0">
                <a:hlinkClick r:id="rId4"/>
              </a:rPr>
              <a:t>PDF</a:t>
            </a:r>
            <a:r>
              <a:rPr lang="en-US" sz="1600" b="0" dirty="0"/>
              <a:t> Pages 47146-47147 </a:t>
            </a:r>
            <a:r>
              <a:rPr lang="en-US" sz="1600" b="0" i="1" dirty="0"/>
              <a:t>(2 pages)</a:t>
            </a:r>
            <a:r>
              <a:rPr lang="en-US" sz="1600" b="0" dirty="0"/>
              <a:t> </a:t>
            </a:r>
            <a:br>
              <a:rPr lang="en-US" sz="1600" b="0" dirty="0"/>
            </a:br>
            <a:r>
              <a:rPr lang="en-US" sz="1600" b="0" u="sng" dirty="0">
                <a:hlinkClick r:id="rId3"/>
              </a:rPr>
              <a:t>Permalink</a:t>
            </a:r>
            <a:r>
              <a:rPr lang="en-US" sz="1600" b="0" dirty="0"/>
              <a:t> </a:t>
            </a:r>
          </a:p>
          <a:p>
            <a:r>
              <a:rPr lang="en-US" sz="1600" b="0" dirty="0"/>
              <a:t>Abstract: In this document, the Commission announces that the Office of Management and Budget (OMB) has approved the information collection associated with a rule for specific millimeter wave bands above 24 GHz in the Commission's Fifth Report and Order, FCC 19-30, and that compliance with the modified rule is now required. It removes paragraphs advising that compliance was not required until OMB approval was obtained. This document is consistent with the Fifth Report and Order FCC 19-30, which states... </a:t>
            </a:r>
          </a:p>
          <a:p>
            <a:pPr>
              <a:buFont typeface="Arial" panose="020B0604020202020204" pitchFamily="34" charset="0"/>
              <a:buChar char="•"/>
            </a:pPr>
            <a:r>
              <a:rPr lang="en-US" sz="1400" dirty="0"/>
              <a:t> </a:t>
            </a:r>
          </a:p>
          <a:p>
            <a:pPr>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rgbClr val="00B0F0"/>
                </a:solidFill>
              </a:rPr>
              <a:t>ACMA if approved, start LMSC ballot. </a:t>
            </a:r>
          </a:p>
          <a:p>
            <a:pPr>
              <a:buFont typeface="Wingdings" panose="05000000000000000000" pitchFamily="2" charset="2"/>
              <a:buChar char="q"/>
            </a:pPr>
            <a:r>
              <a:rPr lang="en-US" sz="1800" b="0" dirty="0">
                <a:solidFill>
                  <a:srgbClr val="00B0F0"/>
                </a:solidFill>
              </a:rPr>
              <a:t>UWB Bosch petition ex </a:t>
            </a:r>
            <a:r>
              <a:rPr lang="en-US" sz="1800" b="0" dirty="0" err="1">
                <a:solidFill>
                  <a:srgbClr val="00B0F0"/>
                </a:solidFill>
              </a:rPr>
              <a:t>parte</a:t>
            </a:r>
            <a:r>
              <a:rPr lang="en-US" sz="1800" b="0" dirty="0">
                <a:solidFill>
                  <a:srgbClr val="00B0F0"/>
                </a:solidFill>
              </a:rPr>
              <a:t>/reply, if approved, start LMSC ballot..</a:t>
            </a:r>
          </a:p>
          <a:p>
            <a:pPr>
              <a:buFont typeface="Wingdings" panose="05000000000000000000" pitchFamily="2" charset="2"/>
              <a:buChar char="q"/>
            </a:pPr>
            <a:r>
              <a:rPr lang="en-US" sz="1800" b="0" dirty="0">
                <a:solidFill>
                  <a:srgbClr val="00B0F0"/>
                </a:solidFill>
              </a:rPr>
              <a:t>UWB waiver request by Piper for a track site system, _______.</a:t>
            </a: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bg1">
                    <a:lumMod val="75000"/>
                  </a:schemeClr>
                </a:solidFill>
              </a:rPr>
              <a:t>Nothing brought up</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05 Sept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26 Sept Aug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a:t>
            </a:r>
            <a:endParaRPr lang="en-US" altLang="en-US" sz="1800" b="1" i="1" u="sng" dirty="0">
              <a:highlight>
                <a:srgbClr val="FFFF00"/>
              </a:highlight>
            </a:endParaRP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a:t>
            </a:r>
            <a:r>
              <a:rPr lang="en-US" sz="1800" dirty="0" err="1"/>
              <a:t>listserver</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a:t>
            </a:r>
            <a:r>
              <a:rPr lang="en-US" sz="1800" dirty="0">
                <a:sym typeface="Wingdings" panose="05000000000000000000" pitchFamily="2" charset="2"/>
              </a:rPr>
              <a:t>:_________________54+</a:t>
            </a:r>
            <a:r>
              <a:rPr lang="en-US" sz="1800" dirty="0"/>
              <a:t> ET</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17 – 19 Sept. 2019 Wireless Interim in the JW Marriott Hotel, Hanoi, Vietnam</a:t>
            </a:r>
          </a:p>
          <a:p>
            <a:pPr lvl="1">
              <a:buFont typeface="Arial" panose="020B0604020202020204" pitchFamily="34" charset="0"/>
              <a:buChar char="•"/>
            </a:pPr>
            <a:r>
              <a:rPr lang="en-US" sz="1600" dirty="0"/>
              <a:t>Normal time slots, Tuesday AM2 and Thursday AM1 </a:t>
            </a:r>
            <a:r>
              <a:rPr lang="en-US" sz="1600" dirty="0">
                <a:solidFill>
                  <a:srgbClr val="CC6600"/>
                </a:solidFill>
              </a:rPr>
              <a:t>– </a:t>
            </a:r>
            <a:r>
              <a:rPr lang="en-US" sz="1200" dirty="0">
                <a:solidFill>
                  <a:srgbClr val="CC6600"/>
                </a:solidFill>
              </a:rPr>
              <a:t>remember no reciprocal from other WGs </a:t>
            </a:r>
            <a:endParaRPr lang="en-US" sz="1400" dirty="0">
              <a:solidFill>
                <a:srgbClr val="CC6600"/>
              </a:solidFill>
            </a:endParaRPr>
          </a:p>
          <a:p>
            <a:pPr lvl="1">
              <a:buFont typeface="Arial" panose="020B0604020202020204" pitchFamily="34" charset="0"/>
              <a:buChar char="•"/>
            </a:pPr>
            <a:r>
              <a:rPr lang="en-US" sz="1600" u="sng" dirty="0">
                <a:hlinkClick r:id="rId3"/>
              </a:rPr>
              <a:t>http://www.mtgevents.com.au/ieee2019/visa-and-travel/</a:t>
            </a:r>
            <a:endParaRPr lang="en-US" sz="1600" dirty="0"/>
          </a:p>
          <a:p>
            <a:pPr>
              <a:buFont typeface="Arial" panose="020B0604020202020204" pitchFamily="34" charset="0"/>
              <a:buChar char="•"/>
            </a:pPr>
            <a:r>
              <a:rPr lang="en-US" sz="1600" dirty="0">
                <a:solidFill>
                  <a:srgbClr val="FF0000"/>
                </a:solidFill>
              </a:rPr>
              <a:t>Remember: bans on certain 15-inch MacBook Pro laptops on planes in any way. </a:t>
            </a: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05 Sept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(9 on LMSC)</a:t>
            </a:r>
            <a:r>
              <a:rPr lang="en-US" altLang="en-US" sz="1800" dirty="0">
                <a:solidFill>
                  <a:schemeClr val="tx1"/>
                </a:solidFill>
              </a:rPr>
              <a:t>;   2 Nearly Voters;  Aspirant members: 19</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05 Sept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711"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05 Sept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21</a:t>
            </a:fld>
            <a:endParaRPr lang="en-US" altLang="en-US" sz="1200" b="0" dirty="0"/>
          </a:p>
        </p:txBody>
      </p:sp>
      <p:sp>
        <p:nvSpPr>
          <p:cNvPr id="2" name="Date Placeholder 1"/>
          <p:cNvSpPr>
            <a:spLocks noGrp="1"/>
          </p:cNvSpPr>
          <p:nvPr>
            <p:ph type="dt" idx="15"/>
          </p:nvPr>
        </p:nvSpPr>
        <p:spPr/>
        <p:txBody>
          <a:bodyPr/>
          <a:lstStyle/>
          <a:p>
            <a:r>
              <a:rPr lang="en-US"/>
              <a:t>05 Sept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05 Sept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37368"/>
            <a:ext cx="8898529" cy="405632"/>
          </a:xfrm>
        </p:spPr>
        <p:txBody>
          <a:bodyPr/>
          <a:lstStyle/>
          <a:p>
            <a:r>
              <a:rPr lang="en-US" sz="2000" dirty="0"/>
              <a:t>South Africa (ICASA): RF SPECTRUM REGULATIONS</a:t>
            </a:r>
          </a:p>
        </p:txBody>
      </p:sp>
      <p:sp>
        <p:nvSpPr>
          <p:cNvPr id="3" name="Content Placeholder 2"/>
          <p:cNvSpPr>
            <a:spLocks noGrp="1"/>
          </p:cNvSpPr>
          <p:nvPr>
            <p:ph idx="1"/>
          </p:nvPr>
        </p:nvSpPr>
        <p:spPr>
          <a:xfrm>
            <a:off x="697684" y="1158728"/>
            <a:ext cx="8353245" cy="5165871"/>
          </a:xfrm>
        </p:spPr>
        <p:txBody>
          <a:bodyPr/>
          <a:lstStyle/>
          <a:p>
            <a:pPr marL="285750" indent="-285750">
              <a:spcBef>
                <a:spcPts val="0"/>
              </a:spcBef>
              <a:buFont typeface="Arial" panose="020B0604020202020204" pitchFamily="34" charset="0"/>
              <a:buChar char="•"/>
            </a:pPr>
            <a:r>
              <a:rPr lang="en-US" sz="1600" dirty="0"/>
              <a:t>NOTICE OF INTENTION TO AMEND ANNEXURE B OF THE RADIO FREQUENCY SPECTRUM REGULATIONS, 2015 </a:t>
            </a:r>
          </a:p>
          <a:p>
            <a:pPr lvl="1">
              <a:buFont typeface="Arial" panose="020B0604020202020204" pitchFamily="34" charset="0"/>
              <a:buChar char="•"/>
            </a:pPr>
            <a:r>
              <a:rPr lang="en-US" sz="1400" u="sng" dirty="0">
                <a:hlinkClick r:id="rId3"/>
              </a:rPr>
              <a:t>https://www.icasa.org.za/news/2019/icasa-begins-a-process-to-review-annexure-b-of-the-radio-frequency-spectrum-regulations-of-2015</a:t>
            </a:r>
            <a:endParaRPr lang="en-US" sz="1400" dirty="0"/>
          </a:p>
          <a:p>
            <a:pPr lvl="1">
              <a:buFont typeface="Arial" panose="020B0604020202020204" pitchFamily="34" charset="0"/>
              <a:buChar char="•"/>
            </a:pPr>
            <a:r>
              <a:rPr lang="en-US" sz="1400" dirty="0"/>
              <a:t>In this regard, ICASA has published a notice of its intention to amend Annexure B in the Government Gazette where interested stakeholders are invited to submit written representations with regards to the proposed amendments by close of business on 06 September 2019. </a:t>
            </a:r>
          </a:p>
          <a:p>
            <a:pPr lvl="1">
              <a:buFont typeface="Arial" panose="020B0604020202020204" pitchFamily="34" charset="0"/>
              <a:buChar char="•"/>
            </a:pPr>
            <a:r>
              <a:rPr lang="en-US" sz="1400" dirty="0">
                <a:hlinkClick r:id="rId4"/>
              </a:rPr>
              <a:t>https://mentor.ieee.org/802.18/dcn/19/18-19-0109-00-0000-icasa-s-africa-intentions-to-amend-spectrum-regulations.pdf</a:t>
            </a:r>
            <a:r>
              <a:rPr lang="en-US" sz="1400" dirty="0"/>
              <a:t>  </a:t>
            </a:r>
          </a:p>
          <a:p>
            <a:pPr lvl="1">
              <a:buFont typeface="Arial" panose="020B0604020202020204" pitchFamily="34" charset="0"/>
              <a:buChar char="•"/>
            </a:pPr>
            <a:r>
              <a:rPr lang="en-US" sz="1400" dirty="0"/>
              <a:t>Several areas we could comment on, need to approve by 22 Aug. </a:t>
            </a:r>
          </a:p>
          <a:p>
            <a:pPr lvl="1">
              <a:buFont typeface="Arial" panose="020B0604020202020204" pitchFamily="34" charset="0"/>
              <a:buChar char="•"/>
            </a:pPr>
            <a:r>
              <a:rPr lang="en-US" sz="1400" dirty="0"/>
              <a:t>1) go up to 71 GHz;  2) 5150-5250 remove indoor restriction;  3) should wait for WRC-19 and then harmonize with its results and EU </a:t>
            </a:r>
          </a:p>
          <a:p>
            <a:pPr>
              <a:buFont typeface="Arial" panose="020B0604020202020204" pitchFamily="34" charset="0"/>
              <a:buChar char="•"/>
            </a:pPr>
            <a:r>
              <a:rPr lang="en-US" sz="1600" b="0" dirty="0">
                <a:solidFill>
                  <a:schemeClr val="tx1"/>
                </a:solidFill>
              </a:rPr>
              <a:t>A few folks worked on some text, thanks, the chair sent out </a:t>
            </a:r>
            <a:r>
              <a:rPr lang="en-US" sz="1600" b="0" dirty="0">
                <a:solidFill>
                  <a:schemeClr val="tx1"/>
                </a:solidFill>
                <a:hlinkClick r:id="rId5"/>
              </a:rPr>
              <a:t>https://mentor.ieee.org/802.18/dcn/19/18-19-0115-00-0000-icasa-s-africa-intentions-to-amend-spectrum-regs-ieee-802-comments.docx</a:t>
            </a:r>
            <a:r>
              <a:rPr lang="en-US" sz="1600" b="0" dirty="0">
                <a:solidFill>
                  <a:schemeClr val="tx1"/>
                </a:solidFill>
              </a:rPr>
              <a:t> for all to review. </a:t>
            </a:r>
          </a:p>
          <a:p>
            <a:pPr>
              <a:buFont typeface="Arial" panose="020B0604020202020204" pitchFamily="34" charset="0"/>
              <a:buChar char="•"/>
            </a:pPr>
            <a:r>
              <a:rPr lang="en-US" sz="1600" b="0" dirty="0">
                <a:solidFill>
                  <a:schemeClr val="tx1"/>
                </a:solidFill>
              </a:rPr>
              <a:t>Will review, edit and hopefully vote on it.</a:t>
            </a:r>
          </a:p>
          <a:p>
            <a:pPr>
              <a:buFont typeface="Arial" panose="020B0604020202020204" pitchFamily="34" charset="0"/>
              <a:buChar char="•"/>
            </a:pPr>
            <a:r>
              <a:rPr lang="en-US" sz="1600" b="0" dirty="0">
                <a:solidFill>
                  <a:schemeClr val="tx1"/>
                </a:solidFill>
              </a:rPr>
              <a:t>Some edits and updates.  Voted on r02. </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1321954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05 Sept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05 Sept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a:solidFill>
                  <a:schemeClr val="bg1">
                    <a:lumMod val="75000"/>
                  </a:schemeClr>
                </a:solidFill>
              </a:rPr>
              <a:t>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ACMA sharing consultation</a:t>
            </a:r>
          </a:p>
          <a:p>
            <a:pPr lvl="1">
              <a:spcBef>
                <a:spcPts val="0"/>
              </a:spcBef>
              <a:buFont typeface="Arial" panose="020B0604020202020204" pitchFamily="34" charset="0"/>
              <a:buChar char="•"/>
            </a:pPr>
            <a:r>
              <a:rPr lang="en-US" altLang="en-US" sz="1400" dirty="0"/>
              <a:t>UWB Bosch petition ex </a:t>
            </a:r>
            <a:r>
              <a:rPr lang="en-US" altLang="en-US" sz="1400" dirty="0" err="1"/>
              <a:t>parte</a:t>
            </a:r>
            <a:r>
              <a:rPr lang="en-US" altLang="en-US" sz="1400" dirty="0"/>
              <a:t>/reply comments</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ACMA sharing comments</a:t>
            </a:r>
          </a:p>
          <a:p>
            <a:pPr lvl="1">
              <a:buFont typeface="Arial" panose="020B0604020202020204" pitchFamily="34" charset="0"/>
              <a:buChar char="•"/>
            </a:pPr>
            <a:r>
              <a:rPr lang="en-US" altLang="en-US" sz="1400" dirty="0">
                <a:solidFill>
                  <a:schemeClr val="tx1"/>
                </a:solidFill>
              </a:rPr>
              <a:t>UWB ex </a:t>
            </a:r>
            <a:r>
              <a:rPr lang="en-US" altLang="en-US" sz="1400" dirty="0" err="1">
                <a:solidFill>
                  <a:schemeClr val="tx1"/>
                </a:solidFill>
              </a:rPr>
              <a:t>parte</a:t>
            </a:r>
            <a:r>
              <a:rPr lang="en-US" altLang="en-US" sz="1400" dirty="0">
                <a:solidFill>
                  <a:schemeClr val="tx1"/>
                </a:solidFill>
              </a:rPr>
              <a:t> on comments</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marL="0" indent="0">
              <a:spcBef>
                <a:spcPts val="0"/>
              </a:spcBef>
            </a:pPr>
            <a:endParaRPr lang="en-US" altLang="en-US" sz="1400" b="0" kern="0" dirty="0"/>
          </a:p>
          <a:p>
            <a:pPr marL="285750" indent="-285750">
              <a:spcBef>
                <a:spcPts val="0"/>
              </a:spcBef>
              <a:buFont typeface="Arial" panose="020B0604020202020204" pitchFamily="34" charset="0"/>
              <a:buChar char="•"/>
            </a:pPr>
            <a:r>
              <a:rPr lang="en-US" altLang="en-US" sz="1400" b="0" kern="0" dirty="0"/>
              <a:t> ACMA consultation</a:t>
            </a:r>
          </a:p>
          <a:p>
            <a:pPr marL="685800" lvl="1">
              <a:spcBef>
                <a:spcPts val="0"/>
              </a:spcBef>
              <a:buFont typeface="Arial" panose="020B0604020202020204" pitchFamily="34" charset="0"/>
              <a:buChar char="•"/>
            </a:pPr>
            <a:r>
              <a:rPr lang="en-US" altLang="en-US" sz="1400" kern="0" dirty="0"/>
              <a:t>Sharing proposals</a:t>
            </a:r>
          </a:p>
          <a:p>
            <a:pPr marL="685800" lvl="1">
              <a:spcBef>
                <a:spcPts val="0"/>
              </a:spcBef>
              <a:buFont typeface="Arial" panose="020B0604020202020204" pitchFamily="34" charset="0"/>
              <a:buChar char="•"/>
            </a:pPr>
            <a:r>
              <a:rPr lang="en-US" altLang="en-US" sz="1400" kern="0" dirty="0"/>
              <a:t>Comments due  27Sept/12Sept to approve</a:t>
            </a:r>
          </a:p>
          <a:p>
            <a:pPr marL="685800" lvl="1">
              <a:spcBef>
                <a:spcPts val="0"/>
              </a:spcBef>
              <a:buFont typeface="Arial" panose="020B0604020202020204" pitchFamily="34" charset="0"/>
              <a:buChar char="•"/>
            </a:pPr>
            <a:endParaRPr lang="en-US" altLang="en-US" sz="1400" kern="0" dirty="0"/>
          </a:p>
          <a:p>
            <a:pPr marL="285750">
              <a:spcBef>
                <a:spcPts val="0"/>
              </a:spcBef>
              <a:buFont typeface="Arial" panose="020B0604020202020204" pitchFamily="34" charset="0"/>
              <a:buChar char="•"/>
            </a:pPr>
            <a:r>
              <a:rPr lang="en-US" altLang="en-US" sz="1400" b="0" kern="0" dirty="0"/>
              <a:t>UWB Bosch petition ex </a:t>
            </a:r>
            <a:r>
              <a:rPr lang="en-US" altLang="en-US" sz="1400" b="0" kern="0" dirty="0" err="1"/>
              <a:t>parte</a:t>
            </a:r>
            <a:r>
              <a:rPr lang="en-US" altLang="en-US" sz="1400" b="0" kern="0" dirty="0"/>
              <a:t> on comments</a:t>
            </a:r>
          </a:p>
          <a:p>
            <a:pPr marL="685800" lvl="1">
              <a:spcBef>
                <a:spcPts val="0"/>
              </a:spcBef>
              <a:buFont typeface="Arial" panose="020B0604020202020204" pitchFamily="34" charset="0"/>
              <a:buChar char="•"/>
            </a:pPr>
            <a:r>
              <a:rPr lang="en-US" altLang="en-US" sz="1400" kern="0" dirty="0"/>
              <a:t>In place of reply comments</a:t>
            </a:r>
          </a:p>
          <a:p>
            <a:pPr marL="685800" lvl="1">
              <a:spcBef>
                <a:spcPts val="0"/>
              </a:spcBef>
              <a:buFont typeface="Arial" panose="020B0604020202020204" pitchFamily="34" charset="0"/>
              <a:buChar char="•"/>
            </a:pPr>
            <a:endParaRPr lang="en-US" altLang="en-US" sz="1400" kern="0" dirty="0"/>
          </a:p>
          <a:p>
            <a:pPr marL="285750" indent="-285750">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FCC UWB Piper Waiver</a:t>
            </a:r>
          </a:p>
          <a:p>
            <a:pPr lvl="1">
              <a:spcBef>
                <a:spcPts val="0"/>
              </a:spcBef>
              <a:buFont typeface="Arial" panose="020B0604020202020204" pitchFamily="34" charset="0"/>
              <a:buChar char="•"/>
            </a:pPr>
            <a:r>
              <a:rPr lang="en-US" sz="1400" dirty="0"/>
              <a:t>Rule-Use of Spectrum Bands Above 24 GHz for Mobile Radio Services</a:t>
            </a:r>
          </a:p>
          <a:p>
            <a:pPr marL="457200" lvl="1" indent="0">
              <a:spcBef>
                <a:spcPts val="0"/>
              </a:spcBef>
            </a:pPr>
            <a:endParaRPr lang="en-US" altLang="en-US" sz="1400" kern="0" dirty="0"/>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a:t>
            </a:r>
            <a:r>
              <a:rPr lang="en-US" altLang="en-US" sz="1600" dirty="0">
                <a:solidFill>
                  <a:schemeClr val="bg1">
                    <a:lumMod val="75000"/>
                  </a:schemeClr>
                </a:solidFill>
              </a:rPr>
              <a:t>Stuart K</a:t>
            </a:r>
          </a:p>
          <a:p>
            <a:pPr>
              <a:spcBef>
                <a:spcPts val="400"/>
              </a:spcBef>
            </a:pPr>
            <a:r>
              <a:rPr lang="en-US" altLang="en-US" sz="1600" b="1" dirty="0">
                <a:solidFill>
                  <a:schemeClr val="bg1">
                    <a:lumMod val="75000"/>
                  </a:schemeClr>
                </a:solidFill>
              </a:rPr>
              <a:t>		Seconded by:	</a:t>
            </a:r>
            <a:r>
              <a:rPr lang="en-US" altLang="en-US" sz="1600" dirty="0">
                <a:solidFill>
                  <a:schemeClr val="bg1">
                    <a:lumMod val="75000"/>
                  </a:schemeClr>
                </a:solidFill>
              </a:rPr>
              <a:t>Hassan Y.</a:t>
            </a:r>
          </a:p>
          <a:p>
            <a:pPr lvl="1">
              <a:spcBef>
                <a:spcPts val="400"/>
              </a:spcBef>
            </a:pPr>
            <a:r>
              <a:rPr lang="en-US" altLang="en-US" sz="1600" b="1" dirty="0">
                <a:solidFill>
                  <a:schemeClr val="bg1">
                    <a:lumMod val="75000"/>
                  </a:schemeClr>
                </a:solidFill>
              </a:rPr>
              <a:t>Discussion?  	None</a:t>
            </a:r>
          </a:p>
          <a:p>
            <a:pPr lvl="1">
              <a:spcBef>
                <a:spcPts val="400"/>
              </a:spcBef>
            </a:pPr>
            <a:r>
              <a:rPr lang="en-US" altLang="en-US" sz="1600" b="1"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dirty="0"/>
              <a:t>To approve the minutes from the IEEE 802.18 Teleconference 05 Sept 2019 in document </a:t>
            </a:r>
            <a:r>
              <a:rPr lang="en-US" altLang="en-US" sz="1600" dirty="0">
                <a:hlinkClick r:id="rId2"/>
              </a:rPr>
              <a:t>https://mentor.ieee.org/802.18/dcn/19/18-19-0121-00-0000-minutes-05sep19-rrtag-teleconference.docx</a:t>
            </a:r>
            <a:r>
              <a:rPr lang="en-US" altLang="en-US" sz="1600" dirty="0"/>
              <a:t>  </a:t>
            </a:r>
            <a:r>
              <a:rPr lang="en-US" sz="1600" b="1" dirty="0"/>
              <a:t>Posted: </a:t>
            </a:r>
            <a:r>
              <a:rPr lang="en-US" sz="1600" b="0" dirty="0"/>
              <a:t>06-Sep-2019 11:18:15 ET</a:t>
            </a:r>
          </a:p>
          <a:p>
            <a:pPr marL="0" indent="0">
              <a:spcBef>
                <a:spcPts val="400"/>
              </a:spcBef>
            </a:pPr>
            <a:r>
              <a:rPr lang="en-US" sz="1600" b="0" dirty="0"/>
              <a:t> </a:t>
            </a:r>
            <a:r>
              <a:rPr lang="en-US" altLang="en-US" sz="1600" b="0" dirty="0">
                <a:solidFill>
                  <a:schemeClr val="tx1"/>
                </a:solidFill>
              </a:rPr>
              <a:t>	</a:t>
            </a:r>
            <a:r>
              <a:rPr lang="en-US" altLang="en-US" sz="1600" dirty="0">
                <a:solidFill>
                  <a:schemeClr val="tx1"/>
                </a:solidFill>
              </a:rPr>
              <a:t>Moved by:  	</a:t>
            </a:r>
            <a:r>
              <a:rPr lang="en-US" altLang="en-US" sz="1600" dirty="0">
                <a:solidFill>
                  <a:schemeClr val="bg1">
                    <a:lumMod val="75000"/>
                  </a:schemeClr>
                </a:solidFill>
              </a:rPr>
              <a:t>Mike L.  </a:t>
            </a:r>
          </a:p>
          <a:p>
            <a:pPr marL="0" indent="0">
              <a:spcBef>
                <a:spcPts val="400"/>
              </a:spcBef>
            </a:pPr>
            <a:r>
              <a:rPr lang="en-US" altLang="en-US" sz="1600" dirty="0">
                <a:solidFill>
                  <a:schemeClr val="bg1">
                    <a:lumMod val="75000"/>
                  </a:schemeClr>
                </a:solidFill>
              </a:rPr>
              <a:t>	Seconded by:	Hassan Y.</a:t>
            </a:r>
          </a:p>
          <a:p>
            <a:pPr>
              <a:spcBef>
                <a:spcPts val="400"/>
              </a:spcBef>
            </a:pPr>
            <a:r>
              <a:rPr lang="en-US" altLang="en-US" sz="1600" b="1" dirty="0">
                <a:solidFill>
                  <a:schemeClr val="bg1">
                    <a:lumMod val="75000"/>
                  </a:schemeClr>
                </a:solidFill>
              </a:rPr>
              <a:t>		Discussion?  	None</a:t>
            </a:r>
          </a:p>
          <a:p>
            <a:pPr lvl="1">
              <a:spcBef>
                <a:spcPts val="400"/>
              </a:spcBef>
            </a:pPr>
            <a:r>
              <a:rPr lang="en-US" altLang="en-US" sz="1600" b="1" dirty="0">
                <a:solidFill>
                  <a:schemeClr val="bg1">
                    <a:lumMod val="75000"/>
                  </a:schemeClr>
                </a:solidFill>
              </a:rPr>
              <a:t>Vote:  Approved by unanimous consent</a:t>
            </a:r>
          </a:p>
          <a:p>
            <a:pPr lvl="1">
              <a:spcBef>
                <a:spcPts val="400"/>
              </a:spcBef>
            </a:pPr>
            <a:endParaRPr lang="en-US" altLang="en-US" sz="1600" b="1" dirty="0">
              <a:solidFill>
                <a:schemeClr val="bg1">
                  <a:lumMod val="75000"/>
                </a:schemeClr>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__</a:t>
            </a:r>
            <a:r>
              <a:rPr lang="en-US" altLang="en-US" sz="1800" dirty="0">
                <a:solidFill>
                  <a:schemeClr val="bg1">
                    <a:lumMod val="75000"/>
                  </a:schemeClr>
                </a:solidFill>
              </a:rPr>
              <a:t>nothing heard</a:t>
            </a:r>
            <a:r>
              <a:rPr lang="en-US" altLang="en-US" sz="1800" dirty="0">
                <a:solidFill>
                  <a:schemeClr val="tx1"/>
                </a:solidFill>
              </a:rPr>
              <a:t>____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05 Sept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47078"/>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t>Who is on the list for chair nominations? </a:t>
            </a:r>
          </a:p>
          <a:p>
            <a:pPr lvl="2">
              <a:buFont typeface="Arial" panose="020B0604020202020204" pitchFamily="34" charset="0"/>
              <a:buChar char="•"/>
            </a:pPr>
            <a:r>
              <a:rPr lang="en-US" sz="1600" dirty="0"/>
              <a:t>Ian Marshall from Ruckus</a:t>
            </a:r>
          </a:p>
          <a:p>
            <a:pPr lvl="2">
              <a:buFont typeface="Arial" panose="020B0604020202020204" pitchFamily="34" charset="0"/>
              <a:buChar char="•"/>
            </a:pPr>
            <a:r>
              <a:rPr lang="en-US" sz="1600" dirty="0"/>
              <a:t> </a:t>
            </a:r>
          </a:p>
          <a:p>
            <a:pPr lvl="2">
              <a:buFont typeface="Arial" panose="020B0604020202020204" pitchFamily="34" charset="0"/>
              <a:buChar char="•"/>
            </a:pPr>
            <a:r>
              <a:rPr lang="en-US" sz="1600" dirty="0"/>
              <a:t> </a:t>
            </a:r>
          </a:p>
          <a:p>
            <a:pPr lvl="2">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meeting # _____ </a:t>
            </a:r>
            <a:r>
              <a:rPr lang="en-US" sz="1200" dirty="0">
                <a:solidFill>
                  <a:schemeClr val="tx1"/>
                </a:solidFill>
              </a:rPr>
              <a:t>(05 Sept and 07 Nov, meetings on 2.4 GHz SRDoc)</a:t>
            </a:r>
            <a:endParaRPr lang="en-US" sz="1800" dirty="0">
              <a:solidFill>
                <a:schemeClr val="tx1"/>
              </a:solidFill>
            </a:endParaRPr>
          </a:p>
          <a:p>
            <a:pPr lvl="1">
              <a:buFont typeface="Arial" panose="020B0604020202020204" pitchFamily="34" charset="0"/>
              <a:buChar char="•"/>
            </a:pPr>
            <a:r>
              <a:rPr lang="en-US" sz="1600" dirty="0">
                <a:solidFill>
                  <a:schemeClr val="bg1">
                    <a:lumMod val="75000"/>
                  </a:schemeClr>
                </a:solidFill>
              </a:rPr>
              <a:t>Nothing reported</a:t>
            </a:r>
          </a:p>
          <a:p>
            <a:pPr lvl="1">
              <a:buFont typeface="Arial" panose="020B0604020202020204" pitchFamily="34" charset="0"/>
              <a:buChar char="•"/>
            </a:pPr>
            <a:endParaRPr lang="en-US" sz="1200" dirty="0">
              <a:solidFill>
                <a:schemeClr val="tx1"/>
              </a:solidFill>
            </a:endParaRPr>
          </a:p>
          <a:p>
            <a:pPr lvl="3">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7"/>
              </a:rPr>
              <a:t>&lt;TG-UWB&gt;</a:t>
            </a:r>
            <a:r>
              <a:rPr lang="en-US" sz="1400" b="0" dirty="0">
                <a:solidFill>
                  <a:schemeClr val="tx1"/>
                </a:solidFill>
              </a:rPr>
              <a:t> </a:t>
            </a:r>
            <a:r>
              <a:rPr lang="en-US" sz="1400" dirty="0">
                <a:solidFill>
                  <a:schemeClr val="tx1"/>
                </a:solidFill>
              </a:rPr>
              <a:t>next meeting #50, 10-13 Sept 2019, </a:t>
            </a:r>
            <a:r>
              <a:rPr lang="en-US" sz="1400" dirty="0" err="1">
                <a:solidFill>
                  <a:schemeClr val="tx1"/>
                </a:solidFill>
              </a:rPr>
              <a:t>Boeblingen</a:t>
            </a:r>
            <a:r>
              <a:rPr lang="en-US" sz="1400" dirty="0">
                <a:solidFill>
                  <a:schemeClr val="tx1"/>
                </a:solidFill>
              </a:rPr>
              <a:t>, DE</a:t>
            </a: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8"/>
              </a:rPr>
              <a:t>&lt;ERM&gt;</a:t>
            </a:r>
            <a:r>
              <a:rPr lang="en-US" sz="1400" b="0" dirty="0"/>
              <a:t> </a:t>
            </a:r>
            <a:r>
              <a:rPr lang="en-US" sz="1400" dirty="0">
                <a:solidFill>
                  <a:schemeClr val="tx1"/>
                </a:solidFill>
              </a:rPr>
              <a:t>next meeting #69, 15-18 Oct 2019, </a:t>
            </a:r>
            <a:r>
              <a:rPr lang="en-US" sz="1400" dirty="0"/>
              <a:t>Sophia Antipolis</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97684" y="1158729"/>
            <a:ext cx="8522516" cy="5316684"/>
          </a:xfrm>
        </p:spPr>
        <p:txBody>
          <a:bodyPr/>
          <a:lstStyle/>
          <a:p>
            <a:endParaRPr lang="en-US" sz="1600" dirty="0">
              <a:solidFill>
                <a:schemeClr val="tx1"/>
              </a:solidFill>
            </a:endParaRPr>
          </a:p>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 M98, 16-18 Sept 2019, Cluj </a:t>
            </a:r>
            <a:r>
              <a:rPr lang="en-US" sz="1600" dirty="0" err="1">
                <a:solidFill>
                  <a:schemeClr val="tx1"/>
                </a:solidFill>
              </a:rPr>
              <a:t>Napoca</a:t>
            </a:r>
            <a:r>
              <a:rPr lang="en-US" sz="1600" dirty="0">
                <a:solidFill>
                  <a:schemeClr val="tx1"/>
                </a:solidFill>
              </a:rPr>
              <a:t>, Romania</a:t>
            </a:r>
          </a:p>
          <a:p>
            <a:pPr lvl="1">
              <a:buFont typeface="Arial" panose="020B0604020202020204" pitchFamily="34" charset="0"/>
              <a:buChar char="•"/>
            </a:pPr>
            <a:r>
              <a:rPr lang="en-US" sz="1600" dirty="0">
                <a:solidFill>
                  <a:schemeClr val="bg1">
                    <a:lumMod val="75000"/>
                  </a:schemeClr>
                </a:solidFill>
              </a:rPr>
              <a:t>Nothing reported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#8, 23-24 Sept 2019, Rome, Italy</a:t>
            </a:r>
            <a:endParaRPr lang="en-US" sz="1800" dirty="0"/>
          </a:p>
          <a:p>
            <a:pPr lvl="1">
              <a:buFont typeface="Arial" panose="020B0604020202020204" pitchFamily="34" charset="0"/>
              <a:buChar char="•"/>
            </a:pPr>
            <a:r>
              <a:rPr lang="en-US" sz="1600" dirty="0">
                <a:solidFill>
                  <a:schemeClr val="bg1">
                    <a:lumMod val="75000"/>
                  </a:schemeClr>
                </a:solidFill>
              </a:rPr>
              <a:t>Nothing reported</a:t>
            </a:r>
          </a:p>
          <a:p>
            <a:pPr marL="45720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#8, 25-27 Sept 2019, Rome, Italy</a:t>
            </a:r>
            <a:r>
              <a:rPr lang="en-US" sz="1800" dirty="0">
                <a:solidFill>
                  <a:schemeClr val="tx1"/>
                </a:solidFill>
              </a:rPr>
              <a:t> </a:t>
            </a:r>
          </a:p>
          <a:p>
            <a:pPr lvl="1">
              <a:buFont typeface="Arial" panose="020B0604020202020204" pitchFamily="34" charset="0"/>
              <a:buChar char="•"/>
            </a:pPr>
            <a:r>
              <a:rPr lang="en-US" sz="1600" dirty="0">
                <a:solidFill>
                  <a:schemeClr val="bg1">
                    <a:lumMod val="75000"/>
                  </a:schemeClr>
                </a:solidFill>
              </a:rPr>
              <a:t>Nothing reported </a:t>
            </a: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solidFill>
                  <a:schemeClr val="bg1">
                    <a:lumMod val="75000"/>
                  </a:schemeClr>
                </a:solidFill>
              </a:rPr>
              <a:t>Nothing reported. </a:t>
            </a:r>
          </a:p>
          <a:p>
            <a:pPr>
              <a:spcBef>
                <a:spcPts val="0"/>
              </a:spcBef>
              <a:buFont typeface="Arial" panose="020B0604020202020204" pitchFamily="34" charset="0"/>
              <a:buChar char="•"/>
            </a:pPr>
            <a:r>
              <a:rPr lang="en-US" sz="1600" dirty="0">
                <a:solidFill>
                  <a:schemeClr val="tx1"/>
                </a:solidFill>
              </a:rPr>
              <a:t> </a:t>
            </a:r>
          </a:p>
          <a:p>
            <a:pPr>
              <a:spcBef>
                <a:spcPts val="0"/>
              </a:spcBef>
              <a:buFont typeface="Arial" panose="020B0604020202020204" pitchFamily="34" charset="0"/>
              <a:buChar char="•"/>
            </a:pPr>
            <a:r>
              <a:rPr lang="en-US" sz="1600" dirty="0">
                <a:solidFill>
                  <a:schemeClr val="tx1"/>
                </a:solidFill>
              </a:rPr>
              <a:t>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Calendar:</a:t>
            </a:r>
            <a:endParaRPr lang="en-US" sz="1600" dirty="0">
              <a:hlinkClick r:id="rId3"/>
            </a:endParaRPr>
          </a:p>
          <a:p>
            <a:pPr lvl="1">
              <a:spcBef>
                <a:spcPts val="0"/>
              </a:spcBef>
              <a:buFont typeface="Arial" panose="020B0604020202020204" pitchFamily="34" charset="0"/>
              <a:buChar char="•"/>
            </a:pPr>
            <a:r>
              <a:rPr lang="en-US" sz="1600" dirty="0">
                <a:hlinkClick r:id="rId3"/>
              </a:rPr>
              <a:t>https://www.itu.int/en/events/Pages/Calendar-Events.aspx?sector=ITU-R</a:t>
            </a:r>
            <a:endParaRPr lang="en-US" sz="1600" dirty="0"/>
          </a:p>
          <a:p>
            <a:pPr>
              <a:spcBef>
                <a:spcPts val="0"/>
              </a:spcBef>
              <a:buFont typeface="Arial" panose="020B0604020202020204" pitchFamily="34" charset="0"/>
              <a:buChar char="•"/>
            </a:pPr>
            <a:r>
              <a:rPr lang="en-US" sz="1200" dirty="0">
                <a:hlinkClick r:id="rId4"/>
              </a:rPr>
              <a:t>Study Group 1 (SG 1) Spectrum management</a:t>
            </a:r>
            <a:endParaRPr lang="en-US" sz="1200" dirty="0">
              <a:solidFill>
                <a:schemeClr val="tx1"/>
              </a:solidFill>
            </a:endParaRPr>
          </a:p>
          <a:p>
            <a:pPr lvl="1">
              <a:spcBef>
                <a:spcPts val="0"/>
              </a:spcBef>
              <a:buFont typeface="Arial" panose="020B0604020202020204" pitchFamily="34" charset="0"/>
              <a:buChar char="•"/>
            </a:pPr>
            <a:r>
              <a:rPr lang="en-US" sz="1050" u="sng" dirty="0">
                <a:hlinkClick r:id="rId5"/>
              </a:rPr>
              <a:t>Working Party 1A (WP 1A) - Spectrum engineering techniques</a:t>
            </a:r>
            <a:r>
              <a:rPr lang="en-US" sz="1050" u="sng" dirty="0"/>
              <a:t> </a:t>
            </a:r>
          </a:p>
          <a:p>
            <a:pPr lvl="1">
              <a:spcBef>
                <a:spcPts val="0"/>
              </a:spcBef>
              <a:buFont typeface="Arial" panose="020B0604020202020204" pitchFamily="34" charset="0"/>
              <a:buChar char="•"/>
            </a:pPr>
            <a:r>
              <a:rPr lang="en-US" sz="1050" dirty="0">
                <a:hlinkClick r:id="rId6"/>
              </a:rPr>
              <a:t>Working Party 1C (WP 1C) - Spectrum monitoring</a:t>
            </a:r>
            <a:r>
              <a:rPr lang="en-US" sz="1050" dirty="0"/>
              <a:t>​​</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r>
              <a:rPr lang="en-US" sz="1200" dirty="0">
                <a:hlinkClick r:id="rId7"/>
              </a:rPr>
              <a:t>Study Group 5 (SG 5) Terrestrial services</a:t>
            </a:r>
            <a:endParaRPr lang="en-US" sz="1200" dirty="0"/>
          </a:p>
          <a:p>
            <a:pPr lvl="1">
              <a:spcBef>
                <a:spcPts val="0"/>
              </a:spcBef>
              <a:buFont typeface="Arial" panose="020B0604020202020204" pitchFamily="34" charset="0"/>
              <a:buChar char="•"/>
            </a:pPr>
            <a:r>
              <a:rPr lang="en-US" sz="1050" dirty="0">
                <a:hlinkClick r:id="rId8"/>
              </a:rPr>
              <a:t>Working Party 5A (WP 5A) - Land mobile service above 30 MHz* (excluding IMT); wireless access in the fixed service; amateur and amateur-satellite services</a:t>
            </a:r>
            <a:r>
              <a:rPr lang="en-US" sz="1050" dirty="0"/>
              <a:t>  (Chair on mailing list)</a:t>
            </a:r>
            <a:endParaRPr lang="en-US" sz="1050" dirty="0">
              <a:hlinkClick r:id="rId9"/>
            </a:endParaRPr>
          </a:p>
          <a:p>
            <a:pPr lvl="1">
              <a:spcBef>
                <a:spcPts val="0"/>
              </a:spcBef>
              <a:buFont typeface="Arial" panose="020B0604020202020204" pitchFamily="34" charset="0"/>
              <a:buChar char="•"/>
            </a:pPr>
            <a:r>
              <a:rPr lang="en-US" sz="1050" dirty="0">
                <a:hlinkClick r:id="rId9"/>
              </a:rPr>
              <a:t>Working Party 5D (WP 5D) - IMT Systems</a:t>
            </a:r>
            <a:r>
              <a:rPr lang="en-US" sz="1050" dirty="0"/>
              <a:t> (Chair on mailing list)​​</a:t>
            </a:r>
          </a:p>
          <a:p>
            <a:pPr lvl="2">
              <a:spcBef>
                <a:spcPts val="0"/>
              </a:spcBef>
              <a:buFont typeface="Arial" panose="020B0604020202020204" pitchFamily="34" charset="0"/>
              <a:buChar char="•"/>
            </a:pPr>
            <a:r>
              <a:rPr lang="en-US" sz="900" dirty="0">
                <a:hlinkClick r:id="rId10"/>
              </a:rPr>
              <a:t>Monday 2019-12-09 - Friday 2019-12-13</a:t>
            </a:r>
            <a:endParaRPr lang="en-US" sz="900" dirty="0"/>
          </a:p>
          <a:p>
            <a:pPr marL="400050">
              <a:spcBef>
                <a:spcPts val="0"/>
              </a:spcBef>
              <a:buFont typeface="Arial" panose="020B0604020202020204" pitchFamily="34" charset="0"/>
              <a:buChar char="•"/>
            </a:pPr>
            <a:r>
              <a:rPr lang="en-US" sz="1200" dirty="0"/>
              <a:t>WRC-19:   </a:t>
            </a:r>
          </a:p>
          <a:p>
            <a:pPr marL="800100" lvl="1">
              <a:spcBef>
                <a:spcPts val="0"/>
              </a:spcBef>
              <a:buFont typeface="Arial" panose="020B0604020202020204" pitchFamily="34" charset="0"/>
              <a:buChar char="•"/>
            </a:pPr>
            <a:r>
              <a:rPr lang="en-US" sz="1100" u="sng" dirty="0">
                <a:hlinkClick r:id="rId11"/>
              </a:rPr>
              <a:t>https://www.itu.int/en/ITU-R/conferences/wrc/2019/Pages/default.aspx</a:t>
            </a:r>
            <a:r>
              <a:rPr lang="en-US" sz="1100" u="sng" dirty="0"/>
              <a:t>;  agenda and more: </a:t>
            </a:r>
            <a:r>
              <a:rPr lang="en-US" sz="1100" dirty="0"/>
              <a:t> </a:t>
            </a:r>
            <a:r>
              <a:rPr lang="en-US" sz="1100" u="sng" dirty="0">
                <a:hlinkClick r:id="rId12"/>
              </a:rPr>
              <a:t>https://www.itu.int/oth/R1402000001</a:t>
            </a:r>
            <a:endParaRPr lang="en-US" sz="1100" u="sng" dirty="0"/>
          </a:p>
          <a:p>
            <a:pPr marL="400050">
              <a:spcBef>
                <a:spcPts val="0"/>
              </a:spcBef>
              <a:buFont typeface="Arial" panose="020B0604020202020204" pitchFamily="34" charset="0"/>
              <a:buChar char="•"/>
            </a:pPr>
            <a:r>
              <a:rPr lang="en-US" sz="1200" dirty="0"/>
              <a:t>WRC-23 preliminary agenda items are already out since WRC-15 and will then be finalized at WRC-19.</a:t>
            </a:r>
          </a:p>
          <a:p>
            <a:pPr marL="800100" lvl="1">
              <a:spcBef>
                <a:spcPts val="0"/>
              </a:spcBef>
              <a:buFont typeface="Arial" panose="020B0604020202020204" pitchFamily="34" charset="0"/>
              <a:buChar char="•"/>
            </a:pPr>
            <a:r>
              <a:rPr lang="en-US" sz="1100" u="sng" dirty="0">
                <a:hlinkClick r:id="rId13"/>
              </a:rPr>
              <a:t>https://www.itu.int/en/ITU-R/study-groups/rcpm/Pages/wrc-23-preliminary-studies.aspx</a:t>
            </a:r>
            <a:r>
              <a:rPr lang="en-US" sz="1100" dirty="0"/>
              <a:t> </a:t>
            </a:r>
          </a:p>
          <a:p>
            <a:pPr lvl="6">
              <a:buFont typeface="Arial" panose="020B0604020202020204" pitchFamily="34" charset="0"/>
              <a:buChar char="•"/>
            </a:pPr>
            <a:endParaRPr lang="en-US" sz="800" dirty="0">
              <a:hlinkClick r:id="rId4"/>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10787814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38990</TotalTime>
  <Words>3443</Words>
  <Application>Microsoft Office PowerPoint</Application>
  <PresentationFormat>On-screen Show (4:3)</PresentationFormat>
  <Paragraphs>512</Paragraphs>
  <Slides>25</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4"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ITU-R items to share</vt:lpstr>
      <vt:lpstr>ACMA consultation on sharing</vt:lpstr>
      <vt:lpstr>ACMA consultation on sharing</vt:lpstr>
      <vt:lpstr>UWB Bosch petition for rule making</vt:lpstr>
      <vt:lpstr>UWB petition for rule making - Motion</vt:lpstr>
      <vt:lpstr>General Discussion Items -1</vt:lpstr>
      <vt:lpstr>General Discussion Items -2</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South Africa (ICASA): RF SPECTRUM REGULATIONS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1873</cp:revision>
  <cp:lastPrinted>1601-01-01T00:00:00Z</cp:lastPrinted>
  <dcterms:created xsi:type="dcterms:W3CDTF">2016-03-03T14:54:45Z</dcterms:created>
  <dcterms:modified xsi:type="dcterms:W3CDTF">2019-09-12T17:07:19Z</dcterms:modified>
</cp:coreProperties>
</file>