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341" r:id="rId3"/>
    <p:sldId id="329" r:id="rId4"/>
    <p:sldId id="330" r:id="rId5"/>
    <p:sldId id="516" r:id="rId6"/>
    <p:sldId id="596" r:id="rId7"/>
    <p:sldId id="603" r:id="rId8"/>
    <p:sldId id="606" r:id="rId9"/>
    <p:sldId id="608" r:id="rId10"/>
    <p:sldId id="616" r:id="rId11"/>
    <p:sldId id="609" r:id="rId12"/>
    <p:sldId id="611" r:id="rId13"/>
    <p:sldId id="614" r:id="rId14"/>
    <p:sldId id="618" r:id="rId15"/>
    <p:sldId id="524" r:id="rId16"/>
    <p:sldId id="498" r:id="rId17"/>
    <p:sldId id="402" r:id="rId18"/>
    <p:sldId id="403" r:id="rId19"/>
    <p:sldId id="617" r:id="rId20"/>
    <p:sldId id="462" r:id="rId21"/>
    <p:sldId id="549" r:id="rId22"/>
    <p:sldId id="425" r:id="rId23"/>
    <p:sldId id="615" r:id="rId24"/>
    <p:sldId id="592" r:id="rId25"/>
    <p:sldId id="599"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63" autoAdjust="0"/>
    <p:restoredTop sz="96256" autoAdjust="0"/>
  </p:normalViewPr>
  <p:slideViewPr>
    <p:cSldViewPr>
      <p:cViewPr varScale="1">
        <p:scale>
          <a:sx n="86" d="100"/>
          <a:sy n="86" d="100"/>
        </p:scale>
        <p:origin x="108" y="73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06-Sep-19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7.2.1 IEEE 802 LMSC public statements to government bodies</a:t>
            </a:r>
            <a:br>
              <a:rPr lang="en-US" sz="1200" kern="1200" dirty="0">
                <a:solidFill>
                  <a:srgbClr val="000000"/>
                </a:solidFill>
                <a:effectLst/>
                <a:latin typeface="Times New Roman" pitchFamily="16" charset="0"/>
                <a:ea typeface="+mn-ea"/>
                <a:cs typeface="+mn-cs"/>
              </a:rPr>
            </a:br>
            <a:r>
              <a:rPr lang="en-US" sz="1200" i="0" u="none" kern="1200" dirty="0">
                <a:solidFill>
                  <a:srgbClr val="000000"/>
                </a:solidFill>
                <a:effectLst/>
                <a:latin typeface="Times New Roman" pitchFamily="16" charset="0"/>
                <a:ea typeface="+mn-ea"/>
                <a:cs typeface="+mn-cs"/>
              </a:rPr>
              <a:t>a) IEEE 802 LMSC public statements to government bodies shall not be released without prior approval by 2/3 of the Sponsor</a:t>
            </a: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3814368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5011277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1695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762508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2560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7.2.1 IEEE 802 LMSC public statements to government bodies</a:t>
            </a:r>
            <a:br>
              <a:rPr lang="en-US" sz="1200" kern="1200" dirty="0">
                <a:solidFill>
                  <a:srgbClr val="000000"/>
                </a:solidFill>
                <a:effectLst/>
                <a:latin typeface="Times New Roman" pitchFamily="16" charset="0"/>
                <a:ea typeface="+mn-ea"/>
                <a:cs typeface="+mn-cs"/>
              </a:rPr>
            </a:br>
            <a:r>
              <a:rPr lang="en-US" sz="1200" i="0" u="none" kern="1200" dirty="0">
                <a:solidFill>
                  <a:srgbClr val="000000"/>
                </a:solidFill>
                <a:effectLst/>
                <a:latin typeface="Times New Roman" pitchFamily="16" charset="0"/>
                <a:ea typeface="+mn-ea"/>
                <a:cs typeface="+mn-cs"/>
              </a:rPr>
              <a:t>a) IEEE 802 LMSC public statements to government bodies shall not be released without prior approval by 2/3 of the Sponsor</a:t>
            </a: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98904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 Sept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05 Sept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 Sept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802.18-19/0120r01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www.acma.gov.au/-/media/Spectrum-Transformation-and-Government/Presentation/Spectrum-sharing-tune-up_Aug-2019_Federated-Wireless-pdf.pdf?la=en" TargetMode="External"/><Relationship Id="rId3" Type="http://schemas.openxmlformats.org/officeDocument/2006/relationships/hyperlink" Target="https://www.acma.gov.au/theACMA/new-approaches-to-spectrum-sharing-1" TargetMode="External"/><Relationship Id="rId7" Type="http://schemas.openxmlformats.org/officeDocument/2006/relationships/hyperlink" Target="https://www.acma.gov.au/theACMA/~/link.aspx?_id=435BBFAE656548B8BFD81099B517F66E&amp;_z=z"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mentor.ieee.org/802.18/dcn/19/18-19-0118" TargetMode="External"/><Relationship Id="rId5" Type="http://schemas.openxmlformats.org/officeDocument/2006/relationships/hyperlink" Target="https://mentor.ieee.org/802.18/dcn/19/18-19-0118-00-0000-acma-spectrum-sharing-consultation-802-comments.docx" TargetMode="External"/><Relationship Id="rId4" Type="http://schemas.openxmlformats.org/officeDocument/2006/relationships/hyperlink" Target="https://mentor.ieee.org/802.18/dcn/19/18-19-0110-00-0000-acma-spectrum-sharing-new-approaches-consultation.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fcc.gov/ecfs/search/filings?proceedings_name=RM-11844&amp;sort=date_disseminated,DESC" TargetMode="External"/><Relationship Id="rId7" Type="http://schemas.openxmlformats.org/officeDocument/2006/relationships/hyperlink" Target="https://mentor.ieee.org/802.18/dcn/19/18-19-0119"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mentor.ieee.org/802.18/dcn/19/18-19-0119-01-0000-draft-reply-comments-to-uwb-petition.docx" TargetMode="External"/><Relationship Id="rId5" Type="http://schemas.openxmlformats.org/officeDocument/2006/relationships/hyperlink" Target="https://mentor.ieee.org/802.18/dcn/19/18-19-0079-00-0000-bosch-petition-for-rulemaking-uwb-devices-and-systems.pdf" TargetMode="External"/><Relationship Id="rId4" Type="http://schemas.openxmlformats.org/officeDocument/2006/relationships/hyperlink" Target="https://ecfsapi.fcc.gov/file/10618992215487/2019%20FINAL%20PETITION%20FOR%20RULE%20MAKING%20for%20FCC%20Filing.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06-04-0000-uwb-petition-reply-802.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ecfs/search/filings?proceedings_name=19-246&amp;sort=date_disseminated,DES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19/18-19-0122-00-0000-piper-uwb-waiver-request-to-fcc.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mtgevents.com.au/ieee2019/visa-and-travel/" TargetMode="External"/><Relationship Id="rId2" Type="http://schemas.openxmlformats.org/officeDocument/2006/relationships/hyperlink" Target="https://mentor.ieee.org/802.18/dcn/16/18-16-0038-13-0000-teleconference-call-in-info.ppt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9/18-19-0118-00-0000-acma-spectrum-sharing-consultation-802-comments.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icasa.org.za/news/2019/icasa-begins-a-process-to-review-annexure-b-of-the-radio-frequency-spectrum-regulations-of-2015"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mentor.ieee.org/802.18/dcn/19/18-19-0115-00-0000-icasa-s-africa-intentions-to-amend-spectrum-regs-ieee-802-comments.docx" TargetMode="External"/><Relationship Id="rId4" Type="http://schemas.openxmlformats.org/officeDocument/2006/relationships/hyperlink" Target="https://mentor.ieee.org/802.18/dcn/19/18-19-0109-00-0000-icasa-s-africa-intentions-to-amend-spectrum-regulations.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117-00-0000-minutes-29aug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itu.int/go/ITU-R/sg5" TargetMode="External"/><Relationship Id="rId13" Type="http://schemas.openxmlformats.org/officeDocument/2006/relationships/hyperlink" Target="https://www.itu.int/oth/R1402000001" TargetMode="External"/><Relationship Id="rId3" Type="http://schemas.openxmlformats.org/officeDocument/2006/relationships/hyperlink" Target="https://www.itu.int/en/ITU-R/conferences/wrc/2019/Pages/reg-prep.aspx" TargetMode="External"/><Relationship Id="rId7" Type="http://schemas.openxmlformats.org/officeDocument/2006/relationships/hyperlink" Target="https://www.itu.int/go/ITU-R/wp1c" TargetMode="External"/><Relationship Id="rId12" Type="http://schemas.openxmlformats.org/officeDocument/2006/relationships/hyperlink" Target="https://www.itu.int/en/ITU-R/conferences/wrc/2019/Pages/default.asp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tu.int/go/ITU-R/wp1a" TargetMode="External"/><Relationship Id="rId11" Type="http://schemas.openxmlformats.org/officeDocument/2006/relationships/hyperlink" Target="https://www.itu.int/events/eventdetails.asp?eventid=17206" TargetMode="External"/><Relationship Id="rId5" Type="http://schemas.openxmlformats.org/officeDocument/2006/relationships/hyperlink" Target="https://www.itu.int/go/ITU-R/sg1" TargetMode="External"/><Relationship Id="rId10" Type="http://schemas.openxmlformats.org/officeDocument/2006/relationships/hyperlink" Target="https://www.itu.int/go/ITU-R/wp5d" TargetMode="External"/><Relationship Id="rId4" Type="http://schemas.openxmlformats.org/officeDocument/2006/relationships/hyperlink" Target="https://www.itu.int/en/events/Pages/Calendar-Events.aspx?sector=ITU-R" TargetMode="External"/><Relationship Id="rId9" Type="http://schemas.openxmlformats.org/officeDocument/2006/relationships/hyperlink" Target="https://www.itu.int/go/ITU-R/wp5a" TargetMode="External"/><Relationship Id="rId14" Type="http://schemas.openxmlformats.org/officeDocument/2006/relationships/hyperlink" Target="https://www.itu.int/en/ITU-R/study-groups/rcpm/Pages/wrc-23-preliminary-studies.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05 Sept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05 Sept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825"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ACMA consultation on sharing</a:t>
            </a:r>
          </a:p>
        </p:txBody>
      </p:sp>
      <p:sp>
        <p:nvSpPr>
          <p:cNvPr id="3" name="Content Placeholder 2"/>
          <p:cNvSpPr>
            <a:spLocks noGrp="1"/>
          </p:cNvSpPr>
          <p:nvPr>
            <p:ph idx="1"/>
          </p:nvPr>
        </p:nvSpPr>
        <p:spPr>
          <a:xfrm>
            <a:off x="698888" y="1066800"/>
            <a:ext cx="8292711" cy="5346442"/>
          </a:xfrm>
        </p:spPr>
        <p:txBody>
          <a:bodyPr/>
          <a:lstStyle/>
          <a:p>
            <a:pPr marL="285750" indent="-285750">
              <a:spcBef>
                <a:spcPts val="0"/>
              </a:spcBef>
              <a:buFont typeface="Arial" panose="020B0604020202020204" pitchFamily="34" charset="0"/>
              <a:buChar char="•"/>
            </a:pPr>
            <a:r>
              <a:rPr lang="en-US" sz="1800" dirty="0"/>
              <a:t> </a:t>
            </a:r>
            <a:r>
              <a:rPr lang="en-US" sz="1800" b="0" dirty="0">
                <a:hlinkClick r:id="rId3"/>
              </a:rPr>
              <a:t>https://www.acma.gov.au/theACMA/new-approaches-to-spectrum-sharing-1</a:t>
            </a:r>
            <a:r>
              <a:rPr lang="en-US" sz="1800" b="0" dirty="0"/>
              <a:t> </a:t>
            </a:r>
          </a:p>
          <a:p>
            <a:pPr>
              <a:buFont typeface="Arial" panose="020B0604020202020204" pitchFamily="34" charset="0"/>
              <a:buChar char="•"/>
            </a:pPr>
            <a:r>
              <a:rPr lang="en-US" sz="1800" b="0" dirty="0">
                <a:hlinkClick r:id="rId4"/>
              </a:rPr>
              <a:t>https://mentor.ieee.org/802.18/dcn/19/18-19-0110-00-0000-acma-spectrum-sharing-new-approaches-consultation.docx</a:t>
            </a:r>
            <a:endParaRPr lang="en-US" sz="1800" b="0" dirty="0"/>
          </a:p>
          <a:p>
            <a:pPr>
              <a:buFont typeface="Arial" panose="020B0604020202020204" pitchFamily="34" charset="0"/>
              <a:buChar char="•"/>
            </a:pPr>
            <a:r>
              <a:rPr lang="en-US" sz="1800" b="0" dirty="0"/>
              <a:t>Comments due 27 Sept, the RR_TAG would need to approve by 12 Sept.</a:t>
            </a:r>
          </a:p>
          <a:p>
            <a:pPr>
              <a:buFont typeface="Arial" panose="020B0604020202020204" pitchFamily="34" charset="0"/>
              <a:buChar char="•"/>
            </a:pPr>
            <a:r>
              <a:rPr lang="en-US" sz="1800" b="0" dirty="0"/>
              <a:t>Asking about sharing approaches and looking for feedback. They have 7 questions. </a:t>
            </a:r>
          </a:p>
          <a:p>
            <a:pPr>
              <a:buFont typeface="Arial" panose="020B0604020202020204" pitchFamily="34" charset="0"/>
              <a:buChar char="•"/>
            </a:pPr>
            <a:r>
              <a:rPr lang="en-US" sz="1800" b="0" dirty="0">
                <a:solidFill>
                  <a:schemeClr val="tx1"/>
                </a:solidFill>
              </a:rPr>
              <a:t>Had reviewed the questions and started some thoughts on them.</a:t>
            </a:r>
          </a:p>
          <a:p>
            <a:pPr>
              <a:buFont typeface="Arial" panose="020B0604020202020204" pitchFamily="34" charset="0"/>
              <a:buChar char="•"/>
            </a:pPr>
            <a:r>
              <a:rPr lang="en-US" sz="2000" dirty="0">
                <a:solidFill>
                  <a:srgbClr val="00B0F0"/>
                </a:solidFill>
              </a:rPr>
              <a:t>Now will copy in contributions as they come into the following:</a:t>
            </a:r>
          </a:p>
          <a:p>
            <a:pPr>
              <a:buFont typeface="Arial" panose="020B0604020202020204" pitchFamily="34" charset="0"/>
              <a:buChar char="•"/>
            </a:pPr>
            <a:r>
              <a:rPr lang="en-US" sz="1800" b="0" dirty="0">
                <a:hlinkClick r:id="rId5"/>
              </a:rPr>
              <a:t>https://mentor.ieee.org/802.18/dcn/19/18-19-0118-00-0000-acma-spectrum-sharing-consultation-802-comments.docx</a:t>
            </a:r>
            <a:r>
              <a:rPr lang="en-US" sz="1800" b="0" dirty="0"/>
              <a:t>,    </a:t>
            </a:r>
            <a:r>
              <a:rPr lang="en-US" sz="1800" dirty="0">
                <a:hlinkClick r:id="rId6"/>
              </a:rPr>
              <a:t>or latest</a:t>
            </a:r>
            <a:r>
              <a:rPr lang="en-US" sz="1800" b="0" dirty="0"/>
              <a:t>. </a:t>
            </a:r>
          </a:p>
          <a:p>
            <a:pPr>
              <a:buFont typeface="Arial" panose="020B0604020202020204" pitchFamily="34" charset="0"/>
              <a:buChar char="•"/>
            </a:pPr>
            <a:r>
              <a:rPr lang="en-US" sz="1800" kern="1200" dirty="0">
                <a:latin typeface="Times New Roman" pitchFamily="16" charset="0"/>
              </a:rPr>
              <a:t>Some of the ACMA presentation slides are now available at:</a:t>
            </a:r>
          </a:p>
          <a:p>
            <a:pPr lvl="1">
              <a:buFont typeface="Arial" panose="020B0604020202020204" pitchFamily="34" charset="0"/>
              <a:buChar char="•"/>
            </a:pPr>
            <a:r>
              <a:rPr lang="en-US" sz="1600" u="sng" kern="1200" dirty="0">
                <a:latin typeface="Times New Roman" pitchFamily="16" charset="0"/>
                <a:hlinkClick r:id="rId7"/>
              </a:rPr>
              <a:t>https://www.acma.gov.au/theACMA/~/link.aspx?_id=435BBFAE656548B8BFD81099B517F66E&amp;_z=z</a:t>
            </a:r>
            <a:endParaRPr lang="en-US" sz="1600" u="sng" kern="1200" dirty="0">
              <a:latin typeface="Times New Roman" pitchFamily="16" charset="0"/>
            </a:endParaRPr>
          </a:p>
          <a:p>
            <a:pPr lvl="1">
              <a:buFont typeface="Arial" panose="020B0604020202020204" pitchFamily="34" charset="0"/>
              <a:buChar char="•"/>
            </a:pPr>
            <a:r>
              <a:rPr lang="en-US" sz="1600" kern="1200" dirty="0">
                <a:latin typeface="Times New Roman" pitchFamily="16" charset="0"/>
              </a:rPr>
              <a:t>including one related to case study on CBRS and 6 GHz AFC that may be of interest:</a:t>
            </a:r>
          </a:p>
          <a:p>
            <a:pPr lvl="1">
              <a:buFont typeface="Arial" panose="020B0604020202020204" pitchFamily="34" charset="0"/>
              <a:buChar char="•"/>
            </a:pPr>
            <a:r>
              <a:rPr lang="en-US" sz="1600" u="sng" kern="1200" dirty="0">
                <a:latin typeface="Times New Roman" pitchFamily="16" charset="0"/>
                <a:hlinkClick r:id="rId8"/>
              </a:rPr>
              <a:t>https://www.acma.gov.au/-/media/Spectrum-Transformation-and-Government/Presentation/Spectrum-sharing-tune-up_Aug-2019_Federated-Wireless-pdf.pdf?la=en</a:t>
            </a:r>
            <a:endParaRPr lang="en-US" sz="1600" kern="1200" dirty="0">
              <a:latin typeface="Times New Roman" pitchFamily="16" charset="0"/>
            </a:endParaRP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2505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a:t>
            </a:r>
            <a:endParaRPr lang="en-US" sz="2400" b="0" dirty="0"/>
          </a:p>
        </p:txBody>
      </p:sp>
      <p:sp>
        <p:nvSpPr>
          <p:cNvPr id="3" name="Content Placeholder 2"/>
          <p:cNvSpPr>
            <a:spLocks noGrp="1"/>
          </p:cNvSpPr>
          <p:nvPr>
            <p:ph idx="1"/>
          </p:nvPr>
        </p:nvSpPr>
        <p:spPr>
          <a:xfrm>
            <a:off x="698889" y="1066799"/>
            <a:ext cx="8190998" cy="5408613"/>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UWB petition for rule making, public notice is out. </a:t>
            </a:r>
            <a:endParaRPr lang="en-US" sz="1800" b="0" dirty="0"/>
          </a:p>
          <a:p>
            <a:pPr>
              <a:spcBef>
                <a:spcPts val="0"/>
              </a:spcBef>
              <a:buFont typeface="Arial" panose="020B0604020202020204" pitchFamily="34" charset="0"/>
              <a:buChar char="•"/>
            </a:pPr>
            <a:r>
              <a:rPr lang="en-US" sz="1800" b="0" dirty="0">
                <a:hlinkClick r:id="rId3"/>
              </a:rPr>
              <a:t>https://www.fcc.gov/ecfs/search/filings?proceedings_name=RM-11844&amp;sort=date_disseminated,DESC</a:t>
            </a:r>
            <a:r>
              <a:rPr lang="en-US" sz="1800" b="0" dirty="0"/>
              <a:t>  (cg rm-11844)</a:t>
            </a:r>
            <a:endParaRPr lang="en-US" sz="1800" b="0" dirty="0">
              <a:hlinkClick r:id="rId4"/>
            </a:endParaRPr>
          </a:p>
          <a:p>
            <a:pPr lvl="1">
              <a:spcBef>
                <a:spcPts val="0"/>
              </a:spcBef>
              <a:buFont typeface="Arial" panose="020B0604020202020204" pitchFamily="34" charset="0"/>
              <a:buChar char="•"/>
            </a:pPr>
            <a:endParaRPr lang="en-US" sz="1400" b="0" dirty="0">
              <a:hlinkClick r:id="rId4"/>
            </a:endParaRPr>
          </a:p>
          <a:p>
            <a:pPr lvl="1">
              <a:spcBef>
                <a:spcPts val="0"/>
              </a:spcBef>
              <a:buFont typeface="Arial" panose="020B0604020202020204" pitchFamily="34" charset="0"/>
              <a:buChar char="•"/>
            </a:pPr>
            <a:r>
              <a:rPr lang="en-US" sz="1400" b="0" dirty="0">
                <a:hlinkClick r:id="rId4"/>
              </a:rPr>
              <a:t>https://ecfsapi.fcc.gov/file/10618992215487/2019%20FINAL%20PETITION%20FOR%20RULE%20MAKING%20for%20FCC%20Filing.pdf</a:t>
            </a:r>
            <a:r>
              <a:rPr lang="en-US" sz="1400" b="0" dirty="0"/>
              <a:t>   </a:t>
            </a:r>
          </a:p>
          <a:p>
            <a:pPr lvl="1">
              <a:spcBef>
                <a:spcPts val="0"/>
              </a:spcBef>
              <a:buFont typeface="Arial" panose="020B0604020202020204" pitchFamily="34" charset="0"/>
              <a:buChar char="•"/>
            </a:pPr>
            <a:r>
              <a:rPr lang="en-US" sz="1600" dirty="0">
                <a:hlinkClick r:id="rId5"/>
              </a:rPr>
              <a:t>https://mentor.ieee.org/802.18/dcn/19/18-19-0079-00-0000-bosch-petition-for-rulemaking-uwb-devices-and-systems.pdf</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Feedback heard, there is more than just updates from past waivers.</a:t>
            </a:r>
            <a:endParaRPr lang="en-US" sz="1600" b="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solidFill>
                  <a:srgbClr val="00B0F0"/>
                </a:solidFill>
              </a:rPr>
              <a:t>Members continuing work on ex </a:t>
            </a:r>
            <a:r>
              <a:rPr lang="en-US" sz="1800" b="0" dirty="0" err="1">
                <a:solidFill>
                  <a:srgbClr val="00B0F0"/>
                </a:solidFill>
              </a:rPr>
              <a:t>parte</a:t>
            </a:r>
            <a:r>
              <a:rPr lang="en-US" sz="1800" b="0" dirty="0">
                <a:solidFill>
                  <a:srgbClr val="00B0F0"/>
                </a:solidFill>
              </a:rPr>
              <a:t> to comments. </a:t>
            </a: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1800" b="0" dirty="0">
                <a:solidFill>
                  <a:schemeClr val="tx1"/>
                </a:solidFill>
              </a:rPr>
              <a:t>Will review an initial draft, and provide some feedback on edits, see: </a:t>
            </a:r>
          </a:p>
          <a:p>
            <a:pPr>
              <a:buFont typeface="Arial" panose="020B0604020202020204" pitchFamily="34" charset="0"/>
              <a:buChar char="•"/>
            </a:pPr>
            <a:r>
              <a:rPr lang="en-US" sz="1600" b="0" dirty="0">
                <a:solidFill>
                  <a:schemeClr val="tx1"/>
                </a:solidFill>
                <a:hlinkClick r:id="rId6"/>
              </a:rPr>
              <a:t>https://mentor.ieee.org/802.18/dcn/19/18-19-0119-01-0000-draft-reply-comments-to-uwb-petition.docx</a:t>
            </a:r>
            <a:r>
              <a:rPr lang="en-US" sz="1600" b="0" dirty="0">
                <a:solidFill>
                  <a:schemeClr val="tx1"/>
                </a:solidFill>
              </a:rPr>
              <a:t>   </a:t>
            </a:r>
            <a:r>
              <a:rPr lang="en-US" sz="1600" dirty="0">
                <a:solidFill>
                  <a:schemeClr val="tx1"/>
                </a:solidFill>
                <a:hlinkClick r:id="rId7"/>
              </a:rPr>
              <a:t>or latest</a:t>
            </a:r>
            <a:endParaRPr lang="en-US" sz="1600" dirty="0">
              <a:solidFill>
                <a:schemeClr val="tx1"/>
              </a:solidFill>
            </a:endParaRPr>
          </a:p>
          <a:p>
            <a:pPr>
              <a:buFont typeface="Arial" panose="020B0604020202020204" pitchFamily="34" charset="0"/>
              <a:buChar char="•"/>
            </a:pPr>
            <a:r>
              <a:rPr lang="en-US" sz="1600" b="0" dirty="0">
                <a:solidFill>
                  <a:schemeClr val="tx1"/>
                </a:solidFill>
              </a:rPr>
              <a:t>Will look to finish and approve Thursday, 12th, if not ready will try for Tuesday in Hanoi.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2812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 - Motion</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  </a:t>
            </a:r>
            <a:r>
              <a:rPr lang="en-US" sz="1600" b="0" dirty="0"/>
              <a:t>Move to approve the ex </a:t>
            </a:r>
            <a:r>
              <a:rPr lang="en-US" sz="1600" b="0" dirty="0" err="1"/>
              <a:t>parte</a:t>
            </a:r>
            <a:r>
              <a:rPr lang="en-US" sz="1600" b="0" dirty="0"/>
              <a:t> in </a:t>
            </a:r>
            <a:r>
              <a:rPr lang="en-US" sz="1600" b="0" u="sng" dirty="0">
                <a:hlinkClick r:id="rId3"/>
              </a:rPr>
              <a:t>https://mentor.ieee.org/802.18/dcn/19/18-19-0______-0____-0000-uwb-petition-exparte on replies-IEEE 802.docx</a:t>
            </a:r>
            <a:r>
              <a:rPr lang="en-US" sz="1600" b="0" dirty="0"/>
              <a:t>  response to comments to FCC’s public notice RM-11844 on a UWB Petition for Rule Making. With the chair of 802.18 to have editorial privileges and send to the LMSC(EC) for review/approval and submission to the FCC before </a:t>
            </a:r>
            <a:r>
              <a:rPr lang="en-US" sz="1600" b="0" dirty="0">
                <a:highlight>
                  <a:srgbClr val="FFFF00"/>
                </a:highlight>
              </a:rPr>
              <a:t>_________  </a:t>
            </a:r>
            <a:r>
              <a:rPr lang="en-US" sz="1600" b="0" dirty="0"/>
              <a:t>2019.</a:t>
            </a:r>
          </a:p>
          <a:p>
            <a:endParaRPr lang="en-US" altLang="en-US" sz="1600" dirty="0">
              <a:solidFill>
                <a:schemeClr val="tx1"/>
              </a:solidFill>
            </a:endParaRPr>
          </a:p>
          <a:p>
            <a:r>
              <a:rPr lang="en-US" altLang="en-US" sz="1600" dirty="0"/>
              <a:t>		Moved by:  	</a:t>
            </a:r>
            <a:r>
              <a:rPr lang="en-US" altLang="en-US" sz="1600" dirty="0">
                <a:solidFill>
                  <a:schemeClr val="bg1">
                    <a:lumMod val="95000"/>
                  </a:schemeClr>
                </a:solidFill>
              </a:rPr>
              <a:t>.</a:t>
            </a:r>
          </a:p>
          <a:p>
            <a:pPr lvl="1"/>
            <a:r>
              <a:rPr lang="en-US" altLang="en-US" sz="1600" b="1" dirty="0"/>
              <a:t>Seconded by:  	</a:t>
            </a:r>
            <a:endParaRPr lang="en-US" altLang="en-US" sz="1600" b="1" dirty="0">
              <a:solidFill>
                <a:schemeClr val="bg1">
                  <a:lumMod val="95000"/>
                </a:schemeClr>
              </a:solidFill>
            </a:endParaRPr>
          </a:p>
          <a:p>
            <a:pPr lvl="1"/>
            <a:r>
              <a:rPr lang="en-US" altLang="en-US" sz="1600" b="1" dirty="0"/>
              <a:t>Discussion?	</a:t>
            </a:r>
            <a:r>
              <a:rPr lang="en-US" altLang="en-US" sz="1600" b="1" dirty="0">
                <a:solidFill>
                  <a:schemeClr val="bg1">
                    <a:lumMod val="75000"/>
                  </a:schemeClr>
                </a:solidFill>
              </a:rPr>
              <a:t>none</a:t>
            </a:r>
          </a:p>
          <a:p>
            <a:pPr lvl="1"/>
            <a:r>
              <a:rPr lang="en-US" altLang="en-US" sz="1600" b="1" dirty="0">
                <a:solidFill>
                  <a:schemeClr val="tx1"/>
                </a:solidFill>
              </a:rPr>
              <a:t>Vote:  __Y   /  __N   /  __A </a:t>
            </a:r>
          </a:p>
          <a:p>
            <a:pPr lvl="1"/>
            <a:endParaRPr lang="en-US" altLang="en-US" sz="1600" b="1" dirty="0">
              <a:solidFill>
                <a:schemeClr val="tx1"/>
              </a:solidFill>
            </a:endParaRPr>
          </a:p>
          <a:p>
            <a:pPr lvl="1"/>
            <a:r>
              <a:rPr lang="en-US" altLang="en-US" sz="1600" b="1" dirty="0">
                <a:solidFill>
                  <a:schemeClr val="tx1"/>
                </a:solidFill>
              </a:rPr>
              <a:t>Voters: </a:t>
            </a:r>
            <a:r>
              <a:rPr lang="en-US" altLang="en-US" sz="1600" b="1" dirty="0">
                <a:solidFill>
                  <a:schemeClr val="bg1">
                    <a:lumMod val="75000"/>
                  </a:schemeClr>
                </a:solidFill>
              </a:rPr>
              <a:t>Jay, Andy, Ben, Billy, Hassan, Mike, Peter, </a:t>
            </a:r>
            <a:r>
              <a:rPr lang="en-US" altLang="en-US" sz="1600" b="1" dirty="0" err="1">
                <a:solidFill>
                  <a:schemeClr val="bg1">
                    <a:lumMod val="75000"/>
                  </a:schemeClr>
                </a:solidFill>
              </a:rPr>
              <a:t>TimH</a:t>
            </a:r>
            <a:r>
              <a:rPr lang="en-US" altLang="en-US" sz="1600" b="1" dirty="0">
                <a:solidFill>
                  <a:schemeClr val="bg1">
                    <a:lumMod val="75000"/>
                  </a:schemeClr>
                </a:solidFill>
              </a:rPr>
              <a:t>, Vijay</a:t>
            </a:r>
          </a:p>
          <a:p>
            <a:pPr lvl="1"/>
            <a:r>
              <a:rPr lang="en-US" altLang="en-US" sz="1600" b="1" dirty="0">
                <a:solidFill>
                  <a:schemeClr val="bg1">
                    <a:lumMod val="75000"/>
                  </a:schemeClr>
                </a:solidFill>
              </a:rPr>
              <a:t>Motion: Passed</a:t>
            </a:r>
          </a:p>
          <a:p>
            <a:pPr lvl="1"/>
            <a:r>
              <a:rPr lang="en-US" altLang="en-US" sz="1600" b="1" dirty="0">
                <a:solidFill>
                  <a:schemeClr val="bg1">
                    <a:lumMod val="75000"/>
                  </a:schemeClr>
                </a:solidFill>
              </a:rPr>
              <a:t>Number in attendance: __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7838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74298" y="879659"/>
            <a:ext cx="8292711" cy="5346442"/>
          </a:xfrm>
        </p:spPr>
        <p:txBody>
          <a:bodyPr/>
          <a:lstStyle/>
          <a:p>
            <a:pPr lvl="4">
              <a:buFont typeface="Arial" panose="020B0604020202020204" pitchFamily="34" charset="0"/>
              <a:buChar char="•"/>
            </a:pPr>
            <a:endParaRPr lang="en-US" sz="1000" dirty="0"/>
          </a:p>
          <a:p>
            <a:pPr>
              <a:buFont typeface="Arial" panose="020B0604020202020204" pitchFamily="34" charset="0"/>
              <a:buChar char="•"/>
            </a:pPr>
            <a:r>
              <a:rPr lang="en-US" sz="1800" dirty="0"/>
              <a:t>ACASA LMSC ballot status: </a:t>
            </a:r>
          </a:p>
          <a:p>
            <a:pPr lvl="1">
              <a:buFont typeface="Arial" panose="020B0604020202020204" pitchFamily="34" charset="0"/>
              <a:buChar char="•"/>
            </a:pPr>
            <a:r>
              <a:rPr lang="en-US" sz="1600" dirty="0"/>
              <a:t>Should be sent by the time of the teleconference (5</a:t>
            </a:r>
            <a:r>
              <a:rPr lang="en-US" sz="1600" baseline="30000" dirty="0"/>
              <a:t>th</a:t>
            </a:r>
            <a:r>
              <a:rPr lang="en-US" sz="1600" dirty="0"/>
              <a:t>).  LMSC was 4-11-0-0-3.  (It was)</a:t>
            </a:r>
          </a:p>
          <a:p>
            <a:pPr lvl="2">
              <a:buFont typeface="Arial" panose="020B0604020202020204" pitchFamily="34" charset="0"/>
              <a:buChar char="•"/>
            </a:pPr>
            <a:r>
              <a:rPr lang="en-US" sz="1400" dirty="0"/>
              <a:t>2 very simple edits.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FCC UWB waiver request</a:t>
            </a:r>
          </a:p>
          <a:p>
            <a:pPr lvl="1">
              <a:buFont typeface="Arial" panose="020B0604020202020204" pitchFamily="34" charset="0"/>
              <a:buChar char="•"/>
            </a:pPr>
            <a:r>
              <a:rPr lang="en-US" sz="1600" u="sng" dirty="0">
                <a:hlinkClick r:id="rId3"/>
              </a:rPr>
              <a:t>https://www.fcc.gov/ecfs/search/filings?proceedings_name=19-246&amp;sort=date_disseminated,DESC</a:t>
            </a:r>
            <a:endParaRPr lang="en-US" sz="1600" u="sng" dirty="0"/>
          </a:p>
          <a:p>
            <a:pPr lvl="1">
              <a:buFont typeface="Arial" panose="020B0604020202020204" pitchFamily="34" charset="0"/>
              <a:buChar char="•"/>
            </a:pPr>
            <a:r>
              <a:rPr lang="en-US" sz="1600" dirty="0"/>
              <a:t>TECHNOLOGY SEEKS COMMENT ON PIPER NETWORKS INC. REQUEST FOR WAIVER OF PART 15 RULES FOR ENHANCED TRANSIT LOCATION SYSTEM. (DA No. 19-865). (</a:t>
            </a:r>
            <a:r>
              <a:rPr lang="en-US" sz="1600" dirty="0" err="1"/>
              <a:t>Dkt</a:t>
            </a:r>
            <a:r>
              <a:rPr lang="en-US" sz="1600" dirty="0"/>
              <a:t> No 19-246). </a:t>
            </a:r>
            <a:r>
              <a:rPr lang="en-US" sz="1600" b="1" dirty="0"/>
              <a:t>Comments Due: 2019-09-23</a:t>
            </a:r>
            <a:r>
              <a:rPr lang="en-US" sz="1600" dirty="0"/>
              <a:t>. Reply Comments Due: 2019-10-08. OET</a:t>
            </a:r>
          </a:p>
          <a:p>
            <a:pPr lvl="1">
              <a:buFont typeface="Arial" panose="020B0604020202020204" pitchFamily="34" charset="0"/>
              <a:buChar char="•"/>
            </a:pPr>
            <a:r>
              <a:rPr lang="en-US" sz="1600" dirty="0"/>
              <a:t>Would need to approve comments next week, 12 Sept to meet deadline.  A member will see if he has time to have something for next week. </a:t>
            </a:r>
          </a:p>
          <a:p>
            <a:pPr lvl="1">
              <a:buFont typeface="Arial" panose="020B0604020202020204" pitchFamily="34" charset="0"/>
              <a:buChar char="•"/>
            </a:pPr>
            <a:r>
              <a:rPr lang="en-US" sz="1600" dirty="0"/>
              <a:t>Key points:  fixed locations (along tracks) and higher power in 6GHz band.  </a:t>
            </a:r>
          </a:p>
          <a:p>
            <a:pPr lvl="2">
              <a:buFont typeface="Arial" panose="020B0604020202020204" pitchFamily="34" charset="0"/>
              <a:buChar char="•"/>
            </a:pPr>
            <a:r>
              <a:rPr lang="en-US" sz="1400" dirty="0"/>
              <a:t>Also directional antennas up and down the track. </a:t>
            </a:r>
          </a:p>
          <a:p>
            <a:pPr lvl="1">
              <a:buFont typeface="Arial" panose="020B0604020202020204" pitchFamily="34" charset="0"/>
              <a:buChar char="•"/>
            </a:pPr>
            <a:r>
              <a:rPr lang="en-US" sz="1600" dirty="0"/>
              <a:t>Is there enough information to make a technical determination about any possible interference?</a:t>
            </a:r>
          </a:p>
          <a:p>
            <a:pPr lvl="1">
              <a:buFont typeface="Arial" panose="020B0604020202020204" pitchFamily="34" charset="0"/>
              <a:buChar char="•"/>
            </a:pPr>
            <a:r>
              <a:rPr lang="en-US" sz="1600" dirty="0"/>
              <a:t> Chair will post the request. </a:t>
            </a:r>
          </a:p>
          <a:p>
            <a:pPr lvl="2">
              <a:buFont typeface="Arial" panose="020B0604020202020204" pitchFamily="34" charset="0"/>
              <a:buChar char="•"/>
            </a:pPr>
            <a:r>
              <a:rPr lang="en-US" sz="1400" dirty="0">
                <a:hlinkClick r:id="rId4"/>
              </a:rPr>
              <a:t>https://mentor.ieee.org/802.18/dcn/19/18-19-0122-00-0000-piper-uwb-waiver-request-to-fcc.pdf</a:t>
            </a:r>
            <a:r>
              <a:rPr lang="en-US" sz="1400" dirty="0"/>
              <a:t> </a:t>
            </a:r>
            <a:endParaRPr lang="en-US" sz="1600" dirty="0"/>
          </a:p>
          <a:p>
            <a:pPr>
              <a:buFont typeface="Arial" panose="020B0604020202020204" pitchFamily="34" charset="0"/>
              <a:buChar char="•"/>
            </a:pPr>
            <a:endParaRPr lang="en-US" sz="1600" dirty="0"/>
          </a:p>
          <a:p>
            <a:pPr marL="0" indent="0"/>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0874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-2</a:t>
            </a:r>
            <a:endParaRPr lang="en-US" sz="2400" dirty="0"/>
          </a:p>
        </p:txBody>
      </p:sp>
      <p:sp>
        <p:nvSpPr>
          <p:cNvPr id="3" name="Content Placeholder 2"/>
          <p:cNvSpPr>
            <a:spLocks noGrp="1"/>
          </p:cNvSpPr>
          <p:nvPr>
            <p:ph idx="1"/>
          </p:nvPr>
        </p:nvSpPr>
        <p:spPr>
          <a:xfrm>
            <a:off x="674298" y="1183248"/>
            <a:ext cx="8292711" cy="5346442"/>
          </a:xfrm>
        </p:spPr>
        <p:txBody>
          <a:bodyPr/>
          <a:lstStyle/>
          <a:p>
            <a:pPr>
              <a:buFont typeface="Arial" panose="020B0604020202020204" pitchFamily="34" charset="0"/>
              <a:buChar char="•"/>
            </a:pPr>
            <a:endParaRPr lang="en-US" sz="1600" dirty="0"/>
          </a:p>
          <a:p>
            <a:pPr>
              <a:buFont typeface="Arial" panose="020B0604020202020204" pitchFamily="34" charset="0"/>
              <a:buChar char="•"/>
            </a:pPr>
            <a:r>
              <a:rPr lang="en-US" sz="2000" dirty="0"/>
              <a:t>.18 </a:t>
            </a:r>
            <a:r>
              <a:rPr lang="en-US" sz="2000" dirty="0" err="1"/>
              <a:t>Listserver</a:t>
            </a:r>
            <a:r>
              <a:rPr lang="en-US" sz="2000" dirty="0"/>
              <a:t> was broken, sort-of fixed. </a:t>
            </a:r>
          </a:p>
          <a:p>
            <a:pPr lvl="1">
              <a:buFont typeface="Arial" panose="020B0604020202020204" pitchFamily="34" charset="0"/>
              <a:buChar char="•"/>
            </a:pPr>
            <a:r>
              <a:rPr lang="en-US" sz="1600" dirty="0"/>
              <a:t>Something happened Tuesday morning (27</a:t>
            </a:r>
            <a:r>
              <a:rPr lang="en-US" sz="1600" baseline="30000" dirty="0"/>
              <a:t>th</a:t>
            </a:r>
            <a:r>
              <a:rPr lang="en-US" sz="1600" dirty="0"/>
              <a:t>), and the chair received 120 auto-deletes. </a:t>
            </a:r>
          </a:p>
          <a:p>
            <a:pPr lvl="1">
              <a:buFont typeface="Arial" panose="020B0604020202020204" pitchFamily="34" charset="0"/>
              <a:buChar char="•"/>
            </a:pPr>
            <a:r>
              <a:rPr lang="en-US" sz="1600" dirty="0"/>
              <a:t>These are the 120 that do not use a ___@ieee.org email.  The 11 that use ___@ieee.org  survived. </a:t>
            </a:r>
          </a:p>
          <a:p>
            <a:pPr lvl="1">
              <a:buFont typeface="Arial" panose="020B0604020202020204" pitchFamily="34" charset="0"/>
              <a:buChar char="•"/>
            </a:pPr>
            <a:r>
              <a:rPr lang="en-US" sz="1600" dirty="0"/>
              <a:t>A configuration (pretty deep in) changed to delete anything on a first bounce.  (normally chair sees many bounces before being asked what to do…)</a:t>
            </a:r>
          </a:p>
          <a:p>
            <a:pPr lvl="1">
              <a:buFont typeface="Arial" panose="020B0604020202020204" pitchFamily="34" charset="0"/>
              <a:buChar char="•"/>
            </a:pPr>
            <a:r>
              <a:rPr lang="en-US" sz="1600" dirty="0"/>
              <a:t>Chair took the 120 emails, made an import file and uploaded.  So should be back now with normal defaults.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r>
              <a:rPr lang="en-US" sz="1800" b="0" dirty="0">
                <a:solidFill>
                  <a:srgbClr val="00B0F0"/>
                </a:solidFill>
              </a:rPr>
              <a:t>ACMA sharing consultation contributions to drop into the final comments from anyone. </a:t>
            </a:r>
          </a:p>
          <a:p>
            <a:pPr>
              <a:buFont typeface="Wingdings" panose="05000000000000000000" pitchFamily="2" charset="2"/>
              <a:buChar char="q"/>
            </a:pPr>
            <a:r>
              <a:rPr lang="en-US" sz="1800" b="0" dirty="0">
                <a:solidFill>
                  <a:srgbClr val="00B0F0"/>
                </a:solidFill>
              </a:rPr>
              <a:t>UWB Bosch petition for rule making ex </a:t>
            </a:r>
            <a:r>
              <a:rPr lang="en-US" sz="1800" b="0" dirty="0" err="1">
                <a:solidFill>
                  <a:srgbClr val="00B0F0"/>
                </a:solidFill>
              </a:rPr>
              <a:t>parte</a:t>
            </a:r>
            <a:r>
              <a:rPr lang="en-US" sz="1800" b="0" dirty="0">
                <a:solidFill>
                  <a:srgbClr val="00B0F0"/>
                </a:solidFill>
              </a:rPr>
              <a:t>/reply comments on comments.</a:t>
            </a:r>
          </a:p>
          <a:p>
            <a:pPr>
              <a:buFont typeface="Wingdings" panose="05000000000000000000" pitchFamily="2" charset="2"/>
              <a:buChar char="q"/>
            </a:pPr>
            <a:r>
              <a:rPr lang="en-US" sz="1800" b="0" dirty="0">
                <a:solidFill>
                  <a:srgbClr val="00B0F0"/>
                </a:solidFill>
              </a:rPr>
              <a:t>UWB waiver request by Piper for a track site system.</a:t>
            </a: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Nothing brought up</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05 Sept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229599"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12 Sept Aug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https://mentor.ieee.org/802.18/dcn/16/18-16-0038-13-0000-teleconference-call-in-info.pptx</a:t>
            </a:r>
            <a:r>
              <a:rPr lang="en-US" sz="1800" dirty="0"/>
              <a:t>  </a:t>
            </a:r>
            <a:r>
              <a:rPr lang="en-US" altLang="en-US" sz="1800" b="1" dirty="0"/>
              <a:t>(</a:t>
            </a:r>
            <a:r>
              <a:rPr lang="en-US" altLang="en-US" sz="1800" b="1" i="1" u="sng" dirty="0"/>
              <a:t>or latest)  </a:t>
            </a:r>
            <a:r>
              <a:rPr lang="en-US" altLang="en-US" sz="1800" b="1" i="1" u="sng" dirty="0">
                <a:highlight>
                  <a:srgbClr val="FFFF00"/>
                </a:highlight>
                <a:sym typeface="Wingdings" panose="05000000000000000000" pitchFamily="2" charset="2"/>
              </a:rPr>
              <a:t> new call in. </a:t>
            </a:r>
            <a:endParaRPr lang="en-US" altLang="en-US" sz="1800" b="1" i="1" u="sng" dirty="0">
              <a:highlight>
                <a:srgbClr val="FFFF00"/>
              </a:highlight>
            </a:endParaRP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a:t>
            </a:r>
            <a:r>
              <a:rPr lang="en-US" sz="1800" dirty="0" err="1"/>
              <a:t>listserver</a:t>
            </a:r>
            <a:r>
              <a:rPr lang="en-US" sz="1800" dirty="0"/>
              <a:t>. </a:t>
            </a:r>
          </a:p>
          <a:p>
            <a:pPr lvl="1">
              <a:buFont typeface="Arial" panose="020B0604020202020204" pitchFamily="34" charset="0"/>
              <a:buChar char="•"/>
            </a:pPr>
            <a:r>
              <a:rPr lang="en-US" sz="1400" dirty="0"/>
              <a:t>It was noted the new Google Calendar meeting call came out multiple times. The chair was asked to send out the link above and member’s calendars can be updated.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a:t>
            </a:r>
            <a:r>
              <a:rPr lang="en-US" sz="1800" dirty="0">
                <a:sym typeface="Wingdings" panose="05000000000000000000" pitchFamily="2" charset="2"/>
              </a:rPr>
              <a:t>:54+</a:t>
            </a:r>
            <a:r>
              <a:rPr lang="en-US" sz="1800" dirty="0"/>
              <a:t> ET</a:t>
            </a:r>
          </a:p>
          <a:p>
            <a:pPr lvl="3">
              <a:buFont typeface="Arial" panose="020B0604020202020204" pitchFamily="34" charset="0"/>
              <a:buChar char="•"/>
            </a:pPr>
            <a:endParaRPr lang="en-US" sz="1000" b="0" dirty="0"/>
          </a:p>
          <a:p>
            <a:pPr>
              <a:buFont typeface="Arial" panose="020B0604020202020204" pitchFamily="34" charset="0"/>
              <a:buChar char="•"/>
            </a:pPr>
            <a:r>
              <a:rPr lang="en-US" sz="1800" b="0" dirty="0"/>
              <a:t>The next face to face meeting of the 802.18 RR-TAG will be at the IEEE 802, 17 – 19 Sept. 2019 Wireless Interim in the JW Marriott Hotel, Hanoi, Vietnam</a:t>
            </a:r>
          </a:p>
          <a:p>
            <a:pPr lvl="1">
              <a:buFont typeface="Arial" panose="020B0604020202020204" pitchFamily="34" charset="0"/>
              <a:buChar char="•"/>
            </a:pPr>
            <a:r>
              <a:rPr lang="en-US" sz="1600" dirty="0"/>
              <a:t>Normal time slots, Tuesday AM2 and Thursday AM1 </a:t>
            </a:r>
            <a:r>
              <a:rPr lang="en-US" sz="1600" dirty="0">
                <a:solidFill>
                  <a:srgbClr val="CC6600"/>
                </a:solidFill>
              </a:rPr>
              <a:t>– </a:t>
            </a:r>
            <a:r>
              <a:rPr lang="en-US" sz="1200" dirty="0">
                <a:solidFill>
                  <a:srgbClr val="CC6600"/>
                </a:solidFill>
              </a:rPr>
              <a:t>remember no reciprocal from other WGs </a:t>
            </a:r>
            <a:endParaRPr lang="en-US" sz="1400" dirty="0">
              <a:solidFill>
                <a:srgbClr val="CC6600"/>
              </a:solidFill>
            </a:endParaRPr>
          </a:p>
          <a:p>
            <a:pPr lvl="1">
              <a:buFont typeface="Arial" panose="020B0604020202020204" pitchFamily="34" charset="0"/>
              <a:buChar char="•"/>
            </a:pPr>
            <a:r>
              <a:rPr lang="en-US" sz="1600" u="sng" dirty="0">
                <a:hlinkClick r:id="rId3"/>
              </a:rPr>
              <a:t>http://www.mtgevents.com.au/ieee2019/visa-and-travel/</a:t>
            </a:r>
            <a:endParaRPr lang="en-US" sz="1600" dirty="0"/>
          </a:p>
          <a:p>
            <a:pPr>
              <a:buFont typeface="Arial" panose="020B0604020202020204" pitchFamily="34" charset="0"/>
              <a:buChar char="•"/>
            </a:pPr>
            <a:r>
              <a:rPr lang="en-US" sz="1600" dirty="0">
                <a:solidFill>
                  <a:srgbClr val="FF0000"/>
                </a:solidFill>
              </a:rPr>
              <a:t>Remember: bans on certain 15-inch MacBook Pro laptops on planes in any way. </a:t>
            </a:r>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05 Sept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ACMA consultation on sharing</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  </a:t>
            </a:r>
            <a:r>
              <a:rPr lang="en-US" sz="1600" b="0" dirty="0"/>
              <a:t>Move to approve the comments in </a:t>
            </a:r>
            <a:r>
              <a:rPr lang="en-US" sz="1600" b="0" dirty="0">
                <a:hlinkClick r:id="rId3"/>
              </a:rPr>
              <a:t>https://mentor.ieee.org/802.18/dcn/19/18-19-0118-</a:t>
            </a:r>
            <a:r>
              <a:rPr lang="en-US" sz="1600" b="0" dirty="0">
                <a:highlight>
                  <a:srgbClr val="FFFF00"/>
                </a:highlight>
                <a:hlinkClick r:id="rId3"/>
              </a:rPr>
              <a:t>00</a:t>
            </a:r>
            <a:r>
              <a:rPr lang="en-US" sz="1600" b="0" dirty="0">
                <a:hlinkClick r:id="rId3"/>
              </a:rPr>
              <a:t>-0000-acma-spectrum-sharing-consultation-802-comments.docx</a:t>
            </a:r>
            <a:r>
              <a:rPr lang="en-US" sz="1600" b="0" dirty="0"/>
              <a:t> response to comments to ACMA’s consultation on Spectrum Sharing, Overview and new approaches. With the chair of 802.18 to have editorial privileges and send to the LMSC(EC) for review/approval and submission to the ACMA before 26 September 2019.</a:t>
            </a:r>
          </a:p>
          <a:p>
            <a:endParaRPr lang="en-US" altLang="en-US" sz="1600" b="0" dirty="0">
              <a:solidFill>
                <a:schemeClr val="tx1"/>
              </a:solidFill>
            </a:endParaRPr>
          </a:p>
          <a:p>
            <a:r>
              <a:rPr lang="en-US" altLang="en-US" sz="1600" dirty="0"/>
              <a:t>		Moved by:  	</a:t>
            </a:r>
            <a:r>
              <a:rPr lang="en-US" altLang="en-US" sz="1600" dirty="0">
                <a:solidFill>
                  <a:schemeClr val="bg1">
                    <a:lumMod val="95000"/>
                  </a:schemeClr>
                </a:solidFill>
              </a:rPr>
              <a:t>.</a:t>
            </a:r>
          </a:p>
          <a:p>
            <a:pPr lvl="1"/>
            <a:r>
              <a:rPr lang="en-US" altLang="en-US" sz="1600" b="1" dirty="0"/>
              <a:t>Seconded by:  	</a:t>
            </a:r>
            <a:endParaRPr lang="en-US" altLang="en-US" sz="1600" b="1" dirty="0">
              <a:solidFill>
                <a:schemeClr val="bg1">
                  <a:lumMod val="95000"/>
                </a:schemeClr>
              </a:solidFill>
            </a:endParaRPr>
          </a:p>
          <a:p>
            <a:pPr lvl="1"/>
            <a:r>
              <a:rPr lang="en-US" altLang="en-US" sz="1600" b="1" dirty="0"/>
              <a:t>Discussion?	</a:t>
            </a:r>
            <a:r>
              <a:rPr lang="en-US" altLang="en-US" sz="1600" b="1" dirty="0">
                <a:solidFill>
                  <a:schemeClr val="bg1">
                    <a:lumMod val="75000"/>
                  </a:schemeClr>
                </a:solidFill>
              </a:rPr>
              <a:t>none</a:t>
            </a:r>
          </a:p>
          <a:p>
            <a:pPr lvl="1"/>
            <a:r>
              <a:rPr lang="en-US" altLang="en-US" sz="1600" b="1" dirty="0">
                <a:solidFill>
                  <a:schemeClr val="tx1"/>
                </a:solidFill>
              </a:rPr>
              <a:t>Vote:  __Y   /  __N   /  __A </a:t>
            </a:r>
          </a:p>
          <a:p>
            <a:pPr lvl="1"/>
            <a:endParaRPr lang="en-US" altLang="en-US" sz="1600" b="1" dirty="0">
              <a:solidFill>
                <a:schemeClr val="tx1"/>
              </a:solidFill>
            </a:endParaRPr>
          </a:p>
          <a:p>
            <a:pPr lvl="1"/>
            <a:r>
              <a:rPr lang="en-US" altLang="en-US" sz="1600" b="1" dirty="0">
                <a:solidFill>
                  <a:schemeClr val="tx1"/>
                </a:solidFill>
              </a:rPr>
              <a:t>Voters: </a:t>
            </a:r>
            <a:r>
              <a:rPr lang="en-US" altLang="en-US" sz="1600" b="1" dirty="0">
                <a:solidFill>
                  <a:schemeClr val="bg1">
                    <a:lumMod val="75000"/>
                  </a:schemeClr>
                </a:solidFill>
              </a:rPr>
              <a:t>Jay, Andy, Ben, Billy, Hassan, Mike, Peter, </a:t>
            </a:r>
            <a:r>
              <a:rPr lang="en-US" altLang="en-US" sz="1600" b="1" dirty="0" err="1">
                <a:solidFill>
                  <a:schemeClr val="bg1">
                    <a:lumMod val="75000"/>
                  </a:schemeClr>
                </a:solidFill>
              </a:rPr>
              <a:t>TimH</a:t>
            </a:r>
            <a:r>
              <a:rPr lang="en-US" altLang="en-US" sz="1600" b="1" dirty="0">
                <a:solidFill>
                  <a:schemeClr val="bg1">
                    <a:lumMod val="75000"/>
                  </a:schemeClr>
                </a:solidFill>
              </a:rPr>
              <a:t>, Vijay</a:t>
            </a:r>
          </a:p>
          <a:p>
            <a:pPr lvl="1"/>
            <a:r>
              <a:rPr lang="en-US" altLang="en-US" sz="1600" b="1" dirty="0">
                <a:solidFill>
                  <a:schemeClr val="bg1">
                    <a:lumMod val="75000"/>
                  </a:schemeClr>
                </a:solidFill>
              </a:rPr>
              <a:t>Motion: Passed</a:t>
            </a:r>
          </a:p>
          <a:p>
            <a:pPr lvl="1"/>
            <a:r>
              <a:rPr lang="en-US" altLang="en-US" sz="1600" b="1" dirty="0">
                <a:solidFill>
                  <a:schemeClr val="bg1">
                    <a:lumMod val="75000"/>
                  </a:schemeClr>
                </a:solidFill>
              </a:rPr>
              <a:t>Number in attendance: __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01951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(9 on LMSC)</a:t>
            </a:r>
            <a:r>
              <a:rPr lang="en-US" altLang="en-US" sz="1800" dirty="0">
                <a:solidFill>
                  <a:schemeClr val="tx1"/>
                </a:solidFill>
              </a:rPr>
              <a:t>;   2 Nearly Voters;  Aspirant members: 19</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05 Sept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702"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05 Sept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21</a:t>
            </a:fld>
            <a:endParaRPr lang="en-US" altLang="en-US" sz="1200" b="0" dirty="0"/>
          </a:p>
        </p:txBody>
      </p:sp>
      <p:sp>
        <p:nvSpPr>
          <p:cNvPr id="2" name="Date Placeholder 1"/>
          <p:cNvSpPr>
            <a:spLocks noGrp="1"/>
          </p:cNvSpPr>
          <p:nvPr>
            <p:ph type="dt" idx="15"/>
          </p:nvPr>
        </p:nvSpPr>
        <p:spPr/>
        <p:txBody>
          <a:bodyPr/>
          <a:lstStyle/>
          <a:p>
            <a:r>
              <a:rPr lang="en-US"/>
              <a:t>05 Sept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05 Sept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37368"/>
            <a:ext cx="8898529" cy="405632"/>
          </a:xfrm>
        </p:spPr>
        <p:txBody>
          <a:bodyPr/>
          <a:lstStyle/>
          <a:p>
            <a:r>
              <a:rPr lang="en-US" sz="2000" dirty="0"/>
              <a:t>South Africa (ICASA): RF SPECTRUM REGULATIONS</a:t>
            </a:r>
          </a:p>
        </p:txBody>
      </p:sp>
      <p:sp>
        <p:nvSpPr>
          <p:cNvPr id="3" name="Content Placeholder 2"/>
          <p:cNvSpPr>
            <a:spLocks noGrp="1"/>
          </p:cNvSpPr>
          <p:nvPr>
            <p:ph idx="1"/>
          </p:nvPr>
        </p:nvSpPr>
        <p:spPr>
          <a:xfrm>
            <a:off x="697684" y="1158728"/>
            <a:ext cx="8353245" cy="5165871"/>
          </a:xfrm>
        </p:spPr>
        <p:txBody>
          <a:bodyPr/>
          <a:lstStyle/>
          <a:p>
            <a:pPr marL="285750" indent="-285750">
              <a:spcBef>
                <a:spcPts val="0"/>
              </a:spcBef>
              <a:buFont typeface="Arial" panose="020B0604020202020204" pitchFamily="34" charset="0"/>
              <a:buChar char="•"/>
            </a:pPr>
            <a:r>
              <a:rPr lang="en-US" sz="1600" dirty="0"/>
              <a:t>NOTICE OF INTENTION TO AMEND ANNEXURE B OF THE RADIO FREQUENCY SPECTRUM REGULATIONS, 2015 </a:t>
            </a:r>
          </a:p>
          <a:p>
            <a:pPr lvl="1">
              <a:buFont typeface="Arial" panose="020B0604020202020204" pitchFamily="34" charset="0"/>
              <a:buChar char="•"/>
            </a:pPr>
            <a:r>
              <a:rPr lang="en-US" sz="1400" u="sng" dirty="0">
                <a:hlinkClick r:id="rId3"/>
              </a:rPr>
              <a:t>https://www.icasa.org.za/news/2019/icasa-begins-a-process-to-review-annexure-b-of-the-radio-frequency-spectrum-regulations-of-2015</a:t>
            </a:r>
            <a:endParaRPr lang="en-US" sz="1400" dirty="0"/>
          </a:p>
          <a:p>
            <a:pPr lvl="1">
              <a:buFont typeface="Arial" panose="020B0604020202020204" pitchFamily="34" charset="0"/>
              <a:buChar char="•"/>
            </a:pPr>
            <a:r>
              <a:rPr lang="en-US" sz="1400" dirty="0"/>
              <a:t>In this regard, ICASA has published a notice of its intention to amend Annexure B in the Government Gazette where interested stakeholders are invited to submit written representations with regards to the proposed amendments by close of business on 06 September 2019. </a:t>
            </a:r>
          </a:p>
          <a:p>
            <a:pPr lvl="1">
              <a:buFont typeface="Arial" panose="020B0604020202020204" pitchFamily="34" charset="0"/>
              <a:buChar char="•"/>
            </a:pPr>
            <a:r>
              <a:rPr lang="en-US" sz="1400" dirty="0">
                <a:hlinkClick r:id="rId4"/>
              </a:rPr>
              <a:t>https://mentor.ieee.org/802.18/dcn/19/18-19-0109-00-0000-icasa-s-africa-intentions-to-amend-spectrum-regulations.pdf</a:t>
            </a:r>
            <a:r>
              <a:rPr lang="en-US" sz="1400" dirty="0"/>
              <a:t>  </a:t>
            </a:r>
          </a:p>
          <a:p>
            <a:pPr lvl="1">
              <a:buFont typeface="Arial" panose="020B0604020202020204" pitchFamily="34" charset="0"/>
              <a:buChar char="•"/>
            </a:pPr>
            <a:r>
              <a:rPr lang="en-US" sz="1400" dirty="0"/>
              <a:t>Several areas we could comment on, need to approve by 22 Aug. </a:t>
            </a:r>
          </a:p>
          <a:p>
            <a:pPr lvl="1">
              <a:buFont typeface="Arial" panose="020B0604020202020204" pitchFamily="34" charset="0"/>
              <a:buChar char="•"/>
            </a:pPr>
            <a:r>
              <a:rPr lang="en-US" sz="1400" dirty="0"/>
              <a:t>1) go up to 71 GHz;  2) 5150-5250 remove indoor restriction;  3) should wait for WRC-19 and then harmonize with its results and EU </a:t>
            </a:r>
          </a:p>
          <a:p>
            <a:pPr>
              <a:buFont typeface="Arial" panose="020B0604020202020204" pitchFamily="34" charset="0"/>
              <a:buChar char="•"/>
            </a:pPr>
            <a:r>
              <a:rPr lang="en-US" sz="1600" b="0" dirty="0">
                <a:solidFill>
                  <a:schemeClr val="tx1"/>
                </a:solidFill>
              </a:rPr>
              <a:t>A few folks worked on some text, thanks, the chair sent out </a:t>
            </a:r>
            <a:r>
              <a:rPr lang="en-US" sz="1600" b="0" dirty="0">
                <a:solidFill>
                  <a:schemeClr val="tx1"/>
                </a:solidFill>
                <a:hlinkClick r:id="rId5"/>
              </a:rPr>
              <a:t>https://mentor.ieee.org/802.18/dcn/19/18-19-0115-00-0000-icasa-s-africa-intentions-to-amend-spectrum-regs-ieee-802-comments.docx</a:t>
            </a:r>
            <a:r>
              <a:rPr lang="en-US" sz="1600" b="0" dirty="0">
                <a:solidFill>
                  <a:schemeClr val="tx1"/>
                </a:solidFill>
              </a:rPr>
              <a:t> for all to review. </a:t>
            </a:r>
          </a:p>
          <a:p>
            <a:pPr>
              <a:buFont typeface="Arial" panose="020B0604020202020204" pitchFamily="34" charset="0"/>
              <a:buChar char="•"/>
            </a:pPr>
            <a:r>
              <a:rPr lang="en-US" sz="1600" b="0" dirty="0">
                <a:solidFill>
                  <a:schemeClr val="tx1"/>
                </a:solidFill>
              </a:rPr>
              <a:t>Will review, edit and hopefully vote on it.</a:t>
            </a:r>
          </a:p>
          <a:p>
            <a:pPr>
              <a:buFont typeface="Arial" panose="020B0604020202020204" pitchFamily="34" charset="0"/>
              <a:buChar char="•"/>
            </a:pPr>
            <a:r>
              <a:rPr lang="en-US" sz="1600" b="0" dirty="0">
                <a:solidFill>
                  <a:schemeClr val="tx1"/>
                </a:solidFill>
              </a:rPr>
              <a:t>Some edits and updates.  Voted on r02. </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1321954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05 Sept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05 Sept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notes,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ACMA sharing consultation</a:t>
            </a:r>
          </a:p>
          <a:p>
            <a:pPr lvl="1">
              <a:spcBef>
                <a:spcPts val="0"/>
              </a:spcBef>
              <a:buFont typeface="Arial" panose="020B0604020202020204" pitchFamily="34" charset="0"/>
              <a:buChar char="•"/>
            </a:pPr>
            <a:r>
              <a:rPr lang="en-US" altLang="en-US" sz="1400" dirty="0"/>
              <a:t>UWB ex </a:t>
            </a:r>
            <a:r>
              <a:rPr lang="en-US" altLang="en-US" sz="1400" dirty="0" err="1"/>
              <a:t>parte</a:t>
            </a:r>
            <a:r>
              <a:rPr lang="en-US" altLang="en-US" sz="1400" dirty="0"/>
              <a:t> (reply comments)</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ACMA sharing comments</a:t>
            </a:r>
          </a:p>
          <a:p>
            <a:pPr lvl="1">
              <a:buFont typeface="Arial" panose="020B0604020202020204" pitchFamily="34" charset="0"/>
              <a:buChar char="•"/>
            </a:pPr>
            <a:r>
              <a:rPr lang="en-US" altLang="en-US" sz="1400" dirty="0">
                <a:solidFill>
                  <a:schemeClr val="tx1"/>
                </a:solidFill>
              </a:rPr>
              <a:t>UWB ex </a:t>
            </a:r>
            <a:r>
              <a:rPr lang="en-US" altLang="en-US" sz="1400" dirty="0" err="1">
                <a:solidFill>
                  <a:schemeClr val="tx1"/>
                </a:solidFill>
              </a:rPr>
              <a:t>parte</a:t>
            </a:r>
            <a:r>
              <a:rPr lang="en-US" altLang="en-US" sz="1400" dirty="0">
                <a:solidFill>
                  <a:schemeClr val="tx1"/>
                </a:solidFill>
              </a:rPr>
              <a:t> on comments</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dirty="0">
                <a:solidFill>
                  <a:schemeClr val="tx1"/>
                </a:solidFill>
              </a:rPr>
              <a:t>General items</a:t>
            </a:r>
          </a:p>
          <a:p>
            <a:pPr marL="0" indent="0">
              <a:spcBef>
                <a:spcPts val="0"/>
              </a:spcBef>
            </a:pPr>
            <a:endParaRPr lang="en-US" altLang="en-US" sz="1400" b="0" kern="0" dirty="0"/>
          </a:p>
          <a:p>
            <a:pPr marL="285750" indent="-285750">
              <a:spcBef>
                <a:spcPts val="0"/>
              </a:spcBef>
              <a:buFont typeface="Arial" panose="020B0604020202020204" pitchFamily="34" charset="0"/>
              <a:buChar char="•"/>
            </a:pPr>
            <a:r>
              <a:rPr lang="en-US" altLang="en-US" sz="1400" b="0" kern="0" dirty="0"/>
              <a:t> ACMA consultation</a:t>
            </a:r>
          </a:p>
          <a:p>
            <a:pPr marL="685800" lvl="1">
              <a:spcBef>
                <a:spcPts val="0"/>
              </a:spcBef>
              <a:buFont typeface="Arial" panose="020B0604020202020204" pitchFamily="34" charset="0"/>
              <a:buChar char="•"/>
            </a:pPr>
            <a:r>
              <a:rPr lang="en-US" altLang="en-US" sz="1400" kern="0" dirty="0"/>
              <a:t>Sharing proposals</a:t>
            </a:r>
          </a:p>
          <a:p>
            <a:pPr marL="685800" lvl="1">
              <a:spcBef>
                <a:spcPts val="0"/>
              </a:spcBef>
              <a:buFont typeface="Arial" panose="020B0604020202020204" pitchFamily="34" charset="0"/>
              <a:buChar char="•"/>
            </a:pPr>
            <a:r>
              <a:rPr lang="en-US" altLang="en-US" sz="1400" kern="0" dirty="0"/>
              <a:t>Comments due  27Sept/12Sept to approve</a:t>
            </a:r>
          </a:p>
          <a:p>
            <a:pPr marL="685800" lvl="1">
              <a:spcBef>
                <a:spcPts val="0"/>
              </a:spcBef>
              <a:buFont typeface="Arial" panose="020B0604020202020204" pitchFamily="34" charset="0"/>
              <a:buChar char="•"/>
            </a:pPr>
            <a:endParaRPr lang="en-US" altLang="en-US" sz="1400" kern="0" dirty="0"/>
          </a:p>
          <a:p>
            <a:pPr marL="285750">
              <a:spcBef>
                <a:spcPts val="0"/>
              </a:spcBef>
              <a:buFont typeface="Arial" panose="020B0604020202020204" pitchFamily="34" charset="0"/>
              <a:buChar char="•"/>
            </a:pPr>
            <a:r>
              <a:rPr lang="en-US" altLang="en-US" sz="1400" b="0" kern="0" dirty="0"/>
              <a:t>UWB ex </a:t>
            </a:r>
            <a:r>
              <a:rPr lang="en-US" altLang="en-US" sz="1400" b="0" kern="0" dirty="0" err="1"/>
              <a:t>parte</a:t>
            </a:r>
            <a:r>
              <a:rPr lang="en-US" altLang="en-US" sz="1400" b="0" kern="0" dirty="0"/>
              <a:t> on comments</a:t>
            </a:r>
          </a:p>
          <a:p>
            <a:pPr marL="685800" lvl="1">
              <a:spcBef>
                <a:spcPts val="0"/>
              </a:spcBef>
              <a:buFont typeface="Arial" panose="020B0604020202020204" pitchFamily="34" charset="0"/>
              <a:buChar char="•"/>
            </a:pPr>
            <a:r>
              <a:rPr lang="en-US" altLang="en-US" sz="1400" kern="0" dirty="0"/>
              <a:t>In place of reply comments</a:t>
            </a:r>
          </a:p>
          <a:p>
            <a:pPr marL="685800" lvl="1">
              <a:spcBef>
                <a:spcPts val="0"/>
              </a:spcBef>
              <a:buFont typeface="Arial" panose="020B0604020202020204" pitchFamily="34" charset="0"/>
              <a:buChar char="•"/>
            </a:pPr>
            <a:endParaRPr lang="en-US" altLang="en-US" sz="1400" kern="0" dirty="0"/>
          </a:p>
          <a:p>
            <a:pPr marL="285750" indent="-285750">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ICASA LMSC ballot status</a:t>
            </a:r>
          </a:p>
          <a:p>
            <a:pPr lvl="1">
              <a:spcBef>
                <a:spcPts val="0"/>
              </a:spcBef>
              <a:buFont typeface="Arial" panose="020B0604020202020204" pitchFamily="34" charset="0"/>
              <a:buChar char="•"/>
            </a:pPr>
            <a:r>
              <a:rPr lang="en-US" altLang="en-US" sz="1400" kern="0" dirty="0"/>
              <a:t>FCC UWB Waiver</a:t>
            </a:r>
          </a:p>
          <a:p>
            <a:pPr lvl="1">
              <a:spcBef>
                <a:spcPts val="0"/>
              </a:spcBef>
              <a:buFont typeface="Arial" panose="020B0604020202020204" pitchFamily="34" charset="0"/>
              <a:buChar char="•"/>
            </a:pPr>
            <a:r>
              <a:rPr lang="en-US" altLang="en-US" sz="1400" kern="0" dirty="0"/>
              <a:t>.18 List Server, back to a fashion</a:t>
            </a:r>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Stuart K</a:t>
            </a:r>
          </a:p>
          <a:p>
            <a:pPr>
              <a:spcBef>
                <a:spcPts val="400"/>
              </a:spcBef>
            </a:pPr>
            <a:r>
              <a:rPr lang="en-US" altLang="en-US" sz="1600" b="1" dirty="0">
                <a:solidFill>
                  <a:schemeClr val="tx1"/>
                </a:solidFill>
              </a:rPr>
              <a:t>		Seconded by:	</a:t>
            </a:r>
            <a:r>
              <a:rPr lang="en-US" altLang="en-US" sz="1600" dirty="0">
                <a:solidFill>
                  <a:schemeClr val="tx1"/>
                </a:solidFill>
              </a:rPr>
              <a:t>Hassan Y.</a:t>
            </a:r>
          </a:p>
          <a:p>
            <a:pPr lvl="1">
              <a:spcBef>
                <a:spcPts val="400"/>
              </a:spcBef>
            </a:pPr>
            <a:r>
              <a:rPr lang="en-US" altLang="en-US" sz="1600" b="1" dirty="0">
                <a:solidFill>
                  <a:schemeClr val="tx1"/>
                </a:solidFill>
              </a:rPr>
              <a:t>Discussion?  	None</a:t>
            </a:r>
          </a:p>
          <a:p>
            <a:pPr lvl="1">
              <a:spcBef>
                <a:spcPts val="400"/>
              </a:spcBef>
            </a:pPr>
            <a:r>
              <a:rPr lang="en-US" altLang="en-US" sz="1600" b="1" dirty="0">
                <a:solidFill>
                  <a:schemeClr val="tx1"/>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dirty="0"/>
              <a:t>To approve the minutes from the IEEE 802.18 Teleconference 29 August 2019 in document </a:t>
            </a:r>
            <a:r>
              <a:rPr lang="en-US" altLang="en-US" sz="1600" dirty="0">
                <a:hlinkClick r:id="rId2"/>
              </a:rPr>
              <a:t>https://mentor.ieee.org/802.18/dcn/19/18-19-0117-00-0000-minutes-29aug19-rrtag-teleconference.docx</a:t>
            </a:r>
            <a:r>
              <a:rPr lang="en-US" altLang="en-US" sz="1600" dirty="0"/>
              <a:t>   </a:t>
            </a:r>
            <a:r>
              <a:rPr lang="en-US" sz="1600" b="1" dirty="0"/>
              <a:t>Posted: </a:t>
            </a:r>
            <a:r>
              <a:rPr lang="en-US" sz="1600" b="0" dirty="0"/>
              <a:t>30-Aug-2019 07:46:54 ET</a:t>
            </a:r>
          </a:p>
          <a:p>
            <a:pPr marL="0" indent="0">
              <a:spcBef>
                <a:spcPts val="400"/>
              </a:spcBef>
            </a:pPr>
            <a:r>
              <a:rPr lang="en-US" sz="1600" b="0" dirty="0"/>
              <a:t> </a:t>
            </a:r>
            <a:r>
              <a:rPr lang="en-US" altLang="en-US" sz="1600" b="0" dirty="0">
                <a:solidFill>
                  <a:schemeClr val="tx1"/>
                </a:solidFill>
              </a:rPr>
              <a:t>	</a:t>
            </a:r>
            <a:r>
              <a:rPr lang="en-US" altLang="en-US" sz="1600" dirty="0">
                <a:solidFill>
                  <a:schemeClr val="tx1"/>
                </a:solidFill>
              </a:rPr>
              <a:t>Moved by:  	Mike L.  </a:t>
            </a:r>
          </a:p>
          <a:p>
            <a:pPr marL="0" indent="0">
              <a:spcBef>
                <a:spcPts val="400"/>
              </a:spcBef>
            </a:pPr>
            <a:r>
              <a:rPr lang="en-US" altLang="en-US" sz="1600" dirty="0">
                <a:solidFill>
                  <a:schemeClr val="tx1"/>
                </a:solidFill>
              </a:rPr>
              <a:t>	Seconded by:	Hassan Y.</a:t>
            </a:r>
          </a:p>
          <a:p>
            <a:pPr>
              <a:spcBef>
                <a:spcPts val="400"/>
              </a:spcBef>
            </a:pPr>
            <a:r>
              <a:rPr lang="en-US" altLang="en-US" sz="1600" b="1" dirty="0">
                <a:solidFill>
                  <a:schemeClr val="tx1"/>
                </a:solidFill>
              </a:rPr>
              <a:t>		Discussion?  	None</a:t>
            </a:r>
          </a:p>
          <a:p>
            <a:pPr lvl="1">
              <a:spcBef>
                <a:spcPts val="400"/>
              </a:spcBef>
            </a:pPr>
            <a:r>
              <a:rPr lang="en-US" altLang="en-US" sz="1600" b="1" dirty="0">
                <a:solidFill>
                  <a:schemeClr val="tx1"/>
                </a:solidFill>
              </a:rPr>
              <a:t>Vote:  Approved by unanimous consent</a:t>
            </a:r>
          </a:p>
          <a:p>
            <a:pPr lvl="1">
              <a:spcBef>
                <a:spcPts val="400"/>
              </a:spcBef>
            </a:pPr>
            <a:endParaRPr lang="en-US" altLang="en-US" sz="1600" b="1" dirty="0">
              <a:solidFill>
                <a:schemeClr val="tx1"/>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__nothing heard____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05 Sept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47078"/>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r>
              <a:rPr lang="en-US" sz="1600" dirty="0"/>
              <a:t>Chair nominations must be posted by 06 Sept. </a:t>
            </a:r>
          </a:p>
          <a:p>
            <a:pPr lvl="2">
              <a:buFont typeface="Arial" panose="020B0604020202020204" pitchFamily="34" charset="0"/>
              <a:buChar char="•"/>
            </a:pPr>
            <a:r>
              <a:rPr lang="en-US" sz="1600" dirty="0"/>
              <a:t>Ian Marshall from Ruckus has been posted.</a:t>
            </a:r>
          </a:p>
          <a:p>
            <a:pPr lvl="2">
              <a:buFont typeface="Arial" panose="020B0604020202020204" pitchFamily="34" charset="0"/>
              <a:buChar char="•"/>
            </a:pPr>
            <a:r>
              <a:rPr lang="en-US" sz="1600" dirty="0"/>
              <a:t>Others expected tomorrow. (Midnight CET Friday 6</a:t>
            </a:r>
            <a:r>
              <a:rPr lang="en-US" sz="1600" baseline="30000" dirty="0"/>
              <a:t>th</a:t>
            </a:r>
            <a:r>
              <a:rPr lang="en-US" sz="1600" dirty="0"/>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6"/>
              </a:rPr>
              <a:t>&lt;TG-11&gt;</a:t>
            </a:r>
            <a:r>
              <a:rPr lang="en-US" altLang="en-US" sz="1800" b="0" dirty="0"/>
              <a:t>  </a:t>
            </a:r>
            <a:r>
              <a:rPr lang="en-US" sz="1800" dirty="0">
                <a:solidFill>
                  <a:schemeClr val="tx1"/>
                </a:solidFill>
              </a:rPr>
              <a:t>meeting # _____ </a:t>
            </a:r>
            <a:r>
              <a:rPr lang="en-US" sz="1200" dirty="0">
                <a:solidFill>
                  <a:schemeClr val="tx1"/>
                </a:solidFill>
              </a:rPr>
              <a:t>(05 Sept and 07 Nov, meetings on 2.4 GHz SRDoc)</a:t>
            </a:r>
            <a:endParaRPr lang="en-US" sz="1800" dirty="0">
              <a:solidFill>
                <a:schemeClr val="tx1"/>
              </a:solidFill>
            </a:endParaRPr>
          </a:p>
          <a:p>
            <a:pPr lvl="1">
              <a:buFont typeface="Arial" panose="020B0604020202020204" pitchFamily="34" charset="0"/>
              <a:buChar char="•"/>
            </a:pPr>
            <a:r>
              <a:rPr lang="en-US" sz="1600" dirty="0">
                <a:solidFill>
                  <a:schemeClr val="tx1"/>
                </a:solidFill>
              </a:rPr>
              <a:t>Nothing reported</a:t>
            </a:r>
          </a:p>
          <a:p>
            <a:pPr lvl="1">
              <a:buFont typeface="Arial" panose="020B0604020202020204" pitchFamily="34" charset="0"/>
              <a:buChar char="•"/>
            </a:pPr>
            <a:endParaRPr lang="en-US" sz="1200" dirty="0">
              <a:solidFill>
                <a:schemeClr val="tx1"/>
              </a:solidFill>
            </a:endParaRPr>
          </a:p>
          <a:p>
            <a:pPr lvl="3">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7"/>
              </a:rPr>
              <a:t>&lt;TG-UWB&gt;</a:t>
            </a:r>
            <a:r>
              <a:rPr lang="en-US" sz="1400" b="0" dirty="0">
                <a:solidFill>
                  <a:schemeClr val="tx1"/>
                </a:solidFill>
              </a:rPr>
              <a:t> </a:t>
            </a:r>
            <a:r>
              <a:rPr lang="en-US" sz="1400" dirty="0">
                <a:solidFill>
                  <a:schemeClr val="tx1"/>
                </a:solidFill>
              </a:rPr>
              <a:t>next meeting #50, 10-13 Sept 2019, </a:t>
            </a:r>
            <a:r>
              <a:rPr lang="en-US" sz="1400" dirty="0" err="1">
                <a:solidFill>
                  <a:schemeClr val="tx1"/>
                </a:solidFill>
              </a:rPr>
              <a:t>Boeblingen</a:t>
            </a:r>
            <a:r>
              <a:rPr lang="en-US" sz="1400" dirty="0">
                <a:solidFill>
                  <a:schemeClr val="tx1"/>
                </a:solidFill>
              </a:rPr>
              <a:t>, DE</a:t>
            </a:r>
          </a:p>
          <a:p>
            <a:pPr lvl="1">
              <a:spcBef>
                <a:spcPts val="0"/>
              </a:spcBef>
              <a:buFont typeface="Arial" panose="020B0604020202020204" pitchFamily="34" charset="0"/>
              <a:buChar char="•"/>
            </a:pPr>
            <a:r>
              <a:rPr lang="en-US" sz="1200" dirty="0">
                <a:solidFill>
                  <a:schemeClr val="tx1"/>
                </a:solidFill>
              </a:rPr>
              <a:t>nothing reported</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8"/>
              </a:rPr>
              <a:t>&lt;ERM&gt;</a:t>
            </a:r>
            <a:r>
              <a:rPr lang="en-US" sz="1400" b="0" dirty="0"/>
              <a:t> </a:t>
            </a:r>
            <a:r>
              <a:rPr lang="en-US" sz="1400" dirty="0">
                <a:solidFill>
                  <a:schemeClr val="tx1"/>
                </a:solidFill>
              </a:rPr>
              <a:t>next meeting #69, 15-18 Oct 2019, </a:t>
            </a:r>
            <a:r>
              <a:rPr lang="en-US" sz="1400" dirty="0"/>
              <a:t>Sophia Antipolis</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97684" y="1158729"/>
            <a:ext cx="8522516" cy="5316684"/>
          </a:xfrm>
        </p:spPr>
        <p:txBody>
          <a:bodyPr/>
          <a:lstStyle/>
          <a:p>
            <a:endParaRPr lang="en-US" sz="1600" dirty="0">
              <a:solidFill>
                <a:schemeClr val="tx1"/>
              </a:solidFill>
            </a:endParaRPr>
          </a:p>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 M98, 16-18 Sept 2019, Cluj </a:t>
            </a:r>
            <a:r>
              <a:rPr lang="en-US" sz="1600" dirty="0" err="1">
                <a:solidFill>
                  <a:schemeClr val="tx1"/>
                </a:solidFill>
              </a:rPr>
              <a:t>Napoca</a:t>
            </a:r>
            <a:r>
              <a:rPr lang="en-US" sz="1600" dirty="0">
                <a:solidFill>
                  <a:schemeClr val="tx1"/>
                </a:solidFill>
              </a:rPr>
              <a:t>, Romania</a:t>
            </a:r>
          </a:p>
          <a:p>
            <a:pPr lvl="1">
              <a:buFont typeface="Arial" panose="020B0604020202020204" pitchFamily="34" charset="0"/>
              <a:buChar char="•"/>
            </a:pPr>
            <a:r>
              <a:rPr lang="en-US" sz="1600" dirty="0">
                <a:solidFill>
                  <a:schemeClr val="tx1"/>
                </a:solidFill>
              </a:rPr>
              <a:t>Nothing reported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#8, 23-24 Sept 2019, Rome, Italy</a:t>
            </a:r>
            <a:endParaRPr lang="en-US" sz="1800" dirty="0"/>
          </a:p>
          <a:p>
            <a:pPr lvl="1">
              <a:buFont typeface="Arial" panose="020B0604020202020204" pitchFamily="34" charset="0"/>
              <a:buChar char="•"/>
            </a:pPr>
            <a:r>
              <a:rPr lang="en-US" sz="1600" dirty="0">
                <a:solidFill>
                  <a:schemeClr val="tx1"/>
                </a:solidFill>
              </a:rPr>
              <a:t>Nothing reported</a:t>
            </a:r>
          </a:p>
          <a:p>
            <a:pPr marL="45720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#8, 25-27 Sept 2019, Rome, Italy</a:t>
            </a:r>
            <a:r>
              <a:rPr lang="en-US" sz="1800" dirty="0">
                <a:solidFill>
                  <a:schemeClr val="tx1"/>
                </a:solidFill>
              </a:rPr>
              <a:t> </a:t>
            </a:r>
          </a:p>
          <a:p>
            <a:pPr lvl="1">
              <a:buFont typeface="Arial" panose="020B0604020202020204" pitchFamily="34" charset="0"/>
              <a:buChar char="•"/>
            </a:pPr>
            <a:r>
              <a:rPr lang="en-US" sz="1600" dirty="0">
                <a:solidFill>
                  <a:schemeClr val="tx1"/>
                </a:solidFill>
              </a:rPr>
              <a:t>Nothing reported </a:t>
            </a: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solidFill>
                  <a:schemeClr val="tx1"/>
                </a:solidFill>
              </a:rPr>
              <a:t>There have been some regional prep meetings have started, minutes will be available.  A place to start:  </a:t>
            </a:r>
            <a:r>
              <a:rPr lang="en-US" sz="1600" dirty="0">
                <a:hlinkClick r:id="rId3"/>
              </a:rPr>
              <a:t>https://www.itu.int/en/ITU-R/conferences/wrc/2019/Pages/reg-prep.aspx</a:t>
            </a:r>
            <a:r>
              <a:rPr lang="en-US" sz="1600" dirty="0"/>
              <a:t>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Calendar:</a:t>
            </a:r>
            <a:endParaRPr lang="en-US" sz="1600" dirty="0">
              <a:hlinkClick r:id="rId4"/>
            </a:endParaRPr>
          </a:p>
          <a:p>
            <a:pPr lvl="1">
              <a:spcBef>
                <a:spcPts val="0"/>
              </a:spcBef>
              <a:buFont typeface="Arial" panose="020B0604020202020204" pitchFamily="34" charset="0"/>
              <a:buChar char="•"/>
            </a:pPr>
            <a:r>
              <a:rPr lang="en-US" sz="1600" dirty="0">
                <a:hlinkClick r:id="rId4"/>
              </a:rPr>
              <a:t>https://www.itu.int/en/events/Pages/Calendar-Events.aspx?sector=ITU-R</a:t>
            </a:r>
            <a:endParaRPr lang="en-US" sz="1600" dirty="0"/>
          </a:p>
          <a:p>
            <a:pPr>
              <a:spcBef>
                <a:spcPts val="0"/>
              </a:spcBef>
              <a:buFont typeface="Arial" panose="020B0604020202020204" pitchFamily="34" charset="0"/>
              <a:buChar char="•"/>
            </a:pPr>
            <a:r>
              <a:rPr lang="en-US" sz="1200" dirty="0">
                <a:hlinkClick r:id="rId5"/>
              </a:rPr>
              <a:t>Study Group 1 (SG 1) Spectrum management</a:t>
            </a:r>
            <a:endParaRPr lang="en-US" sz="1200" dirty="0">
              <a:solidFill>
                <a:schemeClr val="tx1"/>
              </a:solidFill>
            </a:endParaRPr>
          </a:p>
          <a:p>
            <a:pPr lvl="1">
              <a:spcBef>
                <a:spcPts val="0"/>
              </a:spcBef>
              <a:buFont typeface="Arial" panose="020B0604020202020204" pitchFamily="34" charset="0"/>
              <a:buChar char="•"/>
            </a:pPr>
            <a:r>
              <a:rPr lang="en-US" sz="1050" u="sng" dirty="0">
                <a:hlinkClick r:id="rId6"/>
              </a:rPr>
              <a:t>Working Party 1A (WP 1A) - Spectrum engineering techniques</a:t>
            </a:r>
            <a:r>
              <a:rPr lang="en-US" sz="1050" u="sng" dirty="0"/>
              <a:t> </a:t>
            </a:r>
          </a:p>
          <a:p>
            <a:pPr lvl="1">
              <a:spcBef>
                <a:spcPts val="0"/>
              </a:spcBef>
              <a:buFont typeface="Arial" panose="020B0604020202020204" pitchFamily="34" charset="0"/>
              <a:buChar char="•"/>
            </a:pPr>
            <a:r>
              <a:rPr lang="en-US" sz="1050" dirty="0">
                <a:hlinkClick r:id="rId7"/>
              </a:rPr>
              <a:t>Working Party 1C (WP 1C) - Spectrum monitoring</a:t>
            </a:r>
            <a:r>
              <a:rPr lang="en-US" sz="1050" dirty="0"/>
              <a:t>​​</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r>
              <a:rPr lang="en-US" sz="1200" dirty="0">
                <a:hlinkClick r:id="rId8"/>
              </a:rPr>
              <a:t>Study Group 5 (SG 5) Terrestrial services</a:t>
            </a:r>
            <a:endParaRPr lang="en-US" sz="1200" dirty="0"/>
          </a:p>
          <a:p>
            <a:pPr lvl="1">
              <a:spcBef>
                <a:spcPts val="0"/>
              </a:spcBef>
              <a:buFont typeface="Arial" panose="020B0604020202020204" pitchFamily="34" charset="0"/>
              <a:buChar char="•"/>
            </a:pPr>
            <a:r>
              <a:rPr lang="en-US" sz="1050" dirty="0">
                <a:hlinkClick r:id="rId9"/>
              </a:rPr>
              <a:t>Working Party 5A (WP 5A) - Land mobile service above 30 MHz* (excluding IMT); wireless access in the fixed service; amateur and amateur-satellite services</a:t>
            </a:r>
            <a:r>
              <a:rPr lang="en-US" sz="1050" dirty="0"/>
              <a:t>  (Chair on mailing list)</a:t>
            </a:r>
            <a:endParaRPr lang="en-US" sz="1050" dirty="0">
              <a:hlinkClick r:id="rId10"/>
            </a:endParaRPr>
          </a:p>
          <a:p>
            <a:pPr lvl="1">
              <a:spcBef>
                <a:spcPts val="0"/>
              </a:spcBef>
              <a:buFont typeface="Arial" panose="020B0604020202020204" pitchFamily="34" charset="0"/>
              <a:buChar char="•"/>
            </a:pPr>
            <a:r>
              <a:rPr lang="en-US" sz="1050" dirty="0">
                <a:hlinkClick r:id="rId10"/>
              </a:rPr>
              <a:t>Working Party 5D (WP 5D) - IMT Systems</a:t>
            </a:r>
            <a:r>
              <a:rPr lang="en-US" sz="1050" dirty="0"/>
              <a:t> (Chair on mailing list)​​</a:t>
            </a:r>
          </a:p>
          <a:p>
            <a:pPr lvl="2">
              <a:spcBef>
                <a:spcPts val="0"/>
              </a:spcBef>
              <a:buFont typeface="Arial" panose="020B0604020202020204" pitchFamily="34" charset="0"/>
              <a:buChar char="•"/>
            </a:pPr>
            <a:r>
              <a:rPr lang="en-US" sz="900" dirty="0">
                <a:hlinkClick r:id="rId11"/>
              </a:rPr>
              <a:t>Monday 2019-12-09 - Friday 2019-12-13</a:t>
            </a:r>
            <a:endParaRPr lang="en-US" sz="900" dirty="0"/>
          </a:p>
          <a:p>
            <a:pPr marL="400050">
              <a:spcBef>
                <a:spcPts val="0"/>
              </a:spcBef>
              <a:buFont typeface="Arial" panose="020B0604020202020204" pitchFamily="34" charset="0"/>
              <a:buChar char="•"/>
            </a:pPr>
            <a:r>
              <a:rPr lang="en-US" sz="1200" dirty="0"/>
              <a:t>WRC-19:   </a:t>
            </a:r>
          </a:p>
          <a:p>
            <a:pPr marL="800100" lvl="1">
              <a:spcBef>
                <a:spcPts val="0"/>
              </a:spcBef>
              <a:buFont typeface="Arial" panose="020B0604020202020204" pitchFamily="34" charset="0"/>
              <a:buChar char="•"/>
            </a:pPr>
            <a:r>
              <a:rPr lang="en-US" sz="1100" u="sng" dirty="0">
                <a:hlinkClick r:id="rId12"/>
              </a:rPr>
              <a:t>https://www.itu.int/en/ITU-R/conferences/wrc/2019/Pages/default.aspx</a:t>
            </a:r>
            <a:r>
              <a:rPr lang="en-US" sz="1100" u="sng" dirty="0"/>
              <a:t>;  agenda and more: </a:t>
            </a:r>
            <a:r>
              <a:rPr lang="en-US" sz="1100" dirty="0"/>
              <a:t> </a:t>
            </a:r>
            <a:r>
              <a:rPr lang="en-US" sz="1100" u="sng" dirty="0">
                <a:hlinkClick r:id="rId13"/>
              </a:rPr>
              <a:t>https://www.itu.int/oth/R1402000001</a:t>
            </a:r>
            <a:endParaRPr lang="en-US" sz="1100" u="sng" dirty="0"/>
          </a:p>
          <a:p>
            <a:pPr marL="400050">
              <a:spcBef>
                <a:spcPts val="0"/>
              </a:spcBef>
              <a:buFont typeface="Arial" panose="020B0604020202020204" pitchFamily="34" charset="0"/>
              <a:buChar char="•"/>
            </a:pPr>
            <a:r>
              <a:rPr lang="en-US" sz="1200" dirty="0"/>
              <a:t>WRC-23 preliminary agenda items are already out since WRC-15 and will then be finalized at WRC-19.</a:t>
            </a:r>
          </a:p>
          <a:p>
            <a:pPr marL="800100" lvl="1">
              <a:spcBef>
                <a:spcPts val="0"/>
              </a:spcBef>
              <a:buFont typeface="Arial" panose="020B0604020202020204" pitchFamily="34" charset="0"/>
              <a:buChar char="•"/>
            </a:pPr>
            <a:r>
              <a:rPr lang="en-US" sz="1100" u="sng" dirty="0">
                <a:hlinkClick r:id="rId14"/>
              </a:rPr>
              <a:t>https://www.itu.int/en/ITU-R/study-groups/rcpm/Pages/wrc-23-preliminary-studies.aspx</a:t>
            </a:r>
            <a:r>
              <a:rPr lang="en-US" sz="1100" dirty="0"/>
              <a:t> </a:t>
            </a:r>
          </a:p>
          <a:p>
            <a:pPr lvl="6">
              <a:buFont typeface="Arial" panose="020B0604020202020204" pitchFamily="34" charset="0"/>
              <a:buChar char="•"/>
            </a:pPr>
            <a:endParaRPr lang="en-US" sz="800" dirty="0">
              <a:hlinkClick r:id="rId5"/>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10787814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38953</TotalTime>
  <Words>3668</Words>
  <Application>Microsoft Office PowerPoint</Application>
  <PresentationFormat>On-screen Show (4:3)</PresentationFormat>
  <Paragraphs>515</Paragraphs>
  <Slides>25</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4"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 </vt:lpstr>
      <vt:lpstr>ITU-R items to share</vt:lpstr>
      <vt:lpstr>ACMA consultation on sharing</vt:lpstr>
      <vt:lpstr>UWB petition for rule making</vt:lpstr>
      <vt:lpstr>UWB petition for rule making - Motion</vt:lpstr>
      <vt:lpstr>General Discussion Items -1</vt:lpstr>
      <vt:lpstr>General Discussion Items -2</vt:lpstr>
      <vt:lpstr>Actions Required</vt:lpstr>
      <vt:lpstr>Any Other Business</vt:lpstr>
      <vt:lpstr>Adjourn</vt:lpstr>
      <vt:lpstr>PowerPoint Presentation</vt:lpstr>
      <vt:lpstr>ACMA consultation on sharing</vt:lpstr>
      <vt:lpstr>Responsibilities of WG Vice Chair</vt:lpstr>
      <vt:lpstr>Responsibilities of WG Secretary</vt:lpstr>
      <vt:lpstr>Responsibilities of Working Group Officers</vt:lpstr>
      <vt:lpstr>South Africa (ICASA): RF SPECTRUM REGULATIONS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1864</cp:revision>
  <cp:lastPrinted>1601-01-01T00:00:00Z</cp:lastPrinted>
  <dcterms:created xsi:type="dcterms:W3CDTF">2016-03-03T14:54:45Z</dcterms:created>
  <dcterms:modified xsi:type="dcterms:W3CDTF">2019-09-06T15:17:27Z</dcterms:modified>
</cp:coreProperties>
</file>