
<file path=[Content_Types].xml><?xml version="1.0" encoding="utf-8"?>
<Types xmlns="http://schemas.openxmlformats.org/package/2006/content-types">
  <Default Extension="bin" ContentType="application/vnd.openxmlformats-officedocument.oleObject"/>
  <Default Extension="jpeg" ContentType="image/jpe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7"/>
  </p:notesMasterIdLst>
  <p:handoutMasterIdLst>
    <p:handoutMasterId r:id="rId28"/>
  </p:handoutMasterIdLst>
  <p:sldIdLst>
    <p:sldId id="256" r:id="rId2"/>
    <p:sldId id="341" r:id="rId3"/>
    <p:sldId id="329" r:id="rId4"/>
    <p:sldId id="330" r:id="rId5"/>
    <p:sldId id="516" r:id="rId6"/>
    <p:sldId id="596" r:id="rId7"/>
    <p:sldId id="603" r:id="rId8"/>
    <p:sldId id="606" r:id="rId9"/>
    <p:sldId id="608" r:id="rId10"/>
    <p:sldId id="616" r:id="rId11"/>
    <p:sldId id="609" r:id="rId12"/>
    <p:sldId id="611" r:id="rId13"/>
    <p:sldId id="614" r:id="rId14"/>
    <p:sldId id="618" r:id="rId15"/>
    <p:sldId id="524" r:id="rId16"/>
    <p:sldId id="498" r:id="rId17"/>
    <p:sldId id="402" r:id="rId18"/>
    <p:sldId id="403" r:id="rId19"/>
    <p:sldId id="617" r:id="rId20"/>
    <p:sldId id="462" r:id="rId21"/>
    <p:sldId id="549" r:id="rId22"/>
    <p:sldId id="425" r:id="rId23"/>
    <p:sldId id="615" r:id="rId24"/>
    <p:sldId id="592" r:id="rId25"/>
    <p:sldId id="599" r:id="rId26"/>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6600"/>
    <a:srgbClr val="993300"/>
    <a:srgbClr val="85DFFF"/>
    <a:srgbClr val="D5F4FF"/>
    <a:srgbClr val="9900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263" autoAdjust="0"/>
    <p:restoredTop sz="96256" autoAdjust="0"/>
  </p:normalViewPr>
  <p:slideViewPr>
    <p:cSldViewPr>
      <p:cViewPr varScale="1">
        <p:scale>
          <a:sx n="86" d="100"/>
          <a:sy n="86" d="100"/>
        </p:scale>
        <p:origin x="108" y="732"/>
      </p:cViewPr>
      <p:guideLst>
        <p:guide orient="horz" pos="2160"/>
        <p:guide pos="2880"/>
      </p:guideLst>
    </p:cSldViewPr>
  </p:slideViewPr>
  <p:outlineViewPr>
    <p:cViewPr varScale="1">
      <p:scale>
        <a:sx n="170" d="200"/>
        <a:sy n="170" d="200"/>
      </p:scale>
      <p:origin x="0" y="-165486"/>
    </p:cViewPr>
  </p:outlineViewPr>
  <p:notesTextViewPr>
    <p:cViewPr>
      <p:scale>
        <a:sx n="100" d="100"/>
        <a:sy n="100" d="100"/>
      </p:scale>
      <p:origin x="0" y="0"/>
    </p:cViewPr>
  </p:notesTextViewPr>
  <p:sorterViewPr>
    <p:cViewPr>
      <p:scale>
        <a:sx n="150" d="100"/>
        <a:sy n="150" d="100"/>
      </p:scale>
      <p:origin x="0" y="-6888"/>
    </p:cViewPr>
  </p:sorterViewPr>
  <p:notesViewPr>
    <p:cSldViewPr>
      <p:cViewPr varScale="1">
        <p:scale>
          <a:sx n="96" d="100"/>
          <a:sy n="96" d="100"/>
        </p:scale>
        <p:origin x="2370"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06-Sep-19</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kern="1200" dirty="0">
                <a:solidFill>
                  <a:srgbClr val="000000"/>
                </a:solidFill>
                <a:effectLst/>
                <a:latin typeface="Times New Roman" pitchFamily="16" charset="0"/>
                <a:ea typeface="+mn-ea"/>
                <a:cs typeface="+mn-cs"/>
              </a:rPr>
              <a:t>7.2.1 IEEE 802 LMSC public statements to government bodies</a:t>
            </a:r>
            <a:br>
              <a:rPr lang="en-US" sz="1200" kern="1200" dirty="0">
                <a:solidFill>
                  <a:srgbClr val="000000"/>
                </a:solidFill>
                <a:effectLst/>
                <a:latin typeface="Times New Roman" pitchFamily="16" charset="0"/>
                <a:ea typeface="+mn-ea"/>
                <a:cs typeface="+mn-cs"/>
              </a:rPr>
            </a:br>
            <a:r>
              <a:rPr lang="en-US" sz="1200" i="0" u="none" kern="1200" dirty="0">
                <a:solidFill>
                  <a:srgbClr val="000000"/>
                </a:solidFill>
                <a:effectLst/>
                <a:latin typeface="Times New Roman" pitchFamily="16" charset="0"/>
                <a:ea typeface="+mn-ea"/>
                <a:cs typeface="+mn-cs"/>
              </a:rPr>
              <a:t>a) IEEE 802 LMSC public statements to government bodies shall not be released without prior approval by 2/3 of the Sponsor</a:t>
            </a:r>
            <a:r>
              <a:rPr lang="en-US" sz="1200" i="1" u="sng" kern="1200" dirty="0">
                <a:solidFill>
                  <a:srgbClr val="000000"/>
                </a:solidFill>
                <a:effectLst/>
                <a:latin typeface="Times New Roman" pitchFamily="16" charset="0"/>
                <a:ea typeface="+mn-ea"/>
                <a:cs typeface="+mn-cs"/>
              </a:rPr>
              <a:t>.</a:t>
            </a:r>
            <a:r>
              <a:rPr lang="en-US" sz="1200" kern="1200" dirty="0">
                <a:solidFill>
                  <a:srgbClr val="000000"/>
                </a:solidFill>
                <a:effectLst/>
                <a:latin typeface="Times New Roman" pitchFamily="16" charset="0"/>
                <a:ea typeface="+mn-ea"/>
                <a:cs typeface="+mn-cs"/>
              </a:rPr>
              <a:t>    </a:t>
            </a:r>
          </a:p>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14</a:t>
            </a:fld>
            <a:endParaRPr lang="en-US" dirty="0"/>
          </a:p>
        </p:txBody>
      </p:sp>
    </p:spTree>
    <p:extLst>
      <p:ext uri="{BB962C8B-B14F-4D97-AF65-F5344CB8AC3E}">
        <p14:creationId xmlns:p14="http://schemas.microsoft.com/office/powerpoint/2010/main" val="10569778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16</a:t>
            </a:fld>
            <a:endParaRPr lang="en-US" dirty="0"/>
          </a:p>
        </p:txBody>
      </p:sp>
    </p:spTree>
    <p:extLst>
      <p:ext uri="{BB962C8B-B14F-4D97-AF65-F5344CB8AC3E}">
        <p14:creationId xmlns:p14="http://schemas.microsoft.com/office/powerpoint/2010/main" val="301437684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r>
              <a:rPr lang="en-US" dirty="0"/>
              <a:t>Look up petition and what is latest? </a:t>
            </a: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19</a:t>
            </a:fld>
            <a:endParaRPr lang="en-US" dirty="0"/>
          </a:p>
        </p:txBody>
      </p:sp>
    </p:spTree>
    <p:extLst>
      <p:ext uri="{BB962C8B-B14F-4D97-AF65-F5344CB8AC3E}">
        <p14:creationId xmlns:p14="http://schemas.microsoft.com/office/powerpoint/2010/main" val="338143681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23</a:t>
            </a:fld>
            <a:endParaRPr lang="en-US" dirty="0"/>
          </a:p>
        </p:txBody>
      </p:sp>
    </p:spTree>
    <p:extLst>
      <p:ext uri="{BB962C8B-B14F-4D97-AF65-F5344CB8AC3E}">
        <p14:creationId xmlns:p14="http://schemas.microsoft.com/office/powerpoint/2010/main" val="350112778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24</a:t>
            </a:fld>
            <a:endParaRPr lang="en-US" dirty="0"/>
          </a:p>
        </p:txBody>
      </p:sp>
    </p:spTree>
    <p:extLst>
      <p:ext uri="{BB962C8B-B14F-4D97-AF65-F5344CB8AC3E}">
        <p14:creationId xmlns:p14="http://schemas.microsoft.com/office/powerpoint/2010/main" val="398576372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25</a:t>
            </a:fld>
            <a:endParaRPr lang="en-US" dirty="0"/>
          </a:p>
        </p:txBody>
      </p:sp>
    </p:spTree>
    <p:extLst>
      <p:ext uri="{BB962C8B-B14F-4D97-AF65-F5344CB8AC3E}">
        <p14:creationId xmlns:p14="http://schemas.microsoft.com/office/powerpoint/2010/main" val="393456010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1108075" y="698500"/>
            <a:ext cx="4643438"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046385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7</a:t>
            </a:fld>
            <a:endParaRPr lang="en-US" dirty="0"/>
          </a:p>
        </p:txBody>
      </p:sp>
    </p:spTree>
    <p:extLst>
      <p:ext uri="{BB962C8B-B14F-4D97-AF65-F5344CB8AC3E}">
        <p14:creationId xmlns:p14="http://schemas.microsoft.com/office/powerpoint/2010/main" val="119341749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8</a:t>
            </a:fld>
            <a:endParaRPr lang="en-US" dirty="0"/>
          </a:p>
        </p:txBody>
      </p:sp>
    </p:spTree>
    <p:extLst>
      <p:ext uri="{BB962C8B-B14F-4D97-AF65-F5344CB8AC3E}">
        <p14:creationId xmlns:p14="http://schemas.microsoft.com/office/powerpoint/2010/main" val="272925958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pPr>
              <a:spcBef>
                <a:spcPts val="0"/>
              </a:spcBef>
              <a:buFont typeface="Arial" panose="020B0604020202020204" pitchFamily="34" charset="0"/>
              <a:buChar char="•"/>
            </a:pPr>
            <a:r>
              <a:rPr lang="en-US" sz="1800" dirty="0"/>
              <a:t>ITU-R and WRC, keeping up. </a:t>
            </a:r>
          </a:p>
          <a:p>
            <a:pPr lvl="1">
              <a:spcBef>
                <a:spcPts val="0"/>
              </a:spcBef>
              <a:buFont typeface="Arial" panose="020B0604020202020204" pitchFamily="34" charset="0"/>
              <a:buChar char="•"/>
            </a:pPr>
            <a:r>
              <a:rPr lang="en-US" sz="1600" dirty="0">
                <a:solidFill>
                  <a:schemeClr val="tx1"/>
                </a:solidFill>
              </a:rPr>
              <a:t>Did have a meeting with staff earlier (25 June), outlining WRC process and ITU-R. </a:t>
            </a:r>
          </a:p>
          <a:p>
            <a:pPr lvl="1">
              <a:spcBef>
                <a:spcPts val="0"/>
              </a:spcBef>
              <a:buFont typeface="Arial" panose="020B0604020202020204" pitchFamily="34" charset="0"/>
              <a:buChar char="•"/>
            </a:pPr>
            <a:r>
              <a:rPr lang="en-US" sz="1600" dirty="0">
                <a:solidFill>
                  <a:schemeClr val="tx1"/>
                </a:solidFill>
              </a:rPr>
              <a:t>One action is to have an ongoing slide like the EU slides with upcoming webcasts and meetings. </a:t>
            </a:r>
          </a:p>
          <a:p>
            <a:pPr lvl="1">
              <a:spcBef>
                <a:spcPts val="0"/>
              </a:spcBef>
              <a:buFont typeface="Arial" panose="020B0604020202020204" pitchFamily="34" charset="0"/>
              <a:buChar char="•"/>
            </a:pPr>
            <a:r>
              <a:rPr lang="en-US" sz="1600" dirty="0">
                <a:solidFill>
                  <a:schemeClr val="tx1"/>
                </a:solidFill>
              </a:rPr>
              <a:t>After WRC-19, early next year, will review WRC-23 Agenda Items and (start to) put together IEEE 802 viewpoints on them. </a:t>
            </a:r>
          </a:p>
          <a:p>
            <a:pPr lvl="1">
              <a:spcBef>
                <a:spcPts val="0"/>
              </a:spcBef>
              <a:buFont typeface="Arial" panose="020B0604020202020204" pitchFamily="34" charset="0"/>
              <a:buChar char="•"/>
            </a:pPr>
            <a:r>
              <a:rPr lang="en-US" sz="1600" dirty="0">
                <a:solidFill>
                  <a:schemeClr val="tx1"/>
                </a:solidFill>
              </a:rPr>
              <a:t>.18 needs to research further the USA/Canada/</a:t>
            </a:r>
            <a:r>
              <a:rPr lang="en-US" sz="1600" dirty="0" err="1">
                <a:solidFill>
                  <a:schemeClr val="tx1"/>
                </a:solidFill>
              </a:rPr>
              <a:t>xxxxx</a:t>
            </a:r>
            <a:r>
              <a:rPr lang="en-US" sz="1600" dirty="0">
                <a:solidFill>
                  <a:schemeClr val="tx1"/>
                </a:solidFill>
              </a:rPr>
              <a:t> WRC prep processes meetings etc., web sites to follow, can we dial in, etc. </a:t>
            </a:r>
            <a:endParaRPr lang="en-US" sz="1400" dirty="0"/>
          </a:p>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77908420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10</a:t>
            </a:fld>
            <a:endParaRPr lang="en-US" dirty="0"/>
          </a:p>
        </p:txBody>
      </p:sp>
    </p:spTree>
    <p:extLst>
      <p:ext uri="{BB962C8B-B14F-4D97-AF65-F5344CB8AC3E}">
        <p14:creationId xmlns:p14="http://schemas.microsoft.com/office/powerpoint/2010/main" val="28169594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r>
              <a:rPr lang="en-US" dirty="0"/>
              <a:t>Look up petition and what is latest? </a:t>
            </a: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11</a:t>
            </a:fld>
            <a:endParaRPr lang="en-US" dirty="0"/>
          </a:p>
        </p:txBody>
      </p:sp>
    </p:spTree>
    <p:extLst>
      <p:ext uri="{BB962C8B-B14F-4D97-AF65-F5344CB8AC3E}">
        <p14:creationId xmlns:p14="http://schemas.microsoft.com/office/powerpoint/2010/main" val="376250824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r>
              <a:rPr lang="en-US" dirty="0"/>
              <a:t>Look up petition and what is latest? </a:t>
            </a: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12</a:t>
            </a:fld>
            <a:endParaRPr lang="en-US" dirty="0"/>
          </a:p>
        </p:txBody>
      </p:sp>
    </p:spTree>
    <p:extLst>
      <p:ext uri="{BB962C8B-B14F-4D97-AF65-F5344CB8AC3E}">
        <p14:creationId xmlns:p14="http://schemas.microsoft.com/office/powerpoint/2010/main" val="27256031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kern="1200" dirty="0">
                <a:solidFill>
                  <a:srgbClr val="000000"/>
                </a:solidFill>
                <a:effectLst/>
                <a:latin typeface="Times New Roman" pitchFamily="16" charset="0"/>
                <a:ea typeface="+mn-ea"/>
                <a:cs typeface="+mn-cs"/>
              </a:rPr>
              <a:t>7.2.1 IEEE 802 LMSC public statements to government bodies</a:t>
            </a:r>
            <a:br>
              <a:rPr lang="en-US" sz="1200" kern="1200" dirty="0">
                <a:solidFill>
                  <a:srgbClr val="000000"/>
                </a:solidFill>
                <a:effectLst/>
                <a:latin typeface="Times New Roman" pitchFamily="16" charset="0"/>
                <a:ea typeface="+mn-ea"/>
                <a:cs typeface="+mn-cs"/>
              </a:rPr>
            </a:br>
            <a:r>
              <a:rPr lang="en-US" sz="1200" i="0" u="none" kern="1200" dirty="0">
                <a:solidFill>
                  <a:srgbClr val="000000"/>
                </a:solidFill>
                <a:effectLst/>
                <a:latin typeface="Times New Roman" pitchFamily="16" charset="0"/>
                <a:ea typeface="+mn-ea"/>
                <a:cs typeface="+mn-cs"/>
              </a:rPr>
              <a:t>a) IEEE 802 LMSC public statements to government bodies shall not be released without prior approval by 2/3 of the Sponsor</a:t>
            </a:r>
            <a:r>
              <a:rPr lang="en-US" sz="1200" i="1" u="sng" kern="1200" dirty="0">
                <a:solidFill>
                  <a:srgbClr val="000000"/>
                </a:solidFill>
                <a:effectLst/>
                <a:latin typeface="Times New Roman" pitchFamily="16" charset="0"/>
                <a:ea typeface="+mn-ea"/>
                <a:cs typeface="+mn-cs"/>
              </a:rPr>
              <a:t>.</a:t>
            </a:r>
            <a:r>
              <a:rPr lang="en-US" sz="1200" kern="1200" dirty="0">
                <a:solidFill>
                  <a:srgbClr val="000000"/>
                </a:solidFill>
                <a:effectLst/>
                <a:latin typeface="Times New Roman" pitchFamily="16" charset="0"/>
                <a:ea typeface="+mn-ea"/>
                <a:cs typeface="+mn-cs"/>
              </a:rPr>
              <a:t>    </a:t>
            </a:r>
          </a:p>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13</a:t>
            </a:fld>
            <a:endParaRPr lang="en-US" dirty="0"/>
          </a:p>
        </p:txBody>
      </p:sp>
    </p:spTree>
    <p:extLst>
      <p:ext uri="{BB962C8B-B14F-4D97-AF65-F5344CB8AC3E}">
        <p14:creationId xmlns:p14="http://schemas.microsoft.com/office/powerpoint/2010/main" val="39890415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4267200" y="6475413"/>
            <a:ext cx="606425"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2" name="Rectangle 3"/>
          <p:cNvSpPr>
            <a:spLocks noGrp="1" noChangeArrowheads="1"/>
          </p:cNvSpPr>
          <p:nvPr>
            <p:ph type="dt" idx="15"/>
          </p:nvPr>
        </p:nvSpPr>
        <p:spPr bwMode="auto">
          <a:xfrm>
            <a:off x="685800" y="304800"/>
            <a:ext cx="2286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05 Sept 2019</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684213" y="382970"/>
            <a:ext cx="2211387" cy="273050"/>
          </a:xfrm>
        </p:spPr>
        <p:txBody>
          <a:bodyPr/>
          <a:lstStyle>
            <a:lvl1pPr>
              <a:defRPr/>
            </a:lvl1pPr>
          </a:lstStyle>
          <a:p>
            <a:r>
              <a:rPr lang="en-US"/>
              <a:t>05 Sept 2019</a:t>
            </a:r>
            <a:endParaRPr lang="en-GB" dirty="0"/>
          </a:p>
        </p:txBody>
      </p:sp>
      <p:sp>
        <p:nvSpPr>
          <p:cNvPr id="3" name="Footer Placeholder 2"/>
          <p:cNvSpPr>
            <a:spLocks noGrp="1"/>
          </p:cNvSpPr>
          <p:nvPr>
            <p:ph type="ftr" idx="11"/>
          </p:nvPr>
        </p:nvSpPr>
        <p:spPr/>
        <p:txBody>
          <a:bodyPr/>
          <a:lstStyle>
            <a:lvl1pPr>
              <a:defRPr/>
            </a:lvl1pPr>
          </a:lstStyle>
          <a:p>
            <a:r>
              <a:rPr lang="en-US" dirty="0"/>
              <a:t>Jay Holcomb (Itron)</a:t>
            </a:r>
            <a:endParaRPr lang="en-GB" dirty="0"/>
          </a:p>
        </p:txBody>
      </p:sp>
      <p:sp>
        <p:nvSpPr>
          <p:cNvPr id="4" name="Slide Number Placeholder 3"/>
          <p:cNvSpPr>
            <a:spLocks noGrp="1"/>
          </p:cNvSpPr>
          <p:nvPr>
            <p:ph type="sldNum" idx="12"/>
          </p:nvPr>
        </p:nvSpPr>
        <p:spPr>
          <a:xfrm>
            <a:off x="4191000" y="6475413"/>
            <a:ext cx="682625"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684213" y="382970"/>
            <a:ext cx="2211387"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05 Sept 2019</a:t>
            </a:r>
            <a:endParaRPr lang="en-GB" dirty="0"/>
          </a:p>
        </p:txBody>
      </p:sp>
      <p:sp>
        <p:nvSpPr>
          <p:cNvPr id="1028" name="Rectangle 4"/>
          <p:cNvSpPr>
            <a:spLocks noGrp="1" noChangeArrowheads="1"/>
          </p:cNvSpPr>
          <p:nvPr>
            <p:ph type="ftr"/>
          </p:nvPr>
        </p:nvSpPr>
        <p:spPr bwMode="auto">
          <a:xfrm>
            <a:off x="5334000"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029" name="Rectangle 5"/>
          <p:cNvSpPr>
            <a:spLocks noGrp="1" noChangeArrowheads="1"/>
          </p:cNvSpPr>
          <p:nvPr>
            <p:ph type="sldNum"/>
          </p:nvPr>
        </p:nvSpPr>
        <p:spPr bwMode="auto">
          <a:xfrm>
            <a:off x="4191000" y="6475413"/>
            <a:ext cx="682625"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728690" y="597222"/>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802.18-19/0120r01</a:t>
            </a: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w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8" Type="http://schemas.openxmlformats.org/officeDocument/2006/relationships/hyperlink" Target="https://www.acma.gov.au/-/media/Spectrum-Transformation-and-Government/Presentation/Spectrum-sharing-tune-up_Aug-2019_Federated-Wireless-pdf.pdf?la=en" TargetMode="External"/><Relationship Id="rId3" Type="http://schemas.openxmlformats.org/officeDocument/2006/relationships/hyperlink" Target="https://www.acma.gov.au/theACMA/new-approaches-to-spectrum-sharing-1" TargetMode="External"/><Relationship Id="rId7" Type="http://schemas.openxmlformats.org/officeDocument/2006/relationships/hyperlink" Target="https://www.acma.gov.au/theACMA/~/link.aspx?_id=435BBFAE656548B8BFD81099B517F66E&amp;_z=z"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 Id="rId6" Type="http://schemas.openxmlformats.org/officeDocument/2006/relationships/hyperlink" Target="https://mentor.ieee.org/802.18/dcn/19/18-19-0118" TargetMode="External"/><Relationship Id="rId5" Type="http://schemas.openxmlformats.org/officeDocument/2006/relationships/hyperlink" Target="https://mentor.ieee.org/802.18/dcn/19/18-19-0118-00-0000-acma-spectrum-sharing-consultation-802-comments.docx" TargetMode="External"/><Relationship Id="rId4" Type="http://schemas.openxmlformats.org/officeDocument/2006/relationships/hyperlink" Target="https://mentor.ieee.org/802.18/dcn/19/18-19-0110-00-0000-acma-spectrum-sharing-new-approaches-consultation.docx"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s://www.fcc.gov/ecfs/search/filings?proceedings_name=RM-11844&amp;sort=date_disseminated,DESC" TargetMode="External"/><Relationship Id="rId7" Type="http://schemas.openxmlformats.org/officeDocument/2006/relationships/hyperlink" Target="https://mentor.ieee.org/802.18/dcn/19/18-19-0119"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 Id="rId6" Type="http://schemas.openxmlformats.org/officeDocument/2006/relationships/hyperlink" Target="https://mentor.ieee.org/802.18/dcn/19/18-19-0119-01-0000-draft-reply-comments-to-uwb-petition.docx" TargetMode="External"/><Relationship Id="rId5" Type="http://schemas.openxmlformats.org/officeDocument/2006/relationships/hyperlink" Target="https://mentor.ieee.org/802.18/dcn/19/18-19-0079-00-0000-bosch-petition-for-rulemaking-uwb-devices-and-systems.pdf" TargetMode="External"/><Relationship Id="rId4" Type="http://schemas.openxmlformats.org/officeDocument/2006/relationships/hyperlink" Target="https://ecfsapi.fcc.gov/file/10618992215487/2019%20FINAL%20PETITION%20FOR%20RULE%20MAKING%20for%20FCC%20Filing.pdf"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mentor.ieee.org/802.18/dcn/19/18-19-0106-04-0000-uwb-petition-reply-802.docx" TargetMode="External"/><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hyperlink" Target="https://www.fcc.gov/ecfs/search/filings?proceedings_name=19-246&amp;sort=date_disseminated,DESC"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4" Type="http://schemas.openxmlformats.org/officeDocument/2006/relationships/hyperlink" Target="https://mentor.ieee.org/802.18/dcn/19/18-19-0122-00-0000-piper-uwb-waiver-request-to-fcc.pdf" TargetMode="Externa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www.imf.org/en/Publications/WEO/Issues/2019/03/28/world-economic-outlook-april-2019" TargetMode="External"/><Relationship Id="rId2" Type="http://schemas.openxmlformats.org/officeDocument/2006/relationships/hyperlink" Target="https://www.cisco.com/c/en/us/solutions/collateral/service-provider/visual-networking-index-vni/white-paper-c11-738429.pdf" TargetMode="Externa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hyperlink" Target="http://www.mtgevents.com.au/ieee2019/visa-and-travel/" TargetMode="External"/><Relationship Id="rId2" Type="http://schemas.openxmlformats.org/officeDocument/2006/relationships/hyperlink" Target="https://mentor.ieee.org/802.18/dcn/16/18-16-0038-13-0000-teleconference-call-in-info.pptx" TargetMode="Externa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8/dcn/19/18-19-0118-00-0000-acma-spectrum-sharing-consultation-802-comments.docx"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image" Target="../media/image2.wmf"/><Relationship Id="rId3" Type="http://schemas.openxmlformats.org/officeDocument/2006/relationships/hyperlink" Target="http://standards.ieee.org/faqs/affiliationFAQ.html" TargetMode="External"/><Relationship Id="rId7" Type="http://schemas.openxmlformats.org/officeDocument/2006/relationships/oleObject" Target="../embeddings/oleObject2.bin"/><Relationship Id="rId2" Type="http://schemas.openxmlformats.org/officeDocument/2006/relationships/slideLayout" Target="../slideLayouts/slideLayout1.xml"/><Relationship Id="rId1" Type="http://schemas.openxmlformats.org/officeDocument/2006/relationships/vmlDrawing" Target="../drawings/vmlDrawing2.vml"/><Relationship Id="rId6" Type="http://schemas.openxmlformats.org/officeDocument/2006/relationships/hyperlink" Target="http://www.ieee802.org/devdocs.shtml" TargetMode="External"/><Relationship Id="rId5" Type="http://schemas.openxmlformats.org/officeDocument/2006/relationships/hyperlink" Target="https://www.ieee.org/about/corporate/governance/p7-8.html" TargetMode="External"/><Relationship Id="rId4" Type="http://schemas.openxmlformats.org/officeDocument/2006/relationships/hyperlink" Target="http://standards.ieee.org/resources/antitrust-guidelines.pdf"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3" Type="http://schemas.openxmlformats.org/officeDocument/2006/relationships/hyperlink" Target="https://www.icasa.org.za/news/2019/icasa-begins-a-process-to-review-annexure-b-of-the-radio-frequency-spectrum-regulations-of-2015"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 Id="rId5" Type="http://schemas.openxmlformats.org/officeDocument/2006/relationships/hyperlink" Target="https://mentor.ieee.org/802.18/dcn/19/18-19-0115-00-0000-icasa-s-africa-intentions-to-amend-spectrum-regs-ieee-802-comments.docx" TargetMode="External"/><Relationship Id="rId4" Type="http://schemas.openxmlformats.org/officeDocument/2006/relationships/hyperlink" Target="https://mentor.ieee.org/802.18/dcn/19/18-19-0109-00-0000-icasa-s-africa-intentions-to-amend-spectrum-regulations.pdf" TargetMode="External"/></Relationships>
</file>

<file path=ppt/slides/_rels/slide24.xml.rels><?xml version="1.0" encoding="UTF-8" standalone="yes"?>
<Relationships xmlns="http://schemas.openxmlformats.org/package/2006/relationships"><Relationship Id="rId3" Type="http://schemas.openxmlformats.org/officeDocument/2006/relationships/hyperlink" Target="https://mentor.ieee.org/802.15/dcn/19/15-19-0276-01-0thz-ieee-802-15-tag-thz-input-to-the-revision-of-itu-r-sm-2352.docx"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3" Type="http://schemas.openxmlformats.org/officeDocument/2006/relationships/hyperlink" Target="NULL"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hyperlink" Target="https://mentor.ieee.org/802.18/dcn/19/18-19-0117-00-0000-minutes-29aug19-rrtag-teleconference.docx"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8" Type="http://schemas.openxmlformats.org/officeDocument/2006/relationships/hyperlink" Target="https://portal.etsi.org/tb.aspx?tbid=286&amp;SubTB=286" TargetMode="External"/><Relationship Id="rId3" Type="http://schemas.openxmlformats.org/officeDocument/2006/relationships/hyperlink" Target="https://eur-lex.europa.eu/oj/direct-access.html" TargetMode="External"/><Relationship Id="rId7" Type="http://schemas.openxmlformats.org/officeDocument/2006/relationships/hyperlink" Target="https://portal.etsi.org/tb.aspx?tbid=729&amp;SubTB=729"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 Id="rId6" Type="http://schemas.openxmlformats.org/officeDocument/2006/relationships/hyperlink" Target="https://portal.etsi.org/tb.aspx?tbid=442&amp;SubTB=442" TargetMode="External"/><Relationship Id="rId5" Type="http://schemas.openxmlformats.org/officeDocument/2006/relationships/hyperlink" Target="https://portal.etsi.org/tb.aspx?tbid=287&amp;SubTB=287" TargetMode="External"/><Relationship Id="rId4" Type="http://schemas.openxmlformats.org/officeDocument/2006/relationships/hyperlink" Target="https://ec.europa.eu/growth/single-market/european-standards/harmonised-standards/" TargetMode="External"/></Relationships>
</file>

<file path=ppt/slides/_rels/slide8.xml.rels><?xml version="1.0" encoding="UTF-8" standalone="yes"?>
<Relationships xmlns="http://schemas.openxmlformats.org/package/2006/relationships"><Relationship Id="rId3" Type="http://schemas.openxmlformats.org/officeDocument/2006/relationships/hyperlink" Target="https://cept.org/ecc/groups/ecc/wg-se/se-24/client/introduction/" TargetMode="External"/><Relationship Id="rId2" Type="http://schemas.openxmlformats.org/officeDocument/2006/relationships/notesSlide" Target="../notesSlides/notesSlide4.xml"/><Relationship Id="rId1" Type="http://schemas.openxmlformats.org/officeDocument/2006/relationships/slideLayout" Target="../slideLayouts/slideLayout1.xml"/><Relationship Id="rId5" Type="http://schemas.openxmlformats.org/officeDocument/2006/relationships/hyperlink" Target="https://cept.org/ecc/groups/ecc/wg-fm/fm-57/client/introduction/" TargetMode="External"/><Relationship Id="rId4" Type="http://schemas.openxmlformats.org/officeDocument/2006/relationships/hyperlink" Target="https://cept.org/ecc/groups/ecc/wg-se/se-45/client/introduction/" TargetMode="External"/></Relationships>
</file>

<file path=ppt/slides/_rels/slide9.xml.rels><?xml version="1.0" encoding="UTF-8" standalone="yes"?>
<Relationships xmlns="http://schemas.openxmlformats.org/package/2006/relationships"><Relationship Id="rId8" Type="http://schemas.openxmlformats.org/officeDocument/2006/relationships/hyperlink" Target="https://www.itu.int/go/ITU-R/sg5" TargetMode="External"/><Relationship Id="rId13" Type="http://schemas.openxmlformats.org/officeDocument/2006/relationships/hyperlink" Target="https://www.itu.int/oth/R1402000001" TargetMode="External"/><Relationship Id="rId3" Type="http://schemas.openxmlformats.org/officeDocument/2006/relationships/hyperlink" Target="https://www.itu.int/en/ITU-R/conferences/wrc/2019/Pages/reg-prep.aspx" TargetMode="External"/><Relationship Id="rId7" Type="http://schemas.openxmlformats.org/officeDocument/2006/relationships/hyperlink" Target="https://www.itu.int/go/ITU-R/wp1c" TargetMode="External"/><Relationship Id="rId12" Type="http://schemas.openxmlformats.org/officeDocument/2006/relationships/hyperlink" Target="https://www.itu.int/en/ITU-R/conferences/wrc/2019/Pages/default.aspx" TargetMode="External"/><Relationship Id="rId2" Type="http://schemas.openxmlformats.org/officeDocument/2006/relationships/notesSlide" Target="../notesSlides/notesSlide5.xml"/><Relationship Id="rId1" Type="http://schemas.openxmlformats.org/officeDocument/2006/relationships/slideLayout" Target="../slideLayouts/slideLayout1.xml"/><Relationship Id="rId6" Type="http://schemas.openxmlformats.org/officeDocument/2006/relationships/hyperlink" Target="https://www.itu.int/go/ITU-R/wp1a" TargetMode="External"/><Relationship Id="rId11" Type="http://schemas.openxmlformats.org/officeDocument/2006/relationships/hyperlink" Target="https://www.itu.int/events/eventdetails.asp?eventid=17206" TargetMode="External"/><Relationship Id="rId5" Type="http://schemas.openxmlformats.org/officeDocument/2006/relationships/hyperlink" Target="https://www.itu.int/go/ITU-R/sg1" TargetMode="External"/><Relationship Id="rId10" Type="http://schemas.openxmlformats.org/officeDocument/2006/relationships/hyperlink" Target="https://www.itu.int/go/ITU-R/wp5d" TargetMode="External"/><Relationship Id="rId4" Type="http://schemas.openxmlformats.org/officeDocument/2006/relationships/hyperlink" Target="https://www.itu.int/en/events/Pages/Calendar-Events.aspx?sector=ITU-R" TargetMode="External"/><Relationship Id="rId9" Type="http://schemas.openxmlformats.org/officeDocument/2006/relationships/hyperlink" Target="https://www.itu.int/go/ITU-R/wp5a" TargetMode="External"/><Relationship Id="rId14" Type="http://schemas.openxmlformats.org/officeDocument/2006/relationships/hyperlink" Target="https://www.itu.int/en/ITU-R/study-groups/rcpm/Pages/wrc-23-preliminary-studies.aspx"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a:t>05 Sept 2019</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US" dirty="0"/>
              <a:t>Jay Holcomb (Itron)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Teleconference Agenda</a:t>
            </a:r>
            <a:endParaRPr lang="en-GB" dirty="0"/>
          </a:p>
        </p:txBody>
      </p:sp>
      <p:sp>
        <p:nvSpPr>
          <p:cNvPr id="3074" name="Rectangle 2"/>
          <p:cNvSpPr>
            <a:spLocks noGrp="1" noChangeArrowheads="1"/>
          </p:cNvSpPr>
          <p:nvPr>
            <p:ph type="body" idx="1"/>
          </p:nvPr>
        </p:nvSpPr>
        <p:spPr>
          <a:xfrm>
            <a:off x="685800" y="1905000"/>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05 Sept 2019</a:t>
            </a:r>
          </a:p>
        </p:txBody>
      </p:sp>
      <p:graphicFrame>
        <p:nvGraphicFramePr>
          <p:cNvPr id="3075" name="Object 3"/>
          <p:cNvGraphicFramePr>
            <a:graphicFrameLocks noChangeAspect="1"/>
          </p:cNvGraphicFramePr>
          <p:nvPr>
            <p:extLst>
              <p:ext uri="{D42A27DB-BD31-4B8C-83A1-F6EECF244321}">
                <p14:modId xmlns:p14="http://schemas.microsoft.com/office/powerpoint/2010/main" val="3885638614"/>
              </p:ext>
            </p:extLst>
          </p:nvPr>
        </p:nvGraphicFramePr>
        <p:xfrm>
          <a:off x="544513" y="3603625"/>
          <a:ext cx="7824787" cy="2514600"/>
        </p:xfrm>
        <a:graphic>
          <a:graphicData uri="http://schemas.openxmlformats.org/presentationml/2006/ole">
            <mc:AlternateContent xmlns:mc="http://schemas.openxmlformats.org/markup-compatibility/2006">
              <mc:Choice xmlns:v="urn:schemas-microsoft-com:vml" Requires="v">
                <p:oleObj spid="_x0000_s6825" name="Document" r:id="rId4" imgW="8249760" imgH="2657520" progId="Word.Document.8">
                  <p:embed/>
                </p:oleObj>
              </mc:Choice>
              <mc:Fallback>
                <p:oleObj name="Document" r:id="rId4" imgW="8249760" imgH="2657520" progId="Word.Document.8">
                  <p:embed/>
                  <p:pic>
                    <p:nvPicPr>
                      <p:cNvPr id="0" name="Picture 3"/>
                      <p:cNvPicPr>
                        <a:picLocks noChangeAspect="1" noChangeArrowheads="1"/>
                      </p:cNvPicPr>
                      <p:nvPr/>
                    </p:nvPicPr>
                    <p:blipFill>
                      <a:blip r:embed="rId5"/>
                      <a:srcRect/>
                      <a:stretch>
                        <a:fillRect/>
                      </a:stretch>
                    </p:blipFill>
                    <p:spPr bwMode="auto">
                      <a:xfrm>
                        <a:off x="544513" y="3603625"/>
                        <a:ext cx="7824787" cy="25146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49492" y="304006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r>
              <a:rPr lang="en-US" sz="2400" dirty="0"/>
              <a:t>ACMA consultation on sharing</a:t>
            </a:r>
          </a:p>
        </p:txBody>
      </p:sp>
      <p:sp>
        <p:nvSpPr>
          <p:cNvPr id="3" name="Content Placeholder 2"/>
          <p:cNvSpPr>
            <a:spLocks noGrp="1"/>
          </p:cNvSpPr>
          <p:nvPr>
            <p:ph idx="1"/>
          </p:nvPr>
        </p:nvSpPr>
        <p:spPr>
          <a:xfrm>
            <a:off x="698888" y="1066800"/>
            <a:ext cx="8292711" cy="5346442"/>
          </a:xfrm>
        </p:spPr>
        <p:txBody>
          <a:bodyPr/>
          <a:lstStyle/>
          <a:p>
            <a:pPr marL="285750" indent="-285750">
              <a:spcBef>
                <a:spcPts val="0"/>
              </a:spcBef>
              <a:buFont typeface="Arial" panose="020B0604020202020204" pitchFamily="34" charset="0"/>
              <a:buChar char="•"/>
            </a:pPr>
            <a:r>
              <a:rPr lang="en-US" sz="1800" dirty="0"/>
              <a:t> </a:t>
            </a:r>
            <a:r>
              <a:rPr lang="en-US" sz="1800" b="0" dirty="0">
                <a:hlinkClick r:id="rId3"/>
              </a:rPr>
              <a:t>https://www.acma.gov.au/theACMA/new-approaches-to-spectrum-sharing-1</a:t>
            </a:r>
            <a:r>
              <a:rPr lang="en-US" sz="1800" b="0" dirty="0"/>
              <a:t> </a:t>
            </a:r>
          </a:p>
          <a:p>
            <a:pPr>
              <a:buFont typeface="Arial" panose="020B0604020202020204" pitchFamily="34" charset="0"/>
              <a:buChar char="•"/>
            </a:pPr>
            <a:r>
              <a:rPr lang="en-US" sz="1800" b="0" dirty="0">
                <a:hlinkClick r:id="rId4"/>
              </a:rPr>
              <a:t>https://mentor.ieee.org/802.18/dcn/19/18-19-0110-00-0000-acma-spectrum-sharing-new-approaches-consultation.docx</a:t>
            </a:r>
            <a:endParaRPr lang="en-US" sz="1800" b="0" dirty="0"/>
          </a:p>
          <a:p>
            <a:pPr>
              <a:buFont typeface="Arial" panose="020B0604020202020204" pitchFamily="34" charset="0"/>
              <a:buChar char="•"/>
            </a:pPr>
            <a:r>
              <a:rPr lang="en-US" sz="1800" b="0" dirty="0"/>
              <a:t>Comments due 27 Sept, the RR_TAG would need to approve by 12 Sept.</a:t>
            </a:r>
          </a:p>
          <a:p>
            <a:pPr>
              <a:buFont typeface="Arial" panose="020B0604020202020204" pitchFamily="34" charset="0"/>
              <a:buChar char="•"/>
            </a:pPr>
            <a:r>
              <a:rPr lang="en-US" sz="1800" b="0" dirty="0"/>
              <a:t>Asking about sharing approaches and looking for feedback. They have 7 questions. </a:t>
            </a:r>
          </a:p>
          <a:p>
            <a:pPr>
              <a:buFont typeface="Arial" panose="020B0604020202020204" pitchFamily="34" charset="0"/>
              <a:buChar char="•"/>
            </a:pPr>
            <a:r>
              <a:rPr lang="en-US" sz="1800" b="0" dirty="0">
                <a:solidFill>
                  <a:schemeClr val="tx1"/>
                </a:solidFill>
              </a:rPr>
              <a:t>Had reviewed the questions and started some thoughts on them.</a:t>
            </a:r>
          </a:p>
          <a:p>
            <a:pPr>
              <a:buFont typeface="Arial" panose="020B0604020202020204" pitchFamily="34" charset="0"/>
              <a:buChar char="•"/>
            </a:pPr>
            <a:r>
              <a:rPr lang="en-US" sz="2000" dirty="0">
                <a:solidFill>
                  <a:srgbClr val="00B0F0"/>
                </a:solidFill>
              </a:rPr>
              <a:t>Now will copy in contributions as they come into the following:</a:t>
            </a:r>
          </a:p>
          <a:p>
            <a:pPr>
              <a:buFont typeface="Arial" panose="020B0604020202020204" pitchFamily="34" charset="0"/>
              <a:buChar char="•"/>
            </a:pPr>
            <a:r>
              <a:rPr lang="en-US" sz="1800" b="0" dirty="0">
                <a:hlinkClick r:id="rId5"/>
              </a:rPr>
              <a:t>https://mentor.ieee.org/802.18/dcn/19/18-19-0118-00-0000-acma-spectrum-sharing-consultation-802-comments.docx</a:t>
            </a:r>
            <a:r>
              <a:rPr lang="en-US" sz="1800" b="0" dirty="0"/>
              <a:t>,    </a:t>
            </a:r>
            <a:r>
              <a:rPr lang="en-US" sz="1800" dirty="0">
                <a:hlinkClick r:id="rId6"/>
              </a:rPr>
              <a:t>or latest</a:t>
            </a:r>
            <a:r>
              <a:rPr lang="en-US" sz="1800" b="0" dirty="0"/>
              <a:t>. </a:t>
            </a:r>
          </a:p>
          <a:p>
            <a:pPr>
              <a:buFont typeface="Arial" panose="020B0604020202020204" pitchFamily="34" charset="0"/>
              <a:buChar char="•"/>
            </a:pPr>
            <a:r>
              <a:rPr lang="en-US" sz="1800" kern="1200" dirty="0">
                <a:latin typeface="Times New Roman" pitchFamily="16" charset="0"/>
              </a:rPr>
              <a:t>Some of the ACMA presentation slides are now available at:</a:t>
            </a:r>
          </a:p>
          <a:p>
            <a:pPr lvl="1">
              <a:buFont typeface="Arial" panose="020B0604020202020204" pitchFamily="34" charset="0"/>
              <a:buChar char="•"/>
            </a:pPr>
            <a:r>
              <a:rPr lang="en-US" sz="1600" u="sng" kern="1200" dirty="0">
                <a:latin typeface="Times New Roman" pitchFamily="16" charset="0"/>
                <a:hlinkClick r:id="rId7"/>
              </a:rPr>
              <a:t>https://www.acma.gov.au/theACMA/~/link.aspx?_id=435BBFAE656548B8BFD81099B517F66E&amp;_z=z</a:t>
            </a:r>
            <a:endParaRPr lang="en-US" sz="1600" u="sng" kern="1200" dirty="0">
              <a:latin typeface="Times New Roman" pitchFamily="16" charset="0"/>
            </a:endParaRPr>
          </a:p>
          <a:p>
            <a:pPr lvl="1">
              <a:buFont typeface="Arial" panose="020B0604020202020204" pitchFamily="34" charset="0"/>
              <a:buChar char="•"/>
            </a:pPr>
            <a:r>
              <a:rPr lang="en-US" sz="1600" kern="1200" dirty="0">
                <a:latin typeface="Times New Roman" pitchFamily="16" charset="0"/>
              </a:rPr>
              <a:t>including one related to case study on CBRS and 6 GHz AFC that may be of interest:</a:t>
            </a:r>
          </a:p>
          <a:p>
            <a:pPr lvl="1">
              <a:buFont typeface="Arial" panose="020B0604020202020204" pitchFamily="34" charset="0"/>
              <a:buChar char="•"/>
            </a:pPr>
            <a:r>
              <a:rPr lang="en-US" sz="1600" u="sng" kern="1200" dirty="0">
                <a:latin typeface="Times New Roman" pitchFamily="16" charset="0"/>
                <a:hlinkClick r:id="rId8"/>
              </a:rPr>
              <a:t>https://www.acma.gov.au/-/media/Spectrum-Transformation-and-Government/Presentation/Spectrum-sharing-tune-up_Aug-2019_Federated-Wireless-pdf.pdf?la=en</a:t>
            </a:r>
            <a:endParaRPr lang="en-US" sz="1600" kern="1200" dirty="0">
              <a:latin typeface="Times New Roman" pitchFamily="16" charset="0"/>
            </a:endParaRPr>
          </a:p>
          <a:p>
            <a:pPr>
              <a:buFont typeface="Arial" panose="020B0604020202020204" pitchFamily="34" charset="0"/>
              <a:buChar char="•"/>
            </a:pPr>
            <a:endParaRPr lang="en-US" sz="1800" b="0" dirty="0"/>
          </a:p>
          <a:p>
            <a:pPr>
              <a:buFont typeface="Arial" panose="020B0604020202020204" pitchFamily="34" charset="0"/>
              <a:buChar char="•"/>
            </a:pPr>
            <a:endParaRPr lang="en-US" sz="1800" b="0" dirty="0"/>
          </a:p>
          <a:p>
            <a:pPr>
              <a:buFont typeface="Arial" panose="020B0604020202020204" pitchFamily="34" charset="0"/>
              <a:buChar char="•"/>
            </a:pPr>
            <a:endParaRPr lang="en-US" sz="1800" b="0" dirty="0"/>
          </a:p>
          <a:p>
            <a:pPr lvl="1">
              <a:buFont typeface="Arial" panose="020B0604020202020204" pitchFamily="34" charset="0"/>
              <a:buChar char="•"/>
            </a:pPr>
            <a:endParaRPr lang="en-US" sz="14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10</a:t>
            </a:fld>
            <a:endParaRPr lang="en-US" altLang="en-US" dirty="0"/>
          </a:p>
        </p:txBody>
      </p:sp>
      <p:sp>
        <p:nvSpPr>
          <p:cNvPr id="7" name="Date Placeholder 6"/>
          <p:cNvSpPr>
            <a:spLocks noGrp="1"/>
          </p:cNvSpPr>
          <p:nvPr>
            <p:ph type="dt" idx="15"/>
          </p:nvPr>
        </p:nvSpPr>
        <p:spPr/>
        <p:txBody>
          <a:bodyPr/>
          <a:lstStyle/>
          <a:p>
            <a:r>
              <a:rPr lang="en-US"/>
              <a:t>05 Sept 2019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53250512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pPr>
              <a:spcBef>
                <a:spcPts val="0"/>
              </a:spcBef>
            </a:pPr>
            <a:r>
              <a:rPr lang="en-US" sz="2400" dirty="0"/>
              <a:t>UWB petition for rule making</a:t>
            </a:r>
            <a:endParaRPr lang="en-US" sz="2400" b="0" dirty="0"/>
          </a:p>
        </p:txBody>
      </p:sp>
      <p:sp>
        <p:nvSpPr>
          <p:cNvPr id="3" name="Content Placeholder 2"/>
          <p:cNvSpPr>
            <a:spLocks noGrp="1"/>
          </p:cNvSpPr>
          <p:nvPr>
            <p:ph idx="1"/>
          </p:nvPr>
        </p:nvSpPr>
        <p:spPr>
          <a:xfrm>
            <a:off x="698889" y="1066799"/>
            <a:ext cx="8190998" cy="5408613"/>
          </a:xfrm>
        </p:spPr>
        <p:txBody>
          <a:bodyPr/>
          <a:lstStyle/>
          <a:p>
            <a:pPr>
              <a:spcBef>
                <a:spcPts val="0"/>
              </a:spcBef>
              <a:buFont typeface="Arial" panose="020B0604020202020204" pitchFamily="34" charset="0"/>
              <a:buChar char="•"/>
            </a:pPr>
            <a:endParaRPr lang="en-US" sz="1800" dirty="0"/>
          </a:p>
          <a:p>
            <a:pPr>
              <a:spcBef>
                <a:spcPts val="0"/>
              </a:spcBef>
              <a:buFont typeface="Arial" panose="020B0604020202020204" pitchFamily="34" charset="0"/>
              <a:buChar char="•"/>
            </a:pPr>
            <a:r>
              <a:rPr lang="en-US" sz="1800" dirty="0"/>
              <a:t>UWB petition for rule making, public notice is out. </a:t>
            </a:r>
            <a:endParaRPr lang="en-US" sz="1800" b="0" dirty="0"/>
          </a:p>
          <a:p>
            <a:pPr>
              <a:spcBef>
                <a:spcPts val="0"/>
              </a:spcBef>
              <a:buFont typeface="Arial" panose="020B0604020202020204" pitchFamily="34" charset="0"/>
              <a:buChar char="•"/>
            </a:pPr>
            <a:r>
              <a:rPr lang="en-US" sz="1800" b="0" dirty="0">
                <a:hlinkClick r:id="rId3"/>
              </a:rPr>
              <a:t>https://www.fcc.gov/ecfs/search/filings?proceedings_name=RM-11844&amp;sort=date_disseminated,DESC</a:t>
            </a:r>
            <a:r>
              <a:rPr lang="en-US" sz="1800" b="0" dirty="0"/>
              <a:t>  (cg rm-11844)</a:t>
            </a:r>
            <a:endParaRPr lang="en-US" sz="1800" b="0" dirty="0">
              <a:hlinkClick r:id="rId4"/>
            </a:endParaRPr>
          </a:p>
          <a:p>
            <a:pPr lvl="1">
              <a:spcBef>
                <a:spcPts val="0"/>
              </a:spcBef>
              <a:buFont typeface="Arial" panose="020B0604020202020204" pitchFamily="34" charset="0"/>
              <a:buChar char="•"/>
            </a:pPr>
            <a:endParaRPr lang="en-US" sz="1400" b="0" dirty="0">
              <a:hlinkClick r:id="rId4"/>
            </a:endParaRPr>
          </a:p>
          <a:p>
            <a:pPr lvl="1">
              <a:spcBef>
                <a:spcPts val="0"/>
              </a:spcBef>
              <a:buFont typeface="Arial" panose="020B0604020202020204" pitchFamily="34" charset="0"/>
              <a:buChar char="•"/>
            </a:pPr>
            <a:r>
              <a:rPr lang="en-US" sz="1400" b="0" dirty="0">
                <a:hlinkClick r:id="rId4"/>
              </a:rPr>
              <a:t>https://ecfsapi.fcc.gov/file/10618992215487/2019%20FINAL%20PETITION%20FOR%20RULE%20MAKING%20for%20FCC%20Filing.pdf</a:t>
            </a:r>
            <a:r>
              <a:rPr lang="en-US" sz="1400" b="0" dirty="0"/>
              <a:t>   </a:t>
            </a:r>
          </a:p>
          <a:p>
            <a:pPr lvl="1">
              <a:spcBef>
                <a:spcPts val="0"/>
              </a:spcBef>
              <a:buFont typeface="Arial" panose="020B0604020202020204" pitchFamily="34" charset="0"/>
              <a:buChar char="•"/>
            </a:pPr>
            <a:r>
              <a:rPr lang="en-US" sz="1600" dirty="0">
                <a:hlinkClick r:id="rId5"/>
              </a:rPr>
              <a:t>https://mentor.ieee.org/802.18/dcn/19/18-19-0079-00-0000-bosch-petition-for-rulemaking-uwb-devices-and-systems.pdf</a:t>
            </a:r>
            <a:r>
              <a:rPr lang="en-US" sz="1600" dirty="0"/>
              <a:t>  </a:t>
            </a:r>
          </a:p>
          <a:p>
            <a:pPr lvl="1">
              <a:spcBef>
                <a:spcPts val="0"/>
              </a:spcBef>
              <a:buFont typeface="Arial" panose="020B0604020202020204" pitchFamily="34" charset="0"/>
              <a:buChar char="•"/>
            </a:pPr>
            <a:endParaRPr lang="en-US" sz="1600" dirty="0"/>
          </a:p>
          <a:p>
            <a:pPr lvl="1">
              <a:spcBef>
                <a:spcPts val="0"/>
              </a:spcBef>
              <a:buFont typeface="Arial" panose="020B0604020202020204" pitchFamily="34" charset="0"/>
              <a:buChar char="•"/>
            </a:pPr>
            <a:r>
              <a:rPr lang="en-US" sz="1600" dirty="0"/>
              <a:t>Feedback heard, there is more than just updates from past waivers.</a:t>
            </a:r>
            <a:endParaRPr lang="en-US" sz="1600" b="0" dirty="0"/>
          </a:p>
          <a:p>
            <a:pPr>
              <a:buFont typeface="Arial" panose="020B0604020202020204" pitchFamily="34" charset="0"/>
              <a:buChar char="•"/>
            </a:pPr>
            <a:endParaRPr lang="en-US" sz="1800" b="0" dirty="0"/>
          </a:p>
          <a:p>
            <a:pPr>
              <a:buFont typeface="Arial" panose="020B0604020202020204" pitchFamily="34" charset="0"/>
              <a:buChar char="•"/>
            </a:pPr>
            <a:r>
              <a:rPr lang="en-US" sz="1800" b="0" dirty="0">
                <a:solidFill>
                  <a:srgbClr val="00B0F0"/>
                </a:solidFill>
              </a:rPr>
              <a:t>Members continuing work on ex </a:t>
            </a:r>
            <a:r>
              <a:rPr lang="en-US" sz="1800" b="0" dirty="0" err="1">
                <a:solidFill>
                  <a:srgbClr val="00B0F0"/>
                </a:solidFill>
              </a:rPr>
              <a:t>parte</a:t>
            </a:r>
            <a:r>
              <a:rPr lang="en-US" sz="1800" b="0" dirty="0">
                <a:solidFill>
                  <a:srgbClr val="00B0F0"/>
                </a:solidFill>
              </a:rPr>
              <a:t> to comments. </a:t>
            </a:r>
          </a:p>
          <a:p>
            <a:pPr>
              <a:buFont typeface="Arial" panose="020B0604020202020204" pitchFamily="34" charset="0"/>
              <a:buChar char="•"/>
            </a:pPr>
            <a:endParaRPr lang="en-US" sz="1800" b="0" dirty="0">
              <a:solidFill>
                <a:schemeClr val="tx1"/>
              </a:solidFill>
            </a:endParaRPr>
          </a:p>
          <a:p>
            <a:pPr>
              <a:buFont typeface="Arial" panose="020B0604020202020204" pitchFamily="34" charset="0"/>
              <a:buChar char="•"/>
            </a:pPr>
            <a:r>
              <a:rPr lang="en-US" sz="1800" b="0" dirty="0">
                <a:solidFill>
                  <a:schemeClr val="tx1"/>
                </a:solidFill>
              </a:rPr>
              <a:t>Will review an initial draft, and provide some feedback on edits, see: </a:t>
            </a:r>
          </a:p>
          <a:p>
            <a:pPr>
              <a:buFont typeface="Arial" panose="020B0604020202020204" pitchFamily="34" charset="0"/>
              <a:buChar char="•"/>
            </a:pPr>
            <a:r>
              <a:rPr lang="en-US" sz="1600" b="0" dirty="0">
                <a:solidFill>
                  <a:schemeClr val="tx1"/>
                </a:solidFill>
                <a:hlinkClick r:id="rId6"/>
              </a:rPr>
              <a:t>https://mentor.ieee.org/802.18/dcn/19/18-19-0119-01-0000-draft-reply-comments-to-uwb-petition.docx</a:t>
            </a:r>
            <a:r>
              <a:rPr lang="en-US" sz="1600" b="0" dirty="0">
                <a:solidFill>
                  <a:schemeClr val="tx1"/>
                </a:solidFill>
              </a:rPr>
              <a:t>   </a:t>
            </a:r>
            <a:r>
              <a:rPr lang="en-US" sz="1600" dirty="0">
                <a:solidFill>
                  <a:schemeClr val="tx1"/>
                </a:solidFill>
                <a:hlinkClick r:id="rId7"/>
              </a:rPr>
              <a:t>or latest</a:t>
            </a:r>
            <a:endParaRPr lang="en-US" sz="1600" dirty="0">
              <a:solidFill>
                <a:schemeClr val="tx1"/>
              </a:solidFill>
            </a:endParaRPr>
          </a:p>
          <a:p>
            <a:pPr>
              <a:buFont typeface="Arial" panose="020B0604020202020204" pitchFamily="34" charset="0"/>
              <a:buChar char="•"/>
            </a:pPr>
            <a:r>
              <a:rPr lang="en-US" sz="1600" b="0" dirty="0">
                <a:solidFill>
                  <a:schemeClr val="tx1"/>
                </a:solidFill>
              </a:rPr>
              <a:t>Will look to finish and approve Thursday, 12th, if not ready will try for Tuesday in Hanoi. </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11</a:t>
            </a:fld>
            <a:endParaRPr lang="en-US" altLang="en-US" dirty="0"/>
          </a:p>
        </p:txBody>
      </p:sp>
      <p:sp>
        <p:nvSpPr>
          <p:cNvPr id="7" name="Date Placeholder 6"/>
          <p:cNvSpPr>
            <a:spLocks noGrp="1"/>
          </p:cNvSpPr>
          <p:nvPr>
            <p:ph type="dt" idx="15"/>
          </p:nvPr>
        </p:nvSpPr>
        <p:spPr/>
        <p:txBody>
          <a:bodyPr/>
          <a:lstStyle/>
          <a:p>
            <a:r>
              <a:rPr lang="en-US"/>
              <a:t>05 Sept 2019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58281207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pPr>
              <a:spcBef>
                <a:spcPts val="0"/>
              </a:spcBef>
            </a:pPr>
            <a:r>
              <a:rPr lang="en-US" sz="2400" dirty="0"/>
              <a:t>UWB petition for rule making - Motion</a:t>
            </a:r>
          </a:p>
        </p:txBody>
      </p:sp>
      <p:sp>
        <p:nvSpPr>
          <p:cNvPr id="3" name="Content Placeholder 2"/>
          <p:cNvSpPr>
            <a:spLocks noGrp="1"/>
          </p:cNvSpPr>
          <p:nvPr>
            <p:ph idx="1"/>
          </p:nvPr>
        </p:nvSpPr>
        <p:spPr>
          <a:xfrm>
            <a:off x="698889" y="1066799"/>
            <a:ext cx="8190998" cy="5408613"/>
          </a:xfrm>
        </p:spPr>
        <p:txBody>
          <a:bodyPr/>
          <a:lstStyle/>
          <a:p>
            <a:pPr>
              <a:buFont typeface="Wingdings" panose="05000000000000000000" pitchFamily="2" charset="2"/>
              <a:buChar char="v"/>
            </a:pPr>
            <a:endParaRPr lang="en-US" altLang="en-US" sz="2000" dirty="0">
              <a:solidFill>
                <a:schemeClr val="tx1"/>
              </a:solidFill>
            </a:endParaRPr>
          </a:p>
          <a:p>
            <a:pPr>
              <a:buFont typeface="Arial" panose="020B0604020202020204" pitchFamily="34" charset="0"/>
              <a:buChar char="•"/>
            </a:pPr>
            <a:r>
              <a:rPr lang="en-US" sz="1600" u="sng" dirty="0"/>
              <a:t>Motion:  </a:t>
            </a:r>
            <a:r>
              <a:rPr lang="en-US" sz="1600" b="0" dirty="0"/>
              <a:t>Move to approve the ex </a:t>
            </a:r>
            <a:r>
              <a:rPr lang="en-US" sz="1600" b="0" dirty="0" err="1"/>
              <a:t>parte</a:t>
            </a:r>
            <a:r>
              <a:rPr lang="en-US" sz="1600" b="0" dirty="0"/>
              <a:t> in </a:t>
            </a:r>
            <a:r>
              <a:rPr lang="en-US" sz="1600" b="0" u="sng" dirty="0">
                <a:hlinkClick r:id="rId3"/>
              </a:rPr>
              <a:t>https://mentor.ieee.org/802.18/dcn/19/18-19-0______-0____-0000-uwb-petition-exparte on replies-IEEE 802.docx</a:t>
            </a:r>
            <a:r>
              <a:rPr lang="en-US" sz="1600" b="0" dirty="0"/>
              <a:t>  response to comments to FCC’s public notice RM-11844 on a UWB Petition for Rule Making. With the chair of 802.18 to have editorial privileges and send to the LMSC(EC) for review/approval and submission to the FCC before </a:t>
            </a:r>
            <a:r>
              <a:rPr lang="en-US" sz="1600" b="0" dirty="0">
                <a:highlight>
                  <a:srgbClr val="FFFF00"/>
                </a:highlight>
              </a:rPr>
              <a:t>_________  </a:t>
            </a:r>
            <a:r>
              <a:rPr lang="en-US" sz="1600" b="0" dirty="0"/>
              <a:t>2019.</a:t>
            </a:r>
          </a:p>
          <a:p>
            <a:endParaRPr lang="en-US" altLang="en-US" sz="1600" dirty="0">
              <a:solidFill>
                <a:schemeClr val="tx1"/>
              </a:solidFill>
            </a:endParaRPr>
          </a:p>
          <a:p>
            <a:r>
              <a:rPr lang="en-US" altLang="en-US" sz="1600" dirty="0"/>
              <a:t>		Moved by:  	</a:t>
            </a:r>
            <a:r>
              <a:rPr lang="en-US" altLang="en-US" sz="1600" dirty="0">
                <a:solidFill>
                  <a:schemeClr val="bg1">
                    <a:lumMod val="95000"/>
                  </a:schemeClr>
                </a:solidFill>
              </a:rPr>
              <a:t>.</a:t>
            </a:r>
          </a:p>
          <a:p>
            <a:pPr lvl="1"/>
            <a:r>
              <a:rPr lang="en-US" altLang="en-US" sz="1600" b="1" dirty="0"/>
              <a:t>Seconded by:  	</a:t>
            </a:r>
            <a:endParaRPr lang="en-US" altLang="en-US" sz="1600" b="1" dirty="0">
              <a:solidFill>
                <a:schemeClr val="bg1">
                  <a:lumMod val="95000"/>
                </a:schemeClr>
              </a:solidFill>
            </a:endParaRPr>
          </a:p>
          <a:p>
            <a:pPr lvl="1"/>
            <a:r>
              <a:rPr lang="en-US" altLang="en-US" sz="1600" b="1" dirty="0"/>
              <a:t>Discussion?	</a:t>
            </a:r>
            <a:r>
              <a:rPr lang="en-US" altLang="en-US" sz="1600" b="1" dirty="0">
                <a:solidFill>
                  <a:schemeClr val="bg1">
                    <a:lumMod val="75000"/>
                  </a:schemeClr>
                </a:solidFill>
              </a:rPr>
              <a:t>none</a:t>
            </a:r>
          </a:p>
          <a:p>
            <a:pPr lvl="1"/>
            <a:r>
              <a:rPr lang="en-US" altLang="en-US" sz="1600" b="1" dirty="0">
                <a:solidFill>
                  <a:schemeClr val="tx1"/>
                </a:solidFill>
              </a:rPr>
              <a:t>Vote:  __Y   /  __N   /  __A </a:t>
            </a:r>
          </a:p>
          <a:p>
            <a:pPr lvl="1"/>
            <a:endParaRPr lang="en-US" altLang="en-US" sz="1600" b="1" dirty="0">
              <a:solidFill>
                <a:schemeClr val="tx1"/>
              </a:solidFill>
            </a:endParaRPr>
          </a:p>
          <a:p>
            <a:pPr lvl="1"/>
            <a:r>
              <a:rPr lang="en-US" altLang="en-US" sz="1600" b="1" dirty="0">
                <a:solidFill>
                  <a:schemeClr val="tx1"/>
                </a:solidFill>
              </a:rPr>
              <a:t>Voters: </a:t>
            </a:r>
            <a:r>
              <a:rPr lang="en-US" altLang="en-US" sz="1600" b="1" dirty="0">
                <a:solidFill>
                  <a:schemeClr val="bg1">
                    <a:lumMod val="75000"/>
                  </a:schemeClr>
                </a:solidFill>
              </a:rPr>
              <a:t>Jay, Andy, Ben, Billy, Hassan, Mike, Peter, </a:t>
            </a:r>
            <a:r>
              <a:rPr lang="en-US" altLang="en-US" sz="1600" b="1" dirty="0" err="1">
                <a:solidFill>
                  <a:schemeClr val="bg1">
                    <a:lumMod val="75000"/>
                  </a:schemeClr>
                </a:solidFill>
              </a:rPr>
              <a:t>TimH</a:t>
            </a:r>
            <a:r>
              <a:rPr lang="en-US" altLang="en-US" sz="1600" b="1" dirty="0">
                <a:solidFill>
                  <a:schemeClr val="bg1">
                    <a:lumMod val="75000"/>
                  </a:schemeClr>
                </a:solidFill>
              </a:rPr>
              <a:t>, Vijay</a:t>
            </a:r>
          </a:p>
          <a:p>
            <a:pPr lvl="1"/>
            <a:r>
              <a:rPr lang="en-US" altLang="en-US" sz="1600" b="1" dirty="0">
                <a:solidFill>
                  <a:schemeClr val="bg1">
                    <a:lumMod val="75000"/>
                  </a:schemeClr>
                </a:solidFill>
              </a:rPr>
              <a:t>Motion: Passed</a:t>
            </a:r>
          </a:p>
          <a:p>
            <a:pPr lvl="1"/>
            <a:r>
              <a:rPr lang="en-US" altLang="en-US" sz="1600" b="1" dirty="0">
                <a:solidFill>
                  <a:schemeClr val="bg1">
                    <a:lumMod val="75000"/>
                  </a:schemeClr>
                </a:solidFill>
              </a:rPr>
              <a:t>Number in attendance: __</a:t>
            </a:r>
          </a:p>
          <a:p>
            <a:pPr>
              <a:buFont typeface="Arial" panose="020B0604020202020204" pitchFamily="34" charset="0"/>
              <a:buChar char="•"/>
            </a:pPr>
            <a:endParaRPr lang="en-US" sz="2000" b="0" dirty="0"/>
          </a:p>
          <a:p>
            <a:pPr>
              <a:buFont typeface="Arial" panose="020B0604020202020204" pitchFamily="34" charset="0"/>
              <a:buChar char="•"/>
            </a:pPr>
            <a:endParaRPr lang="en-US" sz="2000" b="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12</a:t>
            </a:fld>
            <a:endParaRPr lang="en-US" altLang="en-US" dirty="0"/>
          </a:p>
        </p:txBody>
      </p:sp>
      <p:sp>
        <p:nvSpPr>
          <p:cNvPr id="7" name="Date Placeholder 6"/>
          <p:cNvSpPr>
            <a:spLocks noGrp="1"/>
          </p:cNvSpPr>
          <p:nvPr>
            <p:ph type="dt" idx="15"/>
          </p:nvPr>
        </p:nvSpPr>
        <p:spPr/>
        <p:txBody>
          <a:bodyPr/>
          <a:lstStyle/>
          <a:p>
            <a:r>
              <a:rPr lang="en-US"/>
              <a:t>05 Sept 2019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94783892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r>
              <a:rPr lang="en-US" altLang="en-US" sz="2400" dirty="0"/>
              <a:t>General Discussion Items </a:t>
            </a:r>
            <a:r>
              <a:rPr lang="en-US" altLang="en-US" sz="1200" dirty="0"/>
              <a:t>-1</a:t>
            </a:r>
            <a:endParaRPr lang="en-US" sz="2400" dirty="0"/>
          </a:p>
        </p:txBody>
      </p:sp>
      <p:sp>
        <p:nvSpPr>
          <p:cNvPr id="3" name="Content Placeholder 2"/>
          <p:cNvSpPr>
            <a:spLocks noGrp="1"/>
          </p:cNvSpPr>
          <p:nvPr>
            <p:ph idx="1"/>
          </p:nvPr>
        </p:nvSpPr>
        <p:spPr>
          <a:xfrm>
            <a:off x="674298" y="879659"/>
            <a:ext cx="8292711" cy="5346442"/>
          </a:xfrm>
        </p:spPr>
        <p:txBody>
          <a:bodyPr/>
          <a:lstStyle/>
          <a:p>
            <a:pPr lvl="4">
              <a:buFont typeface="Arial" panose="020B0604020202020204" pitchFamily="34" charset="0"/>
              <a:buChar char="•"/>
            </a:pPr>
            <a:endParaRPr lang="en-US" sz="1000" dirty="0"/>
          </a:p>
          <a:p>
            <a:pPr>
              <a:buFont typeface="Arial" panose="020B0604020202020204" pitchFamily="34" charset="0"/>
              <a:buChar char="•"/>
            </a:pPr>
            <a:r>
              <a:rPr lang="en-US" sz="1800" dirty="0"/>
              <a:t>ACASA LMSC ballot status: </a:t>
            </a:r>
          </a:p>
          <a:p>
            <a:pPr lvl="1">
              <a:buFont typeface="Arial" panose="020B0604020202020204" pitchFamily="34" charset="0"/>
              <a:buChar char="•"/>
            </a:pPr>
            <a:r>
              <a:rPr lang="en-US" sz="1600" dirty="0"/>
              <a:t>Should be sent by the time of the teleconference (5</a:t>
            </a:r>
            <a:r>
              <a:rPr lang="en-US" sz="1600" baseline="30000" dirty="0"/>
              <a:t>th</a:t>
            </a:r>
            <a:r>
              <a:rPr lang="en-US" sz="1600" dirty="0"/>
              <a:t>).  LMSC was 4-11-0-0-3.  (It was)</a:t>
            </a:r>
          </a:p>
          <a:p>
            <a:pPr lvl="2">
              <a:buFont typeface="Arial" panose="020B0604020202020204" pitchFamily="34" charset="0"/>
              <a:buChar char="•"/>
            </a:pPr>
            <a:r>
              <a:rPr lang="en-US" sz="1400" dirty="0"/>
              <a:t>2 very simple edits. </a:t>
            </a:r>
          </a:p>
          <a:p>
            <a:pPr lvl="4">
              <a:buFont typeface="Arial" panose="020B0604020202020204" pitchFamily="34" charset="0"/>
              <a:buChar char="•"/>
            </a:pPr>
            <a:endParaRPr lang="en-US" sz="1000" dirty="0"/>
          </a:p>
          <a:p>
            <a:pPr>
              <a:buFont typeface="Arial" panose="020B0604020202020204" pitchFamily="34" charset="0"/>
              <a:buChar char="•"/>
            </a:pPr>
            <a:r>
              <a:rPr lang="en-US" sz="1800" dirty="0"/>
              <a:t>FCC UWB waiver request</a:t>
            </a:r>
          </a:p>
          <a:p>
            <a:pPr lvl="1">
              <a:buFont typeface="Arial" panose="020B0604020202020204" pitchFamily="34" charset="0"/>
              <a:buChar char="•"/>
            </a:pPr>
            <a:r>
              <a:rPr lang="en-US" sz="1600" u="sng" dirty="0">
                <a:hlinkClick r:id="rId3"/>
              </a:rPr>
              <a:t>https://www.fcc.gov/ecfs/search/filings?proceedings_name=19-246&amp;sort=date_disseminated,DESC</a:t>
            </a:r>
            <a:endParaRPr lang="en-US" sz="1600" u="sng" dirty="0"/>
          </a:p>
          <a:p>
            <a:pPr lvl="1">
              <a:buFont typeface="Arial" panose="020B0604020202020204" pitchFamily="34" charset="0"/>
              <a:buChar char="•"/>
            </a:pPr>
            <a:r>
              <a:rPr lang="en-US" sz="1600" dirty="0"/>
              <a:t>TECHNOLOGY SEEKS COMMENT ON PIPER NETWORKS INC. REQUEST FOR WAIVER OF PART 15 RULES FOR ENHANCED TRANSIT LOCATION SYSTEM. (DA No. 19-865). (</a:t>
            </a:r>
            <a:r>
              <a:rPr lang="en-US" sz="1600" dirty="0" err="1"/>
              <a:t>Dkt</a:t>
            </a:r>
            <a:r>
              <a:rPr lang="en-US" sz="1600" dirty="0"/>
              <a:t> No 19-246). </a:t>
            </a:r>
            <a:r>
              <a:rPr lang="en-US" sz="1600" b="1" dirty="0"/>
              <a:t>Comments Due: 2019-09-23</a:t>
            </a:r>
            <a:r>
              <a:rPr lang="en-US" sz="1600" dirty="0"/>
              <a:t>. Reply Comments Due: 2019-10-08. OET</a:t>
            </a:r>
          </a:p>
          <a:p>
            <a:pPr lvl="1">
              <a:buFont typeface="Arial" panose="020B0604020202020204" pitchFamily="34" charset="0"/>
              <a:buChar char="•"/>
            </a:pPr>
            <a:r>
              <a:rPr lang="en-US" sz="1600" dirty="0"/>
              <a:t>Would need to approve comments next week, 12 Sept to meet deadline.  A member will see if he has time to have something for next week. </a:t>
            </a:r>
          </a:p>
          <a:p>
            <a:pPr lvl="1">
              <a:buFont typeface="Arial" panose="020B0604020202020204" pitchFamily="34" charset="0"/>
              <a:buChar char="•"/>
            </a:pPr>
            <a:r>
              <a:rPr lang="en-US" sz="1600" dirty="0"/>
              <a:t>Key points:  fixed locations (along tracks) and higher power in 6GHz band.  </a:t>
            </a:r>
          </a:p>
          <a:p>
            <a:pPr lvl="2">
              <a:buFont typeface="Arial" panose="020B0604020202020204" pitchFamily="34" charset="0"/>
              <a:buChar char="•"/>
            </a:pPr>
            <a:r>
              <a:rPr lang="en-US" sz="1400" dirty="0"/>
              <a:t>Also directional antennas up and down the track. </a:t>
            </a:r>
          </a:p>
          <a:p>
            <a:pPr lvl="1">
              <a:buFont typeface="Arial" panose="020B0604020202020204" pitchFamily="34" charset="0"/>
              <a:buChar char="•"/>
            </a:pPr>
            <a:r>
              <a:rPr lang="en-US" sz="1600" dirty="0"/>
              <a:t>Is there enough information to make a technical determination about any possible interference?</a:t>
            </a:r>
          </a:p>
          <a:p>
            <a:pPr lvl="1">
              <a:buFont typeface="Arial" panose="020B0604020202020204" pitchFamily="34" charset="0"/>
              <a:buChar char="•"/>
            </a:pPr>
            <a:r>
              <a:rPr lang="en-US" sz="1600" dirty="0"/>
              <a:t> Chair will post the request. </a:t>
            </a:r>
          </a:p>
          <a:p>
            <a:pPr lvl="2">
              <a:buFont typeface="Arial" panose="020B0604020202020204" pitchFamily="34" charset="0"/>
              <a:buChar char="•"/>
            </a:pPr>
            <a:r>
              <a:rPr lang="en-US" sz="1400" dirty="0">
                <a:hlinkClick r:id="rId4"/>
              </a:rPr>
              <a:t>https://mentor.ieee.org/802.18/dcn/19/18-19-0122-00-0000-piper-uwb-waiver-request-to-fcc.pdf</a:t>
            </a:r>
            <a:r>
              <a:rPr lang="en-US" sz="1400" dirty="0"/>
              <a:t> </a:t>
            </a:r>
            <a:endParaRPr lang="en-US" sz="1600" dirty="0"/>
          </a:p>
          <a:p>
            <a:pPr>
              <a:buFont typeface="Arial" panose="020B0604020202020204" pitchFamily="34" charset="0"/>
              <a:buChar char="•"/>
            </a:pPr>
            <a:endParaRPr lang="en-US" sz="1600" dirty="0"/>
          </a:p>
          <a:p>
            <a:pPr marL="0" indent="0"/>
            <a:endParaRPr lang="en-US" sz="14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13</a:t>
            </a:fld>
            <a:endParaRPr lang="en-US" altLang="en-US" dirty="0"/>
          </a:p>
        </p:txBody>
      </p:sp>
      <p:sp>
        <p:nvSpPr>
          <p:cNvPr id="7" name="Date Placeholder 6"/>
          <p:cNvSpPr>
            <a:spLocks noGrp="1"/>
          </p:cNvSpPr>
          <p:nvPr>
            <p:ph type="dt" idx="15"/>
          </p:nvPr>
        </p:nvSpPr>
        <p:spPr/>
        <p:txBody>
          <a:bodyPr/>
          <a:lstStyle/>
          <a:p>
            <a:r>
              <a:rPr lang="en-US"/>
              <a:t>05 Sept 2019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53087449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r>
              <a:rPr lang="en-US" altLang="en-US" sz="2400" dirty="0"/>
              <a:t>General Discussion Items </a:t>
            </a:r>
            <a:r>
              <a:rPr lang="en-US" altLang="en-US" sz="1200" dirty="0"/>
              <a:t>-2</a:t>
            </a:r>
            <a:endParaRPr lang="en-US" sz="2400" dirty="0"/>
          </a:p>
        </p:txBody>
      </p:sp>
      <p:sp>
        <p:nvSpPr>
          <p:cNvPr id="3" name="Content Placeholder 2"/>
          <p:cNvSpPr>
            <a:spLocks noGrp="1"/>
          </p:cNvSpPr>
          <p:nvPr>
            <p:ph idx="1"/>
          </p:nvPr>
        </p:nvSpPr>
        <p:spPr>
          <a:xfrm>
            <a:off x="674298" y="1183248"/>
            <a:ext cx="8292711" cy="5346442"/>
          </a:xfrm>
        </p:spPr>
        <p:txBody>
          <a:bodyPr/>
          <a:lstStyle/>
          <a:p>
            <a:pPr>
              <a:buFont typeface="Arial" panose="020B0604020202020204" pitchFamily="34" charset="0"/>
              <a:buChar char="•"/>
            </a:pPr>
            <a:endParaRPr lang="en-US" sz="1600" dirty="0"/>
          </a:p>
          <a:p>
            <a:pPr>
              <a:buFont typeface="Arial" panose="020B0604020202020204" pitchFamily="34" charset="0"/>
              <a:buChar char="•"/>
            </a:pPr>
            <a:r>
              <a:rPr lang="en-US" sz="2000" dirty="0"/>
              <a:t>.18 </a:t>
            </a:r>
            <a:r>
              <a:rPr lang="en-US" sz="2000" dirty="0" err="1"/>
              <a:t>Listserver</a:t>
            </a:r>
            <a:r>
              <a:rPr lang="en-US" sz="2000" dirty="0"/>
              <a:t> was broken, sort-of fixed. </a:t>
            </a:r>
          </a:p>
          <a:p>
            <a:pPr lvl="1">
              <a:buFont typeface="Arial" panose="020B0604020202020204" pitchFamily="34" charset="0"/>
              <a:buChar char="•"/>
            </a:pPr>
            <a:r>
              <a:rPr lang="en-US" sz="1600" dirty="0"/>
              <a:t>Something happened Tuesday morning (27</a:t>
            </a:r>
            <a:r>
              <a:rPr lang="en-US" sz="1600" baseline="30000" dirty="0"/>
              <a:t>th</a:t>
            </a:r>
            <a:r>
              <a:rPr lang="en-US" sz="1600" dirty="0"/>
              <a:t>), and the chair received 120 auto-deletes. </a:t>
            </a:r>
          </a:p>
          <a:p>
            <a:pPr lvl="1">
              <a:buFont typeface="Arial" panose="020B0604020202020204" pitchFamily="34" charset="0"/>
              <a:buChar char="•"/>
            </a:pPr>
            <a:r>
              <a:rPr lang="en-US" sz="1600" dirty="0"/>
              <a:t>These are the 120 that do not use a ___@ieee.org email.  The 11 that use ___@ieee.org  survived. </a:t>
            </a:r>
          </a:p>
          <a:p>
            <a:pPr lvl="1">
              <a:buFont typeface="Arial" panose="020B0604020202020204" pitchFamily="34" charset="0"/>
              <a:buChar char="•"/>
            </a:pPr>
            <a:r>
              <a:rPr lang="en-US" sz="1600" dirty="0"/>
              <a:t>A configuration (pretty deep in) changed to delete anything on a first bounce.  (normally chair sees many bounces before being asked what to do…)</a:t>
            </a:r>
          </a:p>
          <a:p>
            <a:pPr lvl="1">
              <a:buFont typeface="Arial" panose="020B0604020202020204" pitchFamily="34" charset="0"/>
              <a:buChar char="•"/>
            </a:pPr>
            <a:r>
              <a:rPr lang="en-US" sz="1600" dirty="0"/>
              <a:t>Chair took the 120 emails, made an import file and uploaded.  So should be back now with normal defaults. </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14</a:t>
            </a:fld>
            <a:endParaRPr lang="en-US" altLang="en-US" dirty="0"/>
          </a:p>
        </p:txBody>
      </p:sp>
      <p:sp>
        <p:nvSpPr>
          <p:cNvPr id="7" name="Date Placeholder 6"/>
          <p:cNvSpPr>
            <a:spLocks noGrp="1"/>
          </p:cNvSpPr>
          <p:nvPr>
            <p:ph type="dt" idx="15"/>
          </p:nvPr>
        </p:nvSpPr>
        <p:spPr/>
        <p:txBody>
          <a:bodyPr/>
          <a:lstStyle/>
          <a:p>
            <a:r>
              <a:rPr lang="en-US"/>
              <a:t>05 Sept 2019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21225678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r>
              <a:rPr lang="en-US" altLang="en-US" sz="2400" dirty="0"/>
              <a:t>Actions Required</a:t>
            </a:r>
            <a:endParaRPr lang="en-US" sz="2400" dirty="0"/>
          </a:p>
        </p:txBody>
      </p:sp>
      <p:sp>
        <p:nvSpPr>
          <p:cNvPr id="3" name="Content Placeholder 2"/>
          <p:cNvSpPr>
            <a:spLocks noGrp="1"/>
          </p:cNvSpPr>
          <p:nvPr>
            <p:ph idx="1"/>
          </p:nvPr>
        </p:nvSpPr>
        <p:spPr>
          <a:xfrm>
            <a:off x="698889" y="1164817"/>
            <a:ext cx="8292711" cy="5310596"/>
          </a:xfrm>
        </p:spPr>
        <p:txBody>
          <a:bodyPr/>
          <a:lstStyle/>
          <a:p>
            <a:pPr>
              <a:buFont typeface="Wingdings" panose="05000000000000000000" pitchFamily="2" charset="2"/>
              <a:buChar char="q"/>
            </a:pPr>
            <a:r>
              <a:rPr lang="en-US" sz="1800" b="0" dirty="0">
                <a:solidFill>
                  <a:srgbClr val="00B0F0"/>
                </a:solidFill>
              </a:rPr>
              <a:t>ACMA sharing consultation contributions to drop into the final comments from anyone. </a:t>
            </a:r>
          </a:p>
          <a:p>
            <a:pPr>
              <a:buFont typeface="Wingdings" panose="05000000000000000000" pitchFamily="2" charset="2"/>
              <a:buChar char="q"/>
            </a:pPr>
            <a:r>
              <a:rPr lang="en-US" sz="1800" b="0" dirty="0">
                <a:solidFill>
                  <a:srgbClr val="00B0F0"/>
                </a:solidFill>
              </a:rPr>
              <a:t>UWB Bosch petition for rule making ex </a:t>
            </a:r>
            <a:r>
              <a:rPr lang="en-US" sz="1800" b="0" dirty="0" err="1">
                <a:solidFill>
                  <a:srgbClr val="00B0F0"/>
                </a:solidFill>
              </a:rPr>
              <a:t>parte</a:t>
            </a:r>
            <a:r>
              <a:rPr lang="en-US" sz="1800" b="0" dirty="0">
                <a:solidFill>
                  <a:srgbClr val="00B0F0"/>
                </a:solidFill>
              </a:rPr>
              <a:t>/reply comments on comments.</a:t>
            </a:r>
          </a:p>
          <a:p>
            <a:pPr>
              <a:buFont typeface="Wingdings" panose="05000000000000000000" pitchFamily="2" charset="2"/>
              <a:buChar char="q"/>
            </a:pPr>
            <a:r>
              <a:rPr lang="en-US" sz="1800" b="0" dirty="0">
                <a:solidFill>
                  <a:srgbClr val="00B0F0"/>
                </a:solidFill>
              </a:rPr>
              <a:t>UWB waiver request by Piper for a track site system.</a:t>
            </a:r>
            <a:endParaRPr lang="en-US" sz="1600" b="0" dirty="0">
              <a:solidFill>
                <a:srgbClr val="002060"/>
              </a:solidFill>
            </a:endParaRPr>
          </a:p>
          <a:p>
            <a:pPr>
              <a:buFont typeface="Arial" panose="020B0604020202020204" pitchFamily="34" charset="0"/>
              <a:buChar char="•"/>
            </a:pPr>
            <a:endParaRPr lang="en-US" sz="1600" b="0" dirty="0">
              <a:solidFill>
                <a:srgbClr val="002060"/>
              </a:solidFill>
            </a:endParaRPr>
          </a:p>
          <a:p>
            <a:pPr marL="0" indent="0"/>
            <a:endParaRPr lang="en-US" sz="1600" b="0" dirty="0">
              <a:solidFill>
                <a:srgbClr val="002060"/>
              </a:solidFill>
            </a:endParaRPr>
          </a:p>
          <a:p>
            <a:pPr>
              <a:buFont typeface="Arial" panose="020B0604020202020204" pitchFamily="34" charset="0"/>
              <a:buChar char="•"/>
            </a:pPr>
            <a:endParaRPr lang="en-US" sz="1600" b="0" dirty="0">
              <a:solidFill>
                <a:srgbClr val="002060"/>
              </a:solidFill>
            </a:endParaRPr>
          </a:p>
          <a:p>
            <a:pPr>
              <a:buFont typeface="Arial" panose="020B0604020202020204" pitchFamily="34" charset="0"/>
              <a:buChar char="•"/>
            </a:pPr>
            <a:endParaRPr lang="en-US" sz="1600" b="0" dirty="0">
              <a:solidFill>
                <a:srgbClr val="002060"/>
              </a:solidFill>
            </a:endParaRPr>
          </a:p>
          <a:p>
            <a:pPr>
              <a:buFont typeface="Arial" panose="020B0604020202020204" pitchFamily="34" charset="0"/>
              <a:buChar char="•"/>
            </a:pPr>
            <a:r>
              <a:rPr lang="en-US" sz="1600" b="0" dirty="0">
                <a:solidFill>
                  <a:srgbClr val="002060"/>
                </a:solidFill>
              </a:rPr>
              <a:t>Ongoing:  </a:t>
            </a:r>
          </a:p>
          <a:p>
            <a:pPr lvl="1">
              <a:buFont typeface="Arial" panose="020B0604020202020204" pitchFamily="34" charset="0"/>
              <a:buChar char="•"/>
            </a:pPr>
            <a:r>
              <a:rPr lang="en-US" sz="1400" b="0" dirty="0">
                <a:solidFill>
                  <a:srgbClr val="002060"/>
                </a:solidFill>
              </a:rPr>
              <a:t>WPT use of license-exempt bands.</a:t>
            </a:r>
          </a:p>
          <a:p>
            <a:pPr lvl="1">
              <a:buFont typeface="Arial" panose="020B0604020202020204" pitchFamily="34" charset="0"/>
              <a:buChar char="•"/>
            </a:pPr>
            <a:r>
              <a:rPr lang="en-US" sz="1400" b="0" dirty="0">
                <a:solidFill>
                  <a:srgbClr val="002060"/>
                </a:solidFill>
              </a:rPr>
              <a:t>Digital Divide, how can we help? </a:t>
            </a:r>
          </a:p>
          <a:p>
            <a:pPr>
              <a:buFont typeface="Arial" panose="020B0604020202020204" pitchFamily="34" charset="0"/>
              <a:buChar char="•"/>
            </a:pPr>
            <a:r>
              <a:rPr lang="en-US" sz="1600" dirty="0"/>
              <a:t>General Info:  </a:t>
            </a:r>
          </a:p>
          <a:p>
            <a:pPr lvl="1">
              <a:buFont typeface="Arial" panose="020B0604020202020204" pitchFamily="34" charset="0"/>
              <a:buChar char="•"/>
            </a:pPr>
            <a:r>
              <a:rPr lang="en-US" sz="1400" dirty="0"/>
              <a:t>Latest Cisco VNI 2018-2022 networking trends, updated 21Feb19 (annually). </a:t>
            </a:r>
            <a:r>
              <a:rPr lang="en-US" sz="1400" u="sng" dirty="0">
                <a:hlinkClick r:id="rId2"/>
              </a:rPr>
              <a:t>https://www.cisco.com/c/en/us/solutions/collateral/service-provider/visual-networking-index-vni/white-paper-c11-738429.pdf</a:t>
            </a:r>
            <a:r>
              <a:rPr lang="en-US" sz="1400" u="sng" dirty="0"/>
              <a:t> </a:t>
            </a:r>
          </a:p>
          <a:p>
            <a:pPr lvl="1">
              <a:buFont typeface="Arial" panose="020B0604020202020204" pitchFamily="34" charset="0"/>
              <a:buChar char="•"/>
            </a:pPr>
            <a:r>
              <a:rPr lang="en-US" sz="1400" dirty="0"/>
              <a:t>Latest World Economic Outlook</a:t>
            </a:r>
            <a:r>
              <a:rPr lang="en-US" sz="1400" b="1" dirty="0"/>
              <a:t>.</a:t>
            </a:r>
          </a:p>
          <a:p>
            <a:pPr marL="457200" lvl="1" indent="0"/>
            <a:r>
              <a:rPr lang="en-US" sz="1400" u="sng" dirty="0">
                <a:hlinkClick r:id="rId3"/>
              </a:rPr>
              <a:t>https://www.imf.org/en/Publications/WEO/Issues/2019/03/28/world-economic-outlook-april-2019</a:t>
            </a:r>
            <a:r>
              <a:rPr lang="en-US" sz="1400" dirty="0">
                <a:hlinkClick r:id="rId3"/>
              </a:rPr>
              <a:t> </a:t>
            </a:r>
            <a:endParaRPr lang="en-US" sz="1400" dirty="0"/>
          </a:p>
          <a:p>
            <a:pPr marL="457200" lvl="1" indent="0"/>
            <a:endParaRPr lang="en-US" altLang="en-US" sz="1800" b="0" dirty="0">
              <a:solidFill>
                <a:schemeClr val="tx1"/>
              </a:solidFill>
            </a:endParaRPr>
          </a:p>
          <a:p>
            <a:pPr>
              <a:spcBef>
                <a:spcPts val="0"/>
              </a:spcBef>
              <a:buFont typeface="Arial" panose="020B0604020202020204" pitchFamily="34" charset="0"/>
              <a:buChar char="•"/>
            </a:pPr>
            <a:endParaRPr lang="en-US" altLang="en-US" sz="1800" b="0" dirty="0">
              <a:solidFill>
                <a:schemeClr val="tx1"/>
              </a:solidFill>
            </a:endParaRPr>
          </a:p>
          <a:p>
            <a:pPr>
              <a:spcBef>
                <a:spcPts val="0"/>
              </a:spcBef>
              <a:buFont typeface="Arial" panose="020B0604020202020204" pitchFamily="34" charset="0"/>
              <a:buChar char="•"/>
            </a:pPr>
            <a:endParaRPr lang="en-US" altLang="en-US" sz="1800" b="0" dirty="0">
              <a:solidFill>
                <a:schemeClr val="tx1"/>
              </a:solidFill>
            </a:endParaRPr>
          </a:p>
          <a:p>
            <a:pPr>
              <a:spcBef>
                <a:spcPts val="0"/>
              </a:spcBef>
              <a:buFont typeface="Arial" panose="020B0604020202020204" pitchFamily="34" charset="0"/>
              <a:buChar char="•"/>
            </a:pPr>
            <a:endParaRPr lang="en-US" altLang="en-US" sz="1800" b="0" dirty="0">
              <a:solidFill>
                <a:schemeClr val="accent2">
                  <a:lumMod val="40000"/>
                  <a:lumOff val="60000"/>
                </a:schemeClr>
              </a:solidFill>
            </a:endParaRPr>
          </a:p>
          <a:p>
            <a:pPr>
              <a:spcBef>
                <a:spcPts val="0"/>
              </a:spcBef>
              <a:buFont typeface="Arial" panose="020B0604020202020204" pitchFamily="34" charset="0"/>
              <a:buChar char="•"/>
            </a:pPr>
            <a:endParaRPr lang="en-US" altLang="en-US" sz="18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15</a:t>
            </a:fld>
            <a:endParaRPr lang="en-US" altLang="en-US" dirty="0"/>
          </a:p>
        </p:txBody>
      </p:sp>
      <p:sp>
        <p:nvSpPr>
          <p:cNvPr id="7" name="Date Placeholder 6"/>
          <p:cNvSpPr>
            <a:spLocks noGrp="1"/>
          </p:cNvSpPr>
          <p:nvPr>
            <p:ph type="dt" idx="15"/>
          </p:nvPr>
        </p:nvSpPr>
        <p:spPr/>
        <p:txBody>
          <a:bodyPr/>
          <a:lstStyle/>
          <a:p>
            <a:r>
              <a:rPr lang="en-US"/>
              <a:t>05 Sept 2019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3959154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674298"/>
          </a:xfrm>
        </p:spPr>
        <p:txBody>
          <a:bodyPr/>
          <a:lstStyle/>
          <a:p>
            <a:r>
              <a:rPr lang="en-US" sz="2400" dirty="0"/>
              <a:t>Any Other Business</a:t>
            </a:r>
          </a:p>
        </p:txBody>
      </p:sp>
      <p:sp>
        <p:nvSpPr>
          <p:cNvPr id="3" name="Content Placeholder 2"/>
          <p:cNvSpPr>
            <a:spLocks noGrp="1"/>
          </p:cNvSpPr>
          <p:nvPr>
            <p:ph idx="1"/>
          </p:nvPr>
        </p:nvSpPr>
        <p:spPr>
          <a:xfrm>
            <a:off x="695474" y="1142999"/>
            <a:ext cx="8296126" cy="5332414"/>
          </a:xfrm>
        </p:spPr>
        <p:txBody>
          <a:bodyPr/>
          <a:lstStyle/>
          <a:p>
            <a:pPr lvl="4">
              <a:buFont typeface="Arial" panose="020B0604020202020204" pitchFamily="34" charset="0"/>
              <a:buChar char="•"/>
            </a:pPr>
            <a:endParaRPr lang="en-US" sz="1000" dirty="0">
              <a:solidFill>
                <a:schemeClr val="tx1"/>
              </a:solidFill>
            </a:endParaRPr>
          </a:p>
          <a:p>
            <a:pPr marL="285750" indent="-285750">
              <a:buFont typeface="Arial" panose="020B0604020202020204" pitchFamily="34" charset="0"/>
              <a:buChar char="•"/>
            </a:pPr>
            <a:r>
              <a:rPr lang="en-US" sz="1800" dirty="0">
                <a:solidFill>
                  <a:schemeClr val="tx1"/>
                </a:solidFill>
              </a:rPr>
              <a:t>Nothing brought up</a:t>
            </a: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tx1"/>
              </a:solidFill>
            </a:endParaRPr>
          </a:p>
        </p:txBody>
      </p:sp>
      <p:sp>
        <p:nvSpPr>
          <p:cNvPr id="4" name="Date Placeholder 3"/>
          <p:cNvSpPr>
            <a:spLocks noGrp="1"/>
          </p:cNvSpPr>
          <p:nvPr>
            <p:ph type="dt" sz="half" idx="4294967295"/>
          </p:nvPr>
        </p:nvSpPr>
        <p:spPr>
          <a:xfrm>
            <a:off x="691160" y="381000"/>
            <a:ext cx="2128239" cy="200025"/>
          </a:xfrm>
          <a:prstGeom prst="rect">
            <a:avLst/>
          </a:prstGeom>
        </p:spPr>
        <p:txBody>
          <a:bodyPr/>
          <a:lstStyle/>
          <a:p>
            <a:pPr>
              <a:defRPr/>
            </a:pPr>
            <a:r>
              <a:rPr lang="en-US"/>
              <a:t>05 Sept 2019</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16</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1442286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90319"/>
            <a:ext cx="7770813" cy="643327"/>
          </a:xfrm>
        </p:spPr>
        <p:txBody>
          <a:bodyPr/>
          <a:lstStyle/>
          <a:p>
            <a:r>
              <a:rPr lang="en-US" sz="2400" dirty="0"/>
              <a:t>Adjourn</a:t>
            </a:r>
          </a:p>
        </p:txBody>
      </p:sp>
      <p:sp>
        <p:nvSpPr>
          <p:cNvPr id="3" name="Content Placeholder 2"/>
          <p:cNvSpPr>
            <a:spLocks noGrp="1"/>
          </p:cNvSpPr>
          <p:nvPr>
            <p:ph idx="1"/>
          </p:nvPr>
        </p:nvSpPr>
        <p:spPr>
          <a:xfrm>
            <a:off x="685800" y="721183"/>
            <a:ext cx="8229599" cy="5754230"/>
          </a:xfrm>
        </p:spPr>
        <p:txBody>
          <a:bodyPr/>
          <a:lstStyle/>
          <a:p>
            <a:pPr>
              <a:buFont typeface="Arial" panose="020B0604020202020204" pitchFamily="34" charset="0"/>
              <a:buChar char="•"/>
            </a:pPr>
            <a:endParaRPr lang="en-US" sz="2000" dirty="0"/>
          </a:p>
          <a:p>
            <a:pPr>
              <a:buFont typeface="Arial" panose="020B0604020202020204" pitchFamily="34" charset="0"/>
              <a:buChar char="•"/>
            </a:pPr>
            <a:r>
              <a:rPr lang="en-US" sz="2000" dirty="0"/>
              <a:t>Next teleconference: 12 Sept Aug 2019 – </a:t>
            </a:r>
            <a:r>
              <a:rPr lang="en-US" sz="2000" i="1" u="sng" dirty="0"/>
              <a:t>15:00 – &lt;15:55</a:t>
            </a:r>
            <a:r>
              <a:rPr lang="en-US" sz="2000" dirty="0"/>
              <a:t> ET </a:t>
            </a:r>
          </a:p>
          <a:p>
            <a:pPr lvl="1">
              <a:buFont typeface="Arial" panose="020B0604020202020204" pitchFamily="34" charset="0"/>
              <a:buChar char="•"/>
            </a:pPr>
            <a:r>
              <a:rPr lang="en-US" sz="1800" dirty="0"/>
              <a:t>Call in info: </a:t>
            </a:r>
            <a:r>
              <a:rPr lang="en-US" sz="1800" dirty="0">
                <a:hlinkClick r:id="rId2"/>
              </a:rPr>
              <a:t>https://mentor.ieee.org/802.18/dcn/16/18-16-0038-13-0000-teleconference-call-in-info.pptx</a:t>
            </a:r>
            <a:r>
              <a:rPr lang="en-US" sz="1800" dirty="0"/>
              <a:t>  </a:t>
            </a:r>
            <a:r>
              <a:rPr lang="en-US" altLang="en-US" sz="1800" b="1" dirty="0"/>
              <a:t>(</a:t>
            </a:r>
            <a:r>
              <a:rPr lang="en-US" altLang="en-US" sz="1800" b="1" i="1" u="sng" dirty="0"/>
              <a:t>or latest)  </a:t>
            </a:r>
            <a:r>
              <a:rPr lang="en-US" altLang="en-US" sz="1800" b="1" i="1" u="sng" dirty="0">
                <a:highlight>
                  <a:srgbClr val="FFFF00"/>
                </a:highlight>
                <a:sym typeface="Wingdings" panose="05000000000000000000" pitchFamily="2" charset="2"/>
              </a:rPr>
              <a:t> new call in. </a:t>
            </a:r>
            <a:endParaRPr lang="en-US" altLang="en-US" sz="1800" b="1" i="1" u="sng" dirty="0">
              <a:highlight>
                <a:srgbClr val="FFFF00"/>
              </a:highlight>
            </a:endParaRPr>
          </a:p>
          <a:p>
            <a:pPr lvl="1">
              <a:buFont typeface="Arial" panose="020B0604020202020204" pitchFamily="34" charset="0"/>
              <a:buChar char="•"/>
            </a:pPr>
            <a:r>
              <a:rPr lang="en-US" sz="1800" dirty="0"/>
              <a:t>Note: If the call-in link doesn’t work send the Chair an email right away.   </a:t>
            </a:r>
          </a:p>
          <a:p>
            <a:pPr lvl="1">
              <a:buFont typeface="Arial" panose="020B0604020202020204" pitchFamily="34" charset="0"/>
              <a:buChar char="•"/>
            </a:pPr>
            <a:r>
              <a:rPr lang="en-US" sz="1800" dirty="0"/>
              <a:t>All late changes/cancellations will be sent out to the 802.18 </a:t>
            </a:r>
            <a:r>
              <a:rPr lang="en-US" sz="1800" dirty="0" err="1"/>
              <a:t>listserver</a:t>
            </a:r>
            <a:r>
              <a:rPr lang="en-US" sz="1800" dirty="0"/>
              <a:t>. </a:t>
            </a:r>
          </a:p>
          <a:p>
            <a:pPr lvl="1">
              <a:buFont typeface="Arial" panose="020B0604020202020204" pitchFamily="34" charset="0"/>
              <a:buChar char="•"/>
            </a:pPr>
            <a:r>
              <a:rPr lang="en-US" sz="1400" dirty="0"/>
              <a:t>It was noted the new Google Calendar meeting call came out multiple times. The chair was asked to send out the link above and member’s calendars can be updated. </a:t>
            </a:r>
          </a:p>
          <a:p>
            <a:pPr>
              <a:buFont typeface="Arial" panose="020B0604020202020204" pitchFamily="34" charset="0"/>
              <a:buChar char="•"/>
            </a:pPr>
            <a:r>
              <a:rPr lang="en-US" sz="2000" dirty="0"/>
              <a:t>Adjourn: </a:t>
            </a:r>
          </a:p>
          <a:p>
            <a:pPr lvl="1">
              <a:buFont typeface="Arial" panose="020B0604020202020204" pitchFamily="34" charset="0"/>
              <a:buChar char="•"/>
            </a:pPr>
            <a:r>
              <a:rPr lang="en-US" sz="1800" dirty="0"/>
              <a:t>Any objection to Adjourn. </a:t>
            </a:r>
          </a:p>
          <a:p>
            <a:pPr lvl="1">
              <a:buFont typeface="Arial" panose="020B0604020202020204" pitchFamily="34" charset="0"/>
              <a:buChar char="•"/>
            </a:pPr>
            <a:r>
              <a:rPr lang="en-US" sz="1800" dirty="0">
                <a:solidFill>
                  <a:schemeClr val="tx1"/>
                </a:solidFill>
              </a:rPr>
              <a:t>None heard, </a:t>
            </a:r>
            <a:r>
              <a:rPr lang="en-US" sz="1800" dirty="0"/>
              <a:t>we are Adjourned at  15</a:t>
            </a:r>
            <a:r>
              <a:rPr lang="en-US" sz="1800" dirty="0">
                <a:sym typeface="Wingdings" panose="05000000000000000000" pitchFamily="2" charset="2"/>
              </a:rPr>
              <a:t>:54+</a:t>
            </a:r>
            <a:r>
              <a:rPr lang="en-US" sz="1800" dirty="0"/>
              <a:t> ET</a:t>
            </a:r>
          </a:p>
          <a:p>
            <a:pPr lvl="3">
              <a:buFont typeface="Arial" panose="020B0604020202020204" pitchFamily="34" charset="0"/>
              <a:buChar char="•"/>
            </a:pPr>
            <a:endParaRPr lang="en-US" sz="1000" b="0" dirty="0"/>
          </a:p>
          <a:p>
            <a:pPr>
              <a:buFont typeface="Arial" panose="020B0604020202020204" pitchFamily="34" charset="0"/>
              <a:buChar char="•"/>
            </a:pPr>
            <a:r>
              <a:rPr lang="en-US" sz="1800" b="0" dirty="0"/>
              <a:t>The next face to face meeting of the 802.18 RR-TAG will be at the IEEE 802, 17 – 19 Sept. 2019 Wireless Interim in the JW Marriott Hotel, Hanoi, Vietnam</a:t>
            </a:r>
          </a:p>
          <a:p>
            <a:pPr lvl="1">
              <a:buFont typeface="Arial" panose="020B0604020202020204" pitchFamily="34" charset="0"/>
              <a:buChar char="•"/>
            </a:pPr>
            <a:r>
              <a:rPr lang="en-US" sz="1600" dirty="0"/>
              <a:t>Normal time slots, Tuesday AM2 and Thursday AM1 </a:t>
            </a:r>
            <a:r>
              <a:rPr lang="en-US" sz="1600" dirty="0">
                <a:solidFill>
                  <a:srgbClr val="CC6600"/>
                </a:solidFill>
              </a:rPr>
              <a:t>– </a:t>
            </a:r>
            <a:r>
              <a:rPr lang="en-US" sz="1200" dirty="0">
                <a:solidFill>
                  <a:srgbClr val="CC6600"/>
                </a:solidFill>
              </a:rPr>
              <a:t>remember no reciprocal from other WGs </a:t>
            </a:r>
            <a:endParaRPr lang="en-US" sz="1400" dirty="0">
              <a:solidFill>
                <a:srgbClr val="CC6600"/>
              </a:solidFill>
            </a:endParaRPr>
          </a:p>
          <a:p>
            <a:pPr lvl="1">
              <a:buFont typeface="Arial" panose="020B0604020202020204" pitchFamily="34" charset="0"/>
              <a:buChar char="•"/>
            </a:pPr>
            <a:r>
              <a:rPr lang="en-US" sz="1600" u="sng" dirty="0">
                <a:hlinkClick r:id="rId3"/>
              </a:rPr>
              <a:t>http://www.mtgevents.com.au/ieee2019/visa-and-travel/</a:t>
            </a:r>
            <a:endParaRPr lang="en-US" sz="1600" dirty="0"/>
          </a:p>
          <a:p>
            <a:pPr>
              <a:buFont typeface="Arial" panose="020B0604020202020204" pitchFamily="34" charset="0"/>
              <a:buChar char="•"/>
            </a:pPr>
            <a:r>
              <a:rPr lang="en-US" sz="1600" dirty="0">
                <a:solidFill>
                  <a:srgbClr val="FF0000"/>
                </a:solidFill>
              </a:rPr>
              <a:t>Remember: bans on certain 15-inch MacBook Pro laptops on planes in any way. </a:t>
            </a:r>
          </a:p>
          <a:p>
            <a:pPr>
              <a:buFont typeface="Arial" panose="020B0604020202020204" pitchFamily="34" charset="0"/>
              <a:buChar char="•"/>
            </a:pPr>
            <a:r>
              <a:rPr lang="en-US" sz="2000" dirty="0"/>
              <a:t>Thank You </a:t>
            </a:r>
          </a:p>
          <a:p>
            <a:pPr>
              <a:buFont typeface="Arial" panose="020B0604020202020204" pitchFamily="34" charset="0"/>
              <a:buChar char="•"/>
            </a:pPr>
            <a:endParaRPr lang="en-US" sz="1800" b="0" dirty="0"/>
          </a:p>
          <a:p>
            <a:pPr>
              <a:buFont typeface="Arial" panose="020B0604020202020204" pitchFamily="34" charset="0"/>
              <a:buChar char="•"/>
            </a:pPr>
            <a:endParaRPr lang="en-US" sz="1800" b="0" dirty="0"/>
          </a:p>
          <a:p>
            <a:pPr>
              <a:buFont typeface="Arial" panose="020B0604020202020204" pitchFamily="34" charset="0"/>
              <a:buChar char="•"/>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05 Sept 2019</a:t>
            </a:r>
            <a:endParaRPr lang="en-GB" dirty="0"/>
          </a:p>
        </p:txBody>
      </p:sp>
    </p:spTree>
    <p:extLst>
      <p:ext uri="{BB962C8B-B14F-4D97-AF65-F5344CB8AC3E}">
        <p14:creationId xmlns:p14="http://schemas.microsoft.com/office/powerpoint/2010/main" val="208067994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05 Sept 2019</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18</a:t>
            </a:fld>
            <a:endParaRPr lang="en-GB" dirty="0"/>
          </a:p>
        </p:txBody>
      </p:sp>
      <p:sp>
        <p:nvSpPr>
          <p:cNvPr id="6" name="TextBox 5">
            <a:extLst>
              <a:ext uri="{FF2B5EF4-FFF2-40B4-BE49-F238E27FC236}">
                <a16:creationId xmlns:a16="http://schemas.microsoft.com/office/drawing/2014/main" id="{4AF7A38F-B33B-45DC-AA21-4A44AFBE9368}"/>
              </a:ext>
            </a:extLst>
          </p:cNvPr>
          <p:cNvSpPr txBox="1"/>
          <p:nvPr/>
        </p:nvSpPr>
        <p:spPr>
          <a:xfrm>
            <a:off x="3505200" y="5791200"/>
            <a:ext cx="5028305" cy="461665"/>
          </a:xfrm>
          <a:prstGeom prst="rect">
            <a:avLst/>
          </a:prstGeom>
          <a:noFill/>
        </p:spPr>
        <p:txBody>
          <a:bodyPr wrap="square" rtlCol="0">
            <a:spAutoFit/>
          </a:bodyPr>
          <a:lstStyle/>
          <a:p>
            <a:pPr algn="r"/>
            <a:r>
              <a:rPr lang="en-US" dirty="0">
                <a:solidFill>
                  <a:schemeClr val="tx1"/>
                </a:solidFill>
              </a:rPr>
              <a:t>Back up and/or previous  slides follow</a:t>
            </a:r>
          </a:p>
        </p:txBody>
      </p:sp>
      <p:sp>
        <p:nvSpPr>
          <p:cNvPr id="7" name="TextBox 6">
            <a:extLst>
              <a:ext uri="{FF2B5EF4-FFF2-40B4-BE49-F238E27FC236}">
                <a16:creationId xmlns:a16="http://schemas.microsoft.com/office/drawing/2014/main" id="{EB5CC7B9-A222-4989-8366-7772F0079144}"/>
              </a:ext>
            </a:extLst>
          </p:cNvPr>
          <p:cNvSpPr txBox="1"/>
          <p:nvPr/>
        </p:nvSpPr>
        <p:spPr>
          <a:xfrm>
            <a:off x="696912" y="1219200"/>
            <a:ext cx="4038600" cy="646331"/>
          </a:xfrm>
          <a:prstGeom prst="rect">
            <a:avLst/>
          </a:prstGeom>
          <a:noFill/>
        </p:spPr>
        <p:txBody>
          <a:bodyPr wrap="square" rtlCol="0">
            <a:spAutoFit/>
          </a:bodyPr>
          <a:lstStyle/>
          <a:p>
            <a:pPr marL="457200" indent="-457200">
              <a:buFont typeface="Arial" panose="020B0604020202020204" pitchFamily="34" charset="0"/>
              <a:buChar char="•"/>
            </a:pPr>
            <a:r>
              <a:rPr lang="en-US" sz="1800" dirty="0">
                <a:solidFill>
                  <a:schemeClr val="tx1"/>
                </a:solidFill>
              </a:rPr>
              <a:t>Thank You</a:t>
            </a:r>
          </a:p>
          <a:p>
            <a:pPr marL="457200" indent="-457200">
              <a:buFont typeface="Arial" panose="020B0604020202020204" pitchFamily="34" charset="0"/>
              <a:buChar char="•"/>
            </a:pPr>
            <a:endParaRPr lang="en-US" sz="1800" dirty="0">
              <a:solidFill>
                <a:schemeClr val="tx1"/>
              </a:solidFill>
            </a:endParaRPr>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696912" y="2971800"/>
            <a:ext cx="8223308" cy="21701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p:txBody>
      </p:sp>
    </p:spTree>
    <p:extLst>
      <p:ext uri="{BB962C8B-B14F-4D97-AF65-F5344CB8AC3E}">
        <p14:creationId xmlns:p14="http://schemas.microsoft.com/office/powerpoint/2010/main" val="43678759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pPr>
              <a:spcBef>
                <a:spcPts val="0"/>
              </a:spcBef>
            </a:pPr>
            <a:r>
              <a:rPr lang="en-US" sz="2400" dirty="0"/>
              <a:t>ACMA consultation on sharing</a:t>
            </a:r>
          </a:p>
        </p:txBody>
      </p:sp>
      <p:sp>
        <p:nvSpPr>
          <p:cNvPr id="3" name="Content Placeholder 2"/>
          <p:cNvSpPr>
            <a:spLocks noGrp="1"/>
          </p:cNvSpPr>
          <p:nvPr>
            <p:ph idx="1"/>
          </p:nvPr>
        </p:nvSpPr>
        <p:spPr>
          <a:xfrm>
            <a:off x="698889" y="1066799"/>
            <a:ext cx="8190998" cy="5408613"/>
          </a:xfrm>
        </p:spPr>
        <p:txBody>
          <a:bodyPr/>
          <a:lstStyle/>
          <a:p>
            <a:pPr>
              <a:buFont typeface="Wingdings" panose="05000000000000000000" pitchFamily="2" charset="2"/>
              <a:buChar char="v"/>
            </a:pPr>
            <a:endParaRPr lang="en-US" altLang="en-US" sz="2000" dirty="0">
              <a:solidFill>
                <a:schemeClr val="tx1"/>
              </a:solidFill>
            </a:endParaRPr>
          </a:p>
          <a:p>
            <a:pPr>
              <a:buFont typeface="Arial" panose="020B0604020202020204" pitchFamily="34" charset="0"/>
              <a:buChar char="•"/>
            </a:pPr>
            <a:r>
              <a:rPr lang="en-US" sz="1600" u="sng" dirty="0"/>
              <a:t>Motion:  </a:t>
            </a:r>
            <a:r>
              <a:rPr lang="en-US" sz="1600" b="0" dirty="0"/>
              <a:t>Move to approve the comments in </a:t>
            </a:r>
            <a:r>
              <a:rPr lang="en-US" sz="1600" b="0" dirty="0">
                <a:hlinkClick r:id="rId3"/>
              </a:rPr>
              <a:t>https://mentor.ieee.org/802.18/dcn/19/18-19-0118-</a:t>
            </a:r>
            <a:r>
              <a:rPr lang="en-US" sz="1600" b="0" dirty="0">
                <a:highlight>
                  <a:srgbClr val="FFFF00"/>
                </a:highlight>
                <a:hlinkClick r:id="rId3"/>
              </a:rPr>
              <a:t>00</a:t>
            </a:r>
            <a:r>
              <a:rPr lang="en-US" sz="1600" b="0" dirty="0">
                <a:hlinkClick r:id="rId3"/>
              </a:rPr>
              <a:t>-0000-acma-spectrum-sharing-consultation-802-comments.docx</a:t>
            </a:r>
            <a:r>
              <a:rPr lang="en-US" sz="1600" b="0" dirty="0"/>
              <a:t> response to comments to ACMA’s consultation on Spectrum Sharing, Overview and new approaches. With the chair of 802.18 to have editorial privileges and send to the LMSC(EC) for review/approval and submission to the ACMA before 26 September 2019.</a:t>
            </a:r>
          </a:p>
          <a:p>
            <a:endParaRPr lang="en-US" altLang="en-US" sz="1600" b="0" dirty="0">
              <a:solidFill>
                <a:schemeClr val="tx1"/>
              </a:solidFill>
            </a:endParaRPr>
          </a:p>
          <a:p>
            <a:r>
              <a:rPr lang="en-US" altLang="en-US" sz="1600" dirty="0"/>
              <a:t>		Moved by:  	</a:t>
            </a:r>
            <a:r>
              <a:rPr lang="en-US" altLang="en-US" sz="1600" dirty="0">
                <a:solidFill>
                  <a:schemeClr val="bg1">
                    <a:lumMod val="95000"/>
                  </a:schemeClr>
                </a:solidFill>
              </a:rPr>
              <a:t>.</a:t>
            </a:r>
          </a:p>
          <a:p>
            <a:pPr lvl="1"/>
            <a:r>
              <a:rPr lang="en-US" altLang="en-US" sz="1600" b="1" dirty="0"/>
              <a:t>Seconded by:  	</a:t>
            </a:r>
            <a:endParaRPr lang="en-US" altLang="en-US" sz="1600" b="1" dirty="0">
              <a:solidFill>
                <a:schemeClr val="bg1">
                  <a:lumMod val="95000"/>
                </a:schemeClr>
              </a:solidFill>
            </a:endParaRPr>
          </a:p>
          <a:p>
            <a:pPr lvl="1"/>
            <a:r>
              <a:rPr lang="en-US" altLang="en-US" sz="1600" b="1" dirty="0"/>
              <a:t>Discussion?	</a:t>
            </a:r>
            <a:r>
              <a:rPr lang="en-US" altLang="en-US" sz="1600" b="1" dirty="0">
                <a:solidFill>
                  <a:schemeClr val="bg1">
                    <a:lumMod val="75000"/>
                  </a:schemeClr>
                </a:solidFill>
              </a:rPr>
              <a:t>none</a:t>
            </a:r>
          </a:p>
          <a:p>
            <a:pPr lvl="1"/>
            <a:r>
              <a:rPr lang="en-US" altLang="en-US" sz="1600" b="1" dirty="0">
                <a:solidFill>
                  <a:schemeClr val="tx1"/>
                </a:solidFill>
              </a:rPr>
              <a:t>Vote:  __Y   /  __N   /  __A </a:t>
            </a:r>
          </a:p>
          <a:p>
            <a:pPr lvl="1"/>
            <a:endParaRPr lang="en-US" altLang="en-US" sz="1600" b="1" dirty="0">
              <a:solidFill>
                <a:schemeClr val="tx1"/>
              </a:solidFill>
            </a:endParaRPr>
          </a:p>
          <a:p>
            <a:pPr lvl="1"/>
            <a:r>
              <a:rPr lang="en-US" altLang="en-US" sz="1600" b="1" dirty="0">
                <a:solidFill>
                  <a:schemeClr val="tx1"/>
                </a:solidFill>
              </a:rPr>
              <a:t>Voters: </a:t>
            </a:r>
            <a:r>
              <a:rPr lang="en-US" altLang="en-US" sz="1600" b="1" dirty="0">
                <a:solidFill>
                  <a:schemeClr val="bg1">
                    <a:lumMod val="75000"/>
                  </a:schemeClr>
                </a:solidFill>
              </a:rPr>
              <a:t>Jay, Andy, Ben, Billy, Hassan, Mike, Peter, </a:t>
            </a:r>
            <a:r>
              <a:rPr lang="en-US" altLang="en-US" sz="1600" b="1" dirty="0" err="1">
                <a:solidFill>
                  <a:schemeClr val="bg1">
                    <a:lumMod val="75000"/>
                  </a:schemeClr>
                </a:solidFill>
              </a:rPr>
              <a:t>TimH</a:t>
            </a:r>
            <a:r>
              <a:rPr lang="en-US" altLang="en-US" sz="1600" b="1" dirty="0">
                <a:solidFill>
                  <a:schemeClr val="bg1">
                    <a:lumMod val="75000"/>
                  </a:schemeClr>
                </a:solidFill>
              </a:rPr>
              <a:t>, Vijay</a:t>
            </a:r>
          </a:p>
          <a:p>
            <a:pPr lvl="1"/>
            <a:r>
              <a:rPr lang="en-US" altLang="en-US" sz="1600" b="1" dirty="0">
                <a:solidFill>
                  <a:schemeClr val="bg1">
                    <a:lumMod val="75000"/>
                  </a:schemeClr>
                </a:solidFill>
              </a:rPr>
              <a:t>Motion: Passed</a:t>
            </a:r>
          </a:p>
          <a:p>
            <a:pPr lvl="1"/>
            <a:r>
              <a:rPr lang="en-US" altLang="en-US" sz="1600" b="1" dirty="0">
                <a:solidFill>
                  <a:schemeClr val="bg1">
                    <a:lumMod val="75000"/>
                  </a:schemeClr>
                </a:solidFill>
              </a:rPr>
              <a:t>Number in attendance: __</a:t>
            </a:r>
          </a:p>
          <a:p>
            <a:pPr>
              <a:buFont typeface="Arial" panose="020B0604020202020204" pitchFamily="34" charset="0"/>
              <a:buChar char="•"/>
            </a:pPr>
            <a:endParaRPr lang="en-US" sz="2000" b="0" dirty="0"/>
          </a:p>
          <a:p>
            <a:pPr>
              <a:buFont typeface="Arial" panose="020B0604020202020204" pitchFamily="34" charset="0"/>
              <a:buChar char="•"/>
            </a:pPr>
            <a:endParaRPr lang="en-US" sz="2000" b="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19</a:t>
            </a:fld>
            <a:endParaRPr lang="en-US" altLang="en-US" dirty="0"/>
          </a:p>
        </p:txBody>
      </p:sp>
      <p:sp>
        <p:nvSpPr>
          <p:cNvPr id="7" name="Date Placeholder 6"/>
          <p:cNvSpPr>
            <a:spLocks noGrp="1"/>
          </p:cNvSpPr>
          <p:nvPr>
            <p:ph type="dt" idx="15"/>
          </p:nvPr>
        </p:nvSpPr>
        <p:spPr/>
        <p:txBody>
          <a:bodyPr/>
          <a:lstStyle/>
          <a:p>
            <a:r>
              <a:rPr lang="en-US"/>
              <a:t>05 Sept 2019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8019513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2400" dirty="0">
                <a:latin typeface="Times New Roman" charset="0"/>
              </a:rPr>
              <a:t>Call to Order / Administrative Items</a:t>
            </a:r>
          </a:p>
        </p:txBody>
      </p:sp>
      <p:sp>
        <p:nvSpPr>
          <p:cNvPr id="5123" name="Content Placeholder 2"/>
          <p:cNvSpPr>
            <a:spLocks noGrp="1"/>
          </p:cNvSpPr>
          <p:nvPr>
            <p:ph idx="1"/>
          </p:nvPr>
        </p:nvSpPr>
        <p:spPr>
          <a:xfrm>
            <a:off x="735900" y="1175544"/>
            <a:ext cx="8303266" cy="4724400"/>
          </a:xfrm>
        </p:spPr>
        <p:txBody>
          <a:bodyPr/>
          <a:lstStyle/>
          <a:p>
            <a:pPr>
              <a:buFont typeface="Arial" panose="020B0604020202020204" pitchFamily="34" charset="0"/>
              <a:buChar char="•"/>
              <a:defRPr/>
            </a:pPr>
            <a:r>
              <a:rPr lang="en-US" sz="2000" dirty="0"/>
              <a:t>Officers for the RR-TAG / IEEE 802.18:</a:t>
            </a:r>
          </a:p>
          <a:p>
            <a:pPr lvl="1">
              <a:defRPr/>
            </a:pPr>
            <a:r>
              <a:rPr lang="en-US" sz="1600" dirty="0"/>
              <a:t>Chair is Jay Holcomb (Itron) </a:t>
            </a:r>
          </a:p>
          <a:p>
            <a:pPr lvl="1">
              <a:defRPr/>
            </a:pPr>
            <a:r>
              <a:rPr lang="en-US" sz="1600" dirty="0"/>
              <a:t>Vice-chair, need someone</a:t>
            </a:r>
          </a:p>
          <a:p>
            <a:pPr lvl="1">
              <a:defRPr/>
            </a:pPr>
            <a:r>
              <a:rPr lang="en-US" sz="1600" dirty="0"/>
              <a:t>Secretary, need someone</a:t>
            </a:r>
          </a:p>
          <a:p>
            <a:pPr>
              <a:buFont typeface="Arial" panose="020B0604020202020204" pitchFamily="34" charset="0"/>
              <a:buChar char="•"/>
            </a:pPr>
            <a:r>
              <a:rPr lang="en-US" altLang="en-US" sz="2000" dirty="0"/>
              <a:t>Voters: </a:t>
            </a:r>
            <a:r>
              <a:rPr lang="en-US" altLang="en-US" sz="1800" dirty="0"/>
              <a:t>45 (9 on LMSC)</a:t>
            </a:r>
            <a:r>
              <a:rPr lang="en-US" altLang="en-US" sz="1800" dirty="0">
                <a:solidFill>
                  <a:schemeClr val="tx1"/>
                </a:solidFill>
              </a:rPr>
              <a:t>;   2 Nearly Voters;  Aspirant members: 19</a:t>
            </a:r>
          </a:p>
          <a:p>
            <a:pPr lvl="1">
              <a:buFont typeface="Arial" panose="020B0604020202020204" pitchFamily="34" charset="0"/>
              <a:buChar char="•"/>
            </a:pPr>
            <a:r>
              <a:rPr lang="en-US" sz="1400" dirty="0">
                <a:solidFill>
                  <a:schemeClr val="tx1"/>
                </a:solidFill>
              </a:rPr>
              <a:t>A quorum is met since this meeting was announced more then 45 days ago.</a:t>
            </a:r>
          </a:p>
          <a:p>
            <a:pPr lvl="1">
              <a:buFont typeface="Arial" panose="020B0604020202020204" pitchFamily="34" charset="0"/>
              <a:buChar char="•"/>
            </a:pPr>
            <a:endParaRPr lang="en-US" sz="1400" dirty="0">
              <a:solidFill>
                <a:srgbClr val="FF0000"/>
              </a:solidFill>
            </a:endParaRPr>
          </a:p>
          <a:p>
            <a:pPr eaLnBrk="1" hangingPunct="1">
              <a:buFont typeface="Arial" panose="020B0604020202020204" pitchFamily="34" charset="0"/>
              <a:buChar char="•"/>
              <a:defRPr/>
            </a:pPr>
            <a:r>
              <a:rPr lang="en-US" sz="2000" dirty="0">
                <a:ea typeface="+mn-ea"/>
                <a:cs typeface="+mn-cs"/>
              </a:rPr>
              <a:t>IEEE 802 Required notices:</a:t>
            </a:r>
          </a:p>
          <a:p>
            <a:pPr lvl="1">
              <a:defRPr/>
            </a:pPr>
            <a:r>
              <a:rPr lang="en-US" sz="1600" kern="1600" dirty="0"/>
              <a:t>Affiliation FAQ - </a:t>
            </a:r>
            <a:r>
              <a:rPr lang="en-US" sz="1600" u="sng" kern="1600" dirty="0">
                <a:hlinkClick r:id="rId3"/>
              </a:rPr>
              <a:t>http://standards.ieee.org/faqs/affiliationFAQ.html</a:t>
            </a:r>
            <a:endParaRPr lang="en-US" sz="1600" u="sng" kern="1600" dirty="0"/>
          </a:p>
          <a:p>
            <a:pPr>
              <a:defRPr/>
            </a:pPr>
            <a:r>
              <a:rPr lang="en-US" sz="1600" b="1" i="1" u="sng" kern="1600" dirty="0">
                <a:solidFill>
                  <a:srgbClr val="FF0000"/>
                </a:solidFill>
              </a:rPr>
              <a:t>&gt; Be sure to announce you name, affiliation, employer and clients the first time you speak. </a:t>
            </a:r>
          </a:p>
          <a:p>
            <a:pPr lvl="1">
              <a:defRPr/>
            </a:pPr>
            <a:r>
              <a:rPr lang="en-US" sz="1600" kern="1600" dirty="0"/>
              <a:t>Anti-Trust FAQ - </a:t>
            </a:r>
            <a:r>
              <a:rPr lang="en-US" sz="1600" u="sng" kern="1600" dirty="0">
                <a:hlinkClick r:id="rId4"/>
              </a:rPr>
              <a:t>http://standards.ieee.org/resources/antitrust-guidelines.pdf</a:t>
            </a:r>
            <a:endParaRPr lang="en-US" sz="1600" kern="1600" dirty="0"/>
          </a:p>
          <a:p>
            <a:pPr lvl="1">
              <a:defRPr/>
            </a:pPr>
            <a:r>
              <a:rPr lang="en-US" sz="1600" kern="1600" dirty="0"/>
              <a:t>Ethics - </a:t>
            </a:r>
            <a:r>
              <a:rPr lang="en-US" sz="1600" kern="1600" dirty="0">
                <a:hlinkClick r:id="rId5"/>
              </a:rPr>
              <a:t>https://www.ieee.org/about/corporate/governance/p7-8.html</a:t>
            </a:r>
            <a:r>
              <a:rPr lang="en-US" sz="1600" kern="1600" dirty="0"/>
              <a:t>  </a:t>
            </a:r>
          </a:p>
          <a:p>
            <a:pPr lvl="1">
              <a:defRPr/>
            </a:pPr>
            <a:r>
              <a:rPr lang="en-US" sz="1600" kern="1600" dirty="0"/>
              <a:t>IEEE 802 WG Policies and Procedures - </a:t>
            </a:r>
            <a:r>
              <a:rPr lang="en-US" sz="1600" u="sng" kern="1600" dirty="0">
                <a:hlinkClick r:id="rId6"/>
              </a:rPr>
              <a:t>http://www.ieee802.org/devdocs.shtml</a:t>
            </a:r>
            <a:r>
              <a:rPr lang="en-US" sz="1600" u="sng" kern="1600" dirty="0"/>
              <a:t> </a:t>
            </a:r>
          </a:p>
          <a:p>
            <a:pPr lvl="1">
              <a:defRPr/>
            </a:pPr>
            <a:r>
              <a:rPr lang="en-US" sz="1600" kern="1600" dirty="0"/>
              <a:t>The 4 administration slides, reminder from your  WG opening plenary  </a:t>
            </a:r>
            <a:r>
              <a:rPr lang="en-US" sz="1600" kern="1600" dirty="0">
                <a:sym typeface="Wingdings" panose="05000000000000000000" pitchFamily="2" charset="2"/>
              </a:rPr>
              <a:t> new 02jan18</a:t>
            </a:r>
            <a:endParaRPr lang="en-US" sz="1600" kern="1600" dirty="0"/>
          </a:p>
          <a:p>
            <a:pPr lvl="1">
              <a:defRPr/>
            </a:pPr>
            <a:r>
              <a:rPr lang="en-US" sz="1600" kern="1600" dirty="0"/>
              <a:t>       (note: call for essential patents is n/a, as the RR-TAG does not do standards) </a:t>
            </a:r>
            <a:endParaRPr lang="en-US" sz="1600" dirty="0"/>
          </a:p>
          <a:p>
            <a:pPr eaLnBrk="1" hangingPunct="1">
              <a:defRPr/>
            </a:pPr>
            <a:endParaRPr lang="en-US" sz="1000" dirty="0">
              <a:ea typeface="+mn-ea"/>
              <a:cs typeface="+mn-cs"/>
            </a:endParaRPr>
          </a:p>
        </p:txBody>
      </p:sp>
      <p:sp>
        <p:nvSpPr>
          <p:cNvPr id="7" name="Date Placeholder 6"/>
          <p:cNvSpPr>
            <a:spLocks noGrp="1"/>
          </p:cNvSpPr>
          <p:nvPr>
            <p:ph type="dt" sz="quarter" idx="4294967295"/>
          </p:nvPr>
        </p:nvSpPr>
        <p:spPr>
          <a:xfrm>
            <a:off x="696912" y="381000"/>
            <a:ext cx="2579688" cy="228600"/>
          </a:xfrm>
          <a:prstGeom prst="rect">
            <a:avLst/>
          </a:prstGeom>
        </p:spPr>
        <p:txBody>
          <a:bodyPr/>
          <a:lstStyle/>
          <a:p>
            <a:pPr>
              <a:defRPr/>
            </a:pPr>
            <a:r>
              <a:rPr lang="en-US"/>
              <a:t>05 Sept 2019</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3" name="Footer Placeholder 2"/>
          <p:cNvSpPr>
            <a:spLocks noGrp="1"/>
          </p:cNvSpPr>
          <p:nvPr>
            <p:ph type="ftr" idx="14"/>
          </p:nvPr>
        </p:nvSpPr>
        <p:spPr>
          <a:xfrm>
            <a:off x="5410200" y="6475413"/>
            <a:ext cx="3184520" cy="180975"/>
          </a:xfrm>
        </p:spPr>
        <p:txBody>
          <a:bodyPr/>
          <a:lstStyle/>
          <a:p>
            <a:r>
              <a:rPr lang="en-US" dirty="0"/>
              <a:t>Jay Holcomb (Itron)</a:t>
            </a:r>
            <a:endParaRPr lang="en-GB" dirty="0"/>
          </a:p>
        </p:txBody>
      </p:sp>
      <p:graphicFrame>
        <p:nvGraphicFramePr>
          <p:cNvPr id="6" name="Object 5">
            <a:hlinkClick r:id="" action="ppaction://ole?verb=0"/>
            <a:extLst>
              <a:ext uri="{FF2B5EF4-FFF2-40B4-BE49-F238E27FC236}">
                <a16:creationId xmlns:a16="http://schemas.microsoft.com/office/drawing/2014/main" id="{30880004-0293-43BD-AEE7-73ECF85F8F55}"/>
              </a:ext>
            </a:extLst>
          </p:cNvPr>
          <p:cNvGraphicFramePr>
            <a:graphicFrameLocks noChangeAspect="1"/>
          </p:cNvGraphicFramePr>
          <p:nvPr>
            <p:extLst>
              <p:ext uri="{D42A27DB-BD31-4B8C-83A1-F6EECF244321}">
                <p14:modId xmlns:p14="http://schemas.microsoft.com/office/powerpoint/2010/main" val="1018981848"/>
              </p:ext>
            </p:extLst>
          </p:nvPr>
        </p:nvGraphicFramePr>
        <p:xfrm>
          <a:off x="7215194" y="5703888"/>
          <a:ext cx="2044694" cy="771525"/>
        </p:xfrm>
        <a:graphic>
          <a:graphicData uri="http://schemas.openxmlformats.org/presentationml/2006/ole">
            <mc:AlternateContent xmlns:mc="http://schemas.openxmlformats.org/markup-compatibility/2006">
              <mc:Choice xmlns:v="urn:schemas-microsoft-com:vml" Requires="v">
                <p:oleObj spid="_x0000_s7702" name="Presentation" showAsIcon="1" r:id="rId7" imgW="914400" imgH="771480" progId="PowerPoint.Show.8">
                  <p:embed/>
                </p:oleObj>
              </mc:Choice>
              <mc:Fallback>
                <p:oleObj name="Presentation" showAsIcon="1" r:id="rId7" imgW="914400" imgH="771480" progId="PowerPoint.Show.8">
                  <p:embed/>
                  <p:pic>
                    <p:nvPicPr>
                      <p:cNvPr id="0" name=""/>
                      <p:cNvPicPr/>
                      <p:nvPr/>
                    </p:nvPicPr>
                    <p:blipFill>
                      <a:blip r:embed="rId8"/>
                      <a:stretch>
                        <a:fillRect/>
                      </a:stretch>
                    </p:blipFill>
                    <p:spPr>
                      <a:xfrm>
                        <a:off x="7215194" y="5703888"/>
                        <a:ext cx="2044694" cy="771525"/>
                      </a:xfrm>
                      <a:prstGeom prst="rect">
                        <a:avLst/>
                      </a:prstGeom>
                    </p:spPr>
                  </p:pic>
                </p:oleObj>
              </mc:Fallback>
            </mc:AlternateContent>
          </a:graphicData>
        </a:graphic>
      </p:graphicFrame>
    </p:spTree>
    <p:extLst>
      <p:ext uri="{BB962C8B-B14F-4D97-AF65-F5344CB8AC3E}">
        <p14:creationId xmlns:p14="http://schemas.microsoft.com/office/powerpoint/2010/main" val="46903399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91161" y="993421"/>
            <a:ext cx="8296126" cy="4113213"/>
          </a:xfrm>
        </p:spPr>
        <p:txBody>
          <a:bodyPr/>
          <a:lstStyle/>
          <a:p>
            <a:pPr>
              <a:spcBef>
                <a:spcPts val="0"/>
              </a:spcBef>
              <a:buFont typeface="Arial" panose="020B0604020202020204" pitchFamily="34" charset="0"/>
              <a:buChar char="•"/>
            </a:pPr>
            <a:r>
              <a:rPr lang="en-US" sz="1600" dirty="0"/>
              <a:t>3.4.2 Vice Chair(s)</a:t>
            </a:r>
          </a:p>
          <a:p>
            <a:pPr marL="0" indent="0">
              <a:spcBef>
                <a:spcPts val="0"/>
              </a:spcBef>
            </a:pPr>
            <a:r>
              <a:rPr lang="en-US" sz="1600" dirty="0"/>
              <a:t>	</a:t>
            </a:r>
            <a:r>
              <a:rPr lang="en-US" sz="1400" dirty="0"/>
              <a:t>The responsibilities of the Vice Chair(s) shall include:</a:t>
            </a:r>
          </a:p>
          <a:p>
            <a:pPr lvl="1">
              <a:spcBef>
                <a:spcPts val="0"/>
              </a:spcBef>
            </a:pPr>
            <a:r>
              <a:rPr lang="en-US" sz="1100" dirty="0"/>
              <a:t>a) </a:t>
            </a:r>
            <a:r>
              <a:rPr lang="en-US" sz="1200" b="1" u="sng" dirty="0"/>
              <a:t>Carrying out the Chair's duties if the Chair is temporarily unable to do so</a:t>
            </a:r>
            <a:r>
              <a:rPr lang="en-US" sz="1200" dirty="0"/>
              <a:t> or chooses to recuse himself or herself (i.e., to give a technical opinion) or chooses to delegate specific duties.</a:t>
            </a:r>
          </a:p>
          <a:p>
            <a:pPr lvl="1">
              <a:spcBef>
                <a:spcPts val="0"/>
              </a:spcBef>
            </a:pPr>
            <a:r>
              <a:rPr lang="en-US" sz="1200" dirty="0"/>
              <a:t>b) Being knowledgeable in IEEE standards processes and parliamentary procedures and assisting the Chair in ensuring that the processes and procedures are followed.</a:t>
            </a:r>
          </a:p>
          <a:p>
            <a:pPr lvl="1">
              <a:spcBef>
                <a:spcPts val="0"/>
              </a:spcBef>
            </a:pPr>
            <a:r>
              <a:rPr lang="en-US" sz="1200" dirty="0"/>
              <a:t>c) Being familiar with training materials available through IEEE Standards Development Online.</a:t>
            </a:r>
          </a:p>
          <a:p>
            <a:pPr lvl="2">
              <a:spcBef>
                <a:spcPts val="0"/>
              </a:spcBef>
              <a:spcAft>
                <a:spcPts val="300"/>
              </a:spcAft>
              <a:buFont typeface="Arial" panose="020B0604020202020204" pitchFamily="34" charset="0"/>
              <a:buChar char="•"/>
            </a:pPr>
            <a:endParaRPr lang="en-US" sz="800" dirty="0"/>
          </a:p>
          <a:p>
            <a:pPr lvl="0">
              <a:spcBef>
                <a:spcPts val="0"/>
              </a:spcBef>
              <a:spcAft>
                <a:spcPts val="300"/>
              </a:spcAft>
              <a:buFont typeface="Arial" panose="020B0604020202020204" pitchFamily="34" charset="0"/>
              <a:buChar char="•"/>
            </a:pPr>
            <a:r>
              <a:rPr lang="en-US" sz="1400" dirty="0"/>
              <a:t>Needs to be a member of the IEEE SA.</a:t>
            </a:r>
          </a:p>
          <a:p>
            <a:pPr lvl="0">
              <a:spcBef>
                <a:spcPts val="0"/>
              </a:spcBef>
              <a:spcAft>
                <a:spcPts val="300"/>
              </a:spcAft>
              <a:buFont typeface="Arial" panose="020B0604020202020204" pitchFamily="34" charset="0"/>
              <a:buChar char="•"/>
            </a:pPr>
            <a:r>
              <a:rPr lang="en-US" sz="1400" dirty="0"/>
              <a:t>Declaration of term commitment and affiliation letters to the EC.</a:t>
            </a:r>
          </a:p>
          <a:p>
            <a:pPr lvl="0">
              <a:spcBef>
                <a:spcPts val="0"/>
              </a:spcBef>
              <a:spcAft>
                <a:spcPts val="300"/>
              </a:spcAft>
              <a:buFont typeface="Arial" panose="020B0604020202020204" pitchFamily="34" charset="0"/>
              <a:buChar char="•"/>
            </a:pPr>
            <a:r>
              <a:rPr lang="en-US" sz="1400" dirty="0"/>
              <a:t>Expected to be in attendance at all face to face meetings and most all the teleconferences. </a:t>
            </a:r>
          </a:p>
          <a:p>
            <a:pPr lvl="1">
              <a:spcBef>
                <a:spcPts val="0"/>
              </a:spcBef>
              <a:spcAft>
                <a:spcPts val="300"/>
              </a:spcAft>
              <a:buFont typeface="Arial" panose="020B0604020202020204" pitchFamily="34" charset="0"/>
              <a:buChar char="•"/>
            </a:pPr>
            <a:r>
              <a:rPr lang="en-US" sz="1400" dirty="0"/>
              <a:t>Should consider to attend </a:t>
            </a:r>
            <a:r>
              <a:rPr lang="en-US" sz="1400" dirty="0" err="1"/>
              <a:t>sunday</a:t>
            </a:r>
            <a:r>
              <a:rPr lang="en-US" sz="1400" dirty="0"/>
              <a:t> wireless chair meeting and rules,  EC open and EC close meetings during a plenary. </a:t>
            </a:r>
          </a:p>
          <a:p>
            <a:pPr lvl="0">
              <a:spcBef>
                <a:spcPts val="0"/>
              </a:spcBef>
              <a:spcAft>
                <a:spcPts val="300"/>
              </a:spcAft>
              <a:buFont typeface="Arial" panose="020B0604020202020204" pitchFamily="34" charset="0"/>
              <a:buChar char="•"/>
            </a:pPr>
            <a:r>
              <a:rPr lang="en-US" sz="1400" dirty="0"/>
              <a:t>Stand in for the Chair or Secretary if one of them is not able to attend a meeting or call or activity </a:t>
            </a:r>
          </a:p>
          <a:p>
            <a:pPr lvl="1">
              <a:spcBef>
                <a:spcPts val="0"/>
              </a:spcBef>
              <a:spcAft>
                <a:spcPts val="300"/>
              </a:spcAft>
              <a:buFont typeface="Arial" panose="020B0604020202020204" pitchFamily="34" charset="0"/>
              <a:buChar char="•"/>
            </a:pPr>
            <a:r>
              <a:rPr lang="en-US" sz="1400" dirty="0"/>
              <a:t>e.g. at the Plenary EC opening and closing meetings if the Chair can not make it. </a:t>
            </a:r>
          </a:p>
          <a:p>
            <a:pPr lvl="1">
              <a:spcBef>
                <a:spcPts val="0"/>
              </a:spcBef>
              <a:spcAft>
                <a:spcPts val="300"/>
              </a:spcAft>
              <a:buFont typeface="Arial" panose="020B0604020202020204" pitchFamily="34" charset="0"/>
              <a:buChar char="•"/>
            </a:pPr>
            <a:r>
              <a:rPr lang="en-US" sz="1400" dirty="0"/>
              <a:t>Learn how, and be able to update the website and attendance / approved voters process.</a:t>
            </a:r>
          </a:p>
          <a:p>
            <a:pPr lvl="0">
              <a:spcBef>
                <a:spcPts val="0"/>
              </a:spcBef>
              <a:spcAft>
                <a:spcPts val="300"/>
              </a:spcAft>
              <a:buFont typeface="Arial" panose="020B0604020202020204" pitchFamily="34" charset="0"/>
              <a:buChar char="•"/>
            </a:pPr>
            <a:r>
              <a:rPr lang="en-US" sz="1400" dirty="0"/>
              <a:t>Support the Chair and secretary in general</a:t>
            </a:r>
          </a:p>
          <a:p>
            <a:pPr lvl="1">
              <a:spcBef>
                <a:spcPts val="0"/>
              </a:spcBef>
              <a:spcAft>
                <a:spcPts val="300"/>
              </a:spcAft>
              <a:buFont typeface="Arial" panose="020B0604020202020204" pitchFamily="34" charset="0"/>
              <a:buChar char="•"/>
            </a:pPr>
            <a:r>
              <a:rPr lang="en-US" sz="1400" dirty="0"/>
              <a:t>Including feedback to the chair and secretary on  improved processes, e.g. meetings, calls, docs, procedures, etc. </a:t>
            </a:r>
            <a:endParaRPr lang="en-US" sz="900" dirty="0"/>
          </a:p>
          <a:p>
            <a:pPr lvl="0">
              <a:spcBef>
                <a:spcPts val="0"/>
              </a:spcBef>
              <a:spcAft>
                <a:spcPts val="300"/>
              </a:spcAft>
              <a:buFont typeface="Arial" panose="020B0604020202020204" pitchFamily="34" charset="0"/>
              <a:buChar char="•"/>
            </a:pPr>
            <a:r>
              <a:rPr lang="en-US" sz="1400" dirty="0"/>
              <a:t>Currently amount of time is not anticipated too much on the day to day basis</a:t>
            </a:r>
          </a:p>
          <a:p>
            <a:pPr marL="800100" lvl="1" indent="-342900">
              <a:spcBef>
                <a:spcPts val="0"/>
              </a:spcBef>
              <a:spcAft>
                <a:spcPts val="300"/>
              </a:spcAft>
              <a:buFont typeface="Arial" panose="020B0604020202020204" pitchFamily="34" charset="0"/>
              <a:buChar char="•"/>
            </a:pPr>
            <a:r>
              <a:rPr lang="en-US" sz="1200" b="1" dirty="0"/>
              <a:t>Though busier if some research is needed for a topic, help on comments, etc.  </a:t>
            </a:r>
            <a:endParaRPr lang="en-US" sz="1200" dirty="0"/>
          </a:p>
          <a:p>
            <a:pPr marL="1200150" lvl="2" indent="-285750">
              <a:spcBef>
                <a:spcPts val="0"/>
              </a:spcBef>
              <a:spcAft>
                <a:spcPts val="300"/>
              </a:spcAft>
              <a:buFont typeface="Arial" panose="020B0604020202020204" pitchFamily="34" charset="0"/>
              <a:buChar char="•"/>
            </a:pPr>
            <a:r>
              <a:rPr lang="en-US" sz="1200" b="1" dirty="0"/>
              <a:t>Maybe once a month or so.  It will vary.  </a:t>
            </a:r>
            <a:endParaRPr lang="en-US" sz="1200" dirty="0"/>
          </a:p>
          <a:p>
            <a:pPr marL="800100" lvl="1" indent="-342900">
              <a:spcBef>
                <a:spcPts val="0"/>
              </a:spcBef>
              <a:spcAft>
                <a:spcPts val="300"/>
              </a:spcAft>
              <a:buFont typeface="Arial" panose="020B0604020202020204" pitchFamily="34" charset="0"/>
              <a:buChar char="•"/>
            </a:pPr>
            <a:r>
              <a:rPr lang="en-US" sz="1200" b="1" dirty="0"/>
              <a:t>There may be helping/supporting the Chair with prep for the face to faces and occasionally for teleconferences.</a:t>
            </a:r>
          </a:p>
          <a:p>
            <a:pPr marL="800100" lvl="1" indent="-342900">
              <a:spcBef>
                <a:spcPts val="0"/>
              </a:spcBef>
              <a:spcAft>
                <a:spcPts val="300"/>
              </a:spcAft>
              <a:buFont typeface="Arial" panose="020B0604020202020204" pitchFamily="34" charset="0"/>
              <a:buChar char="•"/>
            </a:pPr>
            <a:r>
              <a:rPr lang="en-US" sz="1200" b="1" dirty="0"/>
              <a:t>Would look at a periodic touch point with the chair depending on activity. </a:t>
            </a:r>
            <a:endParaRPr lang="en-US" sz="1200" dirty="0"/>
          </a:p>
        </p:txBody>
      </p:sp>
      <p:sp>
        <p:nvSpPr>
          <p:cNvPr id="4" name="Date Placeholder 3"/>
          <p:cNvSpPr>
            <a:spLocks noGrp="1"/>
          </p:cNvSpPr>
          <p:nvPr>
            <p:ph type="dt" sz="half" idx="4294967295"/>
          </p:nvPr>
        </p:nvSpPr>
        <p:spPr>
          <a:xfrm>
            <a:off x="691160" y="304800"/>
            <a:ext cx="2204440" cy="276225"/>
          </a:xfrm>
          <a:prstGeom prst="rect">
            <a:avLst/>
          </a:prstGeom>
        </p:spPr>
        <p:txBody>
          <a:bodyPr/>
          <a:lstStyle/>
          <a:p>
            <a:pPr>
              <a:defRPr/>
            </a:pPr>
            <a:r>
              <a:rPr lang="en-US"/>
              <a:t>05 Sept 2019</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20</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
        <p:nvSpPr>
          <p:cNvPr id="9" name="Title 1">
            <a:extLst>
              <a:ext uri="{FF2B5EF4-FFF2-40B4-BE49-F238E27FC236}">
                <a16:creationId xmlns:a16="http://schemas.microsoft.com/office/drawing/2014/main" id="{03587FC6-4F7F-434F-834B-7BC1D178D555}"/>
              </a:ext>
            </a:extLst>
          </p:cNvPr>
          <p:cNvSpPr>
            <a:spLocks noGrp="1"/>
          </p:cNvSpPr>
          <p:nvPr>
            <p:ph type="title"/>
          </p:nvPr>
        </p:nvSpPr>
        <p:spPr>
          <a:xfrm>
            <a:off x="685005" y="577851"/>
            <a:ext cx="7770813" cy="510564"/>
          </a:xfrm>
        </p:spPr>
        <p:txBody>
          <a:bodyPr/>
          <a:lstStyle/>
          <a:p>
            <a:r>
              <a:rPr lang="en-US" sz="2400" dirty="0"/>
              <a:t>Responsibilities of WG Vice Chair</a:t>
            </a:r>
            <a:endParaRPr lang="en-US" altLang="en-US" sz="2400" dirty="0"/>
          </a:p>
        </p:txBody>
      </p:sp>
    </p:spTree>
    <p:extLst>
      <p:ext uri="{BB962C8B-B14F-4D97-AF65-F5344CB8AC3E}">
        <p14:creationId xmlns:p14="http://schemas.microsoft.com/office/powerpoint/2010/main" val="164253820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005" y="577851"/>
            <a:ext cx="7770813" cy="510564"/>
          </a:xfrm>
        </p:spPr>
        <p:txBody>
          <a:bodyPr/>
          <a:lstStyle/>
          <a:p>
            <a:r>
              <a:rPr lang="en-US" sz="2400" dirty="0"/>
              <a:t>Responsibilities of WG Secretary</a:t>
            </a:r>
            <a:endParaRPr lang="en-US" altLang="en-US" sz="2400" dirty="0"/>
          </a:p>
        </p:txBody>
      </p:sp>
      <p:sp>
        <p:nvSpPr>
          <p:cNvPr id="16387" name="Content Placeholder 2"/>
          <p:cNvSpPr>
            <a:spLocks noGrp="1"/>
          </p:cNvSpPr>
          <p:nvPr>
            <p:ph idx="1"/>
          </p:nvPr>
        </p:nvSpPr>
        <p:spPr>
          <a:xfrm>
            <a:off x="685005" y="990600"/>
            <a:ext cx="8229602" cy="4821848"/>
          </a:xfrm>
        </p:spPr>
        <p:txBody>
          <a:bodyPr/>
          <a:lstStyle/>
          <a:p>
            <a:pPr>
              <a:buFont typeface="Arial" panose="020B0604020202020204" pitchFamily="34" charset="0"/>
              <a:buChar char="•"/>
            </a:pPr>
            <a:r>
              <a:rPr lang="en-US" sz="1600" dirty="0"/>
              <a:t>3.4.3 Secretary</a:t>
            </a:r>
          </a:p>
          <a:p>
            <a:pPr marL="0" indent="0">
              <a:spcBef>
                <a:spcPts val="0"/>
              </a:spcBef>
            </a:pPr>
            <a:r>
              <a:rPr lang="en-US" sz="1600" b="1" dirty="0"/>
              <a:t>	</a:t>
            </a:r>
            <a:r>
              <a:rPr lang="en-US" sz="1400" b="1" dirty="0"/>
              <a:t>The </a:t>
            </a:r>
            <a:r>
              <a:rPr lang="en-US" sz="1400" dirty="0"/>
              <a:t>responsibilities</a:t>
            </a:r>
            <a:r>
              <a:rPr lang="en-US" sz="1400" b="1" dirty="0"/>
              <a:t> of the Secretary include:</a:t>
            </a:r>
          </a:p>
          <a:p>
            <a:pPr lvl="1">
              <a:spcBef>
                <a:spcPts val="0"/>
              </a:spcBef>
            </a:pPr>
            <a:r>
              <a:rPr lang="en-US" sz="1200" b="0" dirty="0"/>
              <a:t>a) Scheduling meetings in coordination with the Chair and distributing meeting notices.</a:t>
            </a:r>
          </a:p>
          <a:p>
            <a:pPr lvl="1">
              <a:spcBef>
                <a:spcPts val="0"/>
              </a:spcBef>
            </a:pPr>
            <a:r>
              <a:rPr lang="en-US" sz="1200" b="0" dirty="0"/>
              <a:t>b) Distributing meeting agenda (as per 6.0). Notification of the potential for action shall be included on any distributed agendas for meetings.</a:t>
            </a:r>
          </a:p>
          <a:p>
            <a:pPr lvl="1">
              <a:spcBef>
                <a:spcPts val="0"/>
              </a:spcBef>
            </a:pPr>
            <a:r>
              <a:rPr lang="en-US" sz="1200" b="0" dirty="0"/>
              <a:t>c) Recording minutes of each meeting according to Clause 6.5 and IEEE guidelines (see http://standards.ieee.org/develop/policies/stdslaw.pdf), and publishing them within 60 calendar days of the end of the meeting.</a:t>
            </a:r>
          </a:p>
          <a:p>
            <a:pPr lvl="1">
              <a:spcBef>
                <a:spcPts val="0"/>
              </a:spcBef>
            </a:pPr>
            <a:r>
              <a:rPr lang="en-US" sz="1200" b="0" dirty="0"/>
              <a:t>d) Creating and maintaining the Working Group membership roster and submitting it to the IEEE Standards Association annually.</a:t>
            </a:r>
          </a:p>
          <a:p>
            <a:pPr lvl="1">
              <a:spcBef>
                <a:spcPts val="0"/>
              </a:spcBef>
            </a:pPr>
            <a:r>
              <a:rPr lang="en-US" sz="1200" b="0" dirty="0"/>
              <a:t>e) Being responsible for the management and distribution of Working Group documentation.</a:t>
            </a:r>
          </a:p>
          <a:p>
            <a:pPr lvl="1">
              <a:spcBef>
                <a:spcPts val="0"/>
              </a:spcBef>
            </a:pPr>
            <a:r>
              <a:rPr lang="en-US" sz="1200" b="0" dirty="0"/>
              <a:t>f) Maintaining lists of unresolved issues, action items, and assignments.</a:t>
            </a:r>
          </a:p>
          <a:p>
            <a:pPr lvl="1">
              <a:spcBef>
                <a:spcPts val="0"/>
              </a:spcBef>
            </a:pPr>
            <a:r>
              <a:rPr lang="en-US" sz="1200" b="0" dirty="0"/>
              <a:t>g) Recording attendance of all attendees.</a:t>
            </a:r>
          </a:p>
          <a:p>
            <a:pPr lvl="1">
              <a:spcBef>
                <a:spcPts val="0"/>
              </a:spcBef>
            </a:pPr>
            <a:r>
              <a:rPr lang="en-US" sz="1200" b="0" dirty="0"/>
              <a:t>h) Maintaining a current list of the names of the voting members and distributing it to the members upon request.</a:t>
            </a:r>
          </a:p>
          <a:p>
            <a:pPr lvl="1">
              <a:spcBef>
                <a:spcPts val="0"/>
              </a:spcBef>
            </a:pPr>
            <a:r>
              <a:rPr lang="en-US" sz="1200" b="0" dirty="0" err="1"/>
              <a:t>i</a:t>
            </a:r>
            <a:r>
              <a:rPr lang="en-US" sz="1200" b="0" dirty="0"/>
              <a:t>) Forwarding all changes to the roster of voting members to the Chair.</a:t>
            </a:r>
          </a:p>
          <a:p>
            <a:pPr lvl="1">
              <a:spcBef>
                <a:spcPts val="0"/>
              </a:spcBef>
            </a:pPr>
            <a:r>
              <a:rPr lang="en-US" sz="1200" b="0" dirty="0"/>
              <a:t>j) Being familiar with training materials available through IEEE Standards Development Online.</a:t>
            </a:r>
            <a:r>
              <a:rPr lang="en-US" sz="1200" dirty="0"/>
              <a:t> </a:t>
            </a:r>
          </a:p>
          <a:p>
            <a:pPr lvl="0">
              <a:spcAft>
                <a:spcPts val="300"/>
              </a:spcAft>
              <a:buFont typeface="Arial" panose="020B0604020202020204" pitchFamily="34" charset="0"/>
              <a:buChar char="•"/>
            </a:pPr>
            <a:r>
              <a:rPr lang="en-US" sz="1400" dirty="0"/>
              <a:t>Expected to be in attendance at all face to face meetings and most all the teleconferences. </a:t>
            </a:r>
          </a:p>
          <a:p>
            <a:pPr lvl="0">
              <a:spcBef>
                <a:spcPts val="0"/>
              </a:spcBef>
              <a:spcAft>
                <a:spcPts val="300"/>
              </a:spcAft>
              <a:buFont typeface="Arial" panose="020B0604020202020204" pitchFamily="34" charset="0"/>
              <a:buChar char="•"/>
            </a:pPr>
            <a:r>
              <a:rPr lang="en-US" sz="1400" dirty="0"/>
              <a:t>Support the Chair and Vice Char in general</a:t>
            </a:r>
          </a:p>
          <a:p>
            <a:pPr lvl="1">
              <a:spcBef>
                <a:spcPts val="0"/>
              </a:spcBef>
              <a:spcAft>
                <a:spcPts val="300"/>
              </a:spcAft>
              <a:buFont typeface="Arial" panose="020B0604020202020204" pitchFamily="34" charset="0"/>
              <a:buChar char="•"/>
            </a:pPr>
            <a:r>
              <a:rPr lang="en-US" sz="1400" dirty="0"/>
              <a:t>Including feedback to the chair and vice chair on  improved processes, e.g. meetings, calls, docs, procedures, etc. </a:t>
            </a:r>
            <a:endParaRPr lang="en-US" sz="900" dirty="0"/>
          </a:p>
          <a:p>
            <a:pPr lvl="0">
              <a:spcBef>
                <a:spcPts val="0"/>
              </a:spcBef>
              <a:spcAft>
                <a:spcPts val="300"/>
              </a:spcAft>
              <a:buFont typeface="Arial" panose="020B0604020202020204" pitchFamily="34" charset="0"/>
              <a:buChar char="•"/>
            </a:pPr>
            <a:r>
              <a:rPr lang="en-US" sz="1400" dirty="0"/>
              <a:t>Currently amount of time is not anticipated too much on the day to day basis</a:t>
            </a:r>
          </a:p>
          <a:p>
            <a:pPr marL="800100" lvl="1" indent="-342900">
              <a:spcBef>
                <a:spcPts val="0"/>
              </a:spcBef>
              <a:spcAft>
                <a:spcPts val="300"/>
              </a:spcAft>
              <a:buFont typeface="Arial" panose="020B0604020202020204" pitchFamily="34" charset="0"/>
              <a:buChar char="•"/>
            </a:pPr>
            <a:r>
              <a:rPr lang="en-US" sz="1400" dirty="0"/>
              <a:t>Though busier if after a meeting to do minutes.  </a:t>
            </a:r>
          </a:p>
          <a:p>
            <a:pPr marL="800100" lvl="1" indent="-342900">
              <a:spcBef>
                <a:spcPts val="0"/>
              </a:spcBef>
              <a:spcAft>
                <a:spcPts val="300"/>
              </a:spcAft>
              <a:buFont typeface="Arial" panose="020B0604020202020204" pitchFamily="34" charset="0"/>
              <a:buChar char="•"/>
            </a:pPr>
            <a:r>
              <a:rPr lang="en-US" sz="1400" dirty="0"/>
              <a:t>There may be helping/supporting the Chair with prep for the face to faces and occasionally for teleconferences.</a:t>
            </a:r>
          </a:p>
          <a:p>
            <a:pPr marL="800100" lvl="1" indent="-342900">
              <a:spcBef>
                <a:spcPts val="0"/>
              </a:spcBef>
              <a:spcAft>
                <a:spcPts val="300"/>
              </a:spcAft>
              <a:buFont typeface="Arial" panose="020B0604020202020204" pitchFamily="34" charset="0"/>
              <a:buChar char="•"/>
            </a:pPr>
            <a:r>
              <a:rPr lang="en-US" sz="1400" dirty="0"/>
              <a:t>Would look at a periodic touch point with the chair depending on activity. </a:t>
            </a: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21</a:t>
            </a:fld>
            <a:endParaRPr lang="en-US" altLang="en-US" sz="1200" b="0" dirty="0"/>
          </a:p>
        </p:txBody>
      </p:sp>
      <p:sp>
        <p:nvSpPr>
          <p:cNvPr id="2" name="Date Placeholder 1"/>
          <p:cNvSpPr>
            <a:spLocks noGrp="1"/>
          </p:cNvSpPr>
          <p:nvPr>
            <p:ph type="dt" idx="15"/>
          </p:nvPr>
        </p:nvSpPr>
        <p:spPr/>
        <p:txBody>
          <a:bodyPr/>
          <a:lstStyle/>
          <a:p>
            <a:r>
              <a:rPr lang="en-US"/>
              <a:t>05 Sept 2019</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94505781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674298"/>
          </a:xfrm>
        </p:spPr>
        <p:txBody>
          <a:bodyPr/>
          <a:lstStyle/>
          <a:p>
            <a:r>
              <a:rPr lang="en-US" sz="2400" dirty="0"/>
              <a:t>Responsibilities of Working Group Officers</a:t>
            </a:r>
          </a:p>
        </p:txBody>
      </p:sp>
      <p:sp>
        <p:nvSpPr>
          <p:cNvPr id="3" name="Content Placeholder 2"/>
          <p:cNvSpPr>
            <a:spLocks noGrp="1"/>
          </p:cNvSpPr>
          <p:nvPr>
            <p:ph idx="1"/>
          </p:nvPr>
        </p:nvSpPr>
        <p:spPr>
          <a:xfrm>
            <a:off x="696703" y="1066800"/>
            <a:ext cx="8296126" cy="4113213"/>
          </a:xfrm>
        </p:spPr>
        <p:txBody>
          <a:bodyPr/>
          <a:lstStyle/>
          <a:p>
            <a:r>
              <a:rPr lang="en-US" sz="1400" dirty="0"/>
              <a:t>3.0 Officers</a:t>
            </a:r>
          </a:p>
          <a:p>
            <a:r>
              <a:rPr lang="en-US" sz="1400" b="0" dirty="0"/>
              <a:t>There shall be a Chair and a Secretary, and there should be a Vice Chair. The office of Treasurer is suggested if significant funds are involved in the operation of the Working Group and/or its subgroups or if the group has multiple financial reports to supply to the IEEE Standards Association. A person may simultaneously hold the positions of Secretary and Treasurer.</a:t>
            </a:r>
          </a:p>
          <a:p>
            <a:r>
              <a:rPr lang="en-US" sz="1400" b="0" dirty="0"/>
              <a:t>The Chair and Vice Chair(s) shall each be IEEE members of any grade, except Student grade, or IEEE Society affiliates, and also be members of IEEE-SA.</a:t>
            </a:r>
          </a:p>
          <a:p>
            <a:r>
              <a:rPr lang="en-US" sz="1400" dirty="0"/>
              <a:t>3.4 Responsibilities of Working Group Officers</a:t>
            </a:r>
          </a:p>
          <a:p>
            <a:r>
              <a:rPr lang="en-US" sz="1400" b="0" dirty="0"/>
              <a:t>When carrying out the duties of an officer described in IEEE’s policies and procedures, officers of the Working Group:</a:t>
            </a:r>
          </a:p>
          <a:p>
            <a:r>
              <a:rPr lang="en-US" sz="1400" b="0" dirty="0"/>
              <a:t>a) shall not act:</a:t>
            </a:r>
          </a:p>
          <a:p>
            <a:r>
              <a:rPr lang="en-US" sz="1400" b="0" dirty="0"/>
              <a:t>1) in bad faith;</a:t>
            </a:r>
          </a:p>
          <a:p>
            <a:r>
              <a:rPr lang="en-US" sz="1400" b="0" dirty="0"/>
              <a:t>2) to the detriment of IEEE-SA;</a:t>
            </a:r>
          </a:p>
          <a:p>
            <a:r>
              <a:rPr lang="en-US" sz="1400" b="0" dirty="0"/>
              <a:t>3) to further the interest of any party outside IEEE over the interest of IEEE; or</a:t>
            </a:r>
          </a:p>
          <a:p>
            <a:r>
              <a:rPr lang="en-US" sz="1400" b="0" dirty="0"/>
              <a:t>4) in a manner that is inconsistent with the purposes or objectives of IEEE, and;</a:t>
            </a:r>
          </a:p>
          <a:p>
            <a:r>
              <a:rPr lang="en-US" sz="1400" b="0" dirty="0"/>
              <a:t>b) shall use best efforts to ensure that participants of the working group conduct themselves in accordance with applicable policies and procedures including, but not limited to, SASB Bylaws 5.2.1.</a:t>
            </a:r>
          </a:p>
          <a:p>
            <a:r>
              <a:rPr lang="en-US" sz="1400" b="0" dirty="0"/>
              <a:t>The officers of the Working Group shall manage the day-to-day operations of the Working Group. The officers are responsible for implementing the decisions of the Working Group and managing the activities that result from those decisions.</a:t>
            </a:r>
          </a:p>
          <a:p>
            <a:endParaRPr lang="en-US" sz="2000" dirty="0"/>
          </a:p>
          <a:p>
            <a:pPr>
              <a:buFont typeface="Arial" panose="020B0604020202020204" pitchFamily="34" charset="0"/>
              <a:buChar char="•"/>
            </a:pPr>
            <a:endParaRPr lang="en-US" sz="2000" dirty="0"/>
          </a:p>
          <a:p>
            <a:pPr>
              <a:buFont typeface="Arial" panose="020B0604020202020204" pitchFamily="34" charset="0"/>
              <a:buChar char="•"/>
            </a:pPr>
            <a:endParaRPr lang="en-US" sz="2000" dirty="0"/>
          </a:p>
          <a:p>
            <a:pPr lvl="1">
              <a:buFont typeface="Arial" panose="020B0604020202020204" pitchFamily="34" charset="0"/>
              <a:buChar char="•"/>
            </a:pPr>
            <a:endParaRPr lang="en-US" sz="1600" dirty="0"/>
          </a:p>
        </p:txBody>
      </p:sp>
      <p:sp>
        <p:nvSpPr>
          <p:cNvPr id="4" name="Date Placeholder 3"/>
          <p:cNvSpPr>
            <a:spLocks noGrp="1"/>
          </p:cNvSpPr>
          <p:nvPr>
            <p:ph type="dt" sz="half" idx="4294967295"/>
          </p:nvPr>
        </p:nvSpPr>
        <p:spPr>
          <a:xfrm>
            <a:off x="691160" y="304800"/>
            <a:ext cx="2204439" cy="276225"/>
          </a:xfrm>
          <a:prstGeom prst="rect">
            <a:avLst/>
          </a:prstGeom>
        </p:spPr>
        <p:txBody>
          <a:bodyPr/>
          <a:lstStyle/>
          <a:p>
            <a:pPr>
              <a:defRPr/>
            </a:pPr>
            <a:r>
              <a:rPr lang="en-US"/>
              <a:t>05 Sept 2019</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22</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02352392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737368"/>
            <a:ext cx="8898529" cy="405632"/>
          </a:xfrm>
        </p:spPr>
        <p:txBody>
          <a:bodyPr/>
          <a:lstStyle/>
          <a:p>
            <a:r>
              <a:rPr lang="en-US" sz="2000" dirty="0"/>
              <a:t>South Africa (ICASA): RF SPECTRUM REGULATIONS</a:t>
            </a:r>
          </a:p>
        </p:txBody>
      </p:sp>
      <p:sp>
        <p:nvSpPr>
          <p:cNvPr id="3" name="Content Placeholder 2"/>
          <p:cNvSpPr>
            <a:spLocks noGrp="1"/>
          </p:cNvSpPr>
          <p:nvPr>
            <p:ph idx="1"/>
          </p:nvPr>
        </p:nvSpPr>
        <p:spPr>
          <a:xfrm>
            <a:off x="697684" y="1158728"/>
            <a:ext cx="8353245" cy="5165871"/>
          </a:xfrm>
        </p:spPr>
        <p:txBody>
          <a:bodyPr/>
          <a:lstStyle/>
          <a:p>
            <a:pPr marL="285750" indent="-285750">
              <a:spcBef>
                <a:spcPts val="0"/>
              </a:spcBef>
              <a:buFont typeface="Arial" panose="020B0604020202020204" pitchFamily="34" charset="0"/>
              <a:buChar char="•"/>
            </a:pPr>
            <a:r>
              <a:rPr lang="en-US" sz="1600" dirty="0"/>
              <a:t>NOTICE OF INTENTION TO AMEND ANNEXURE B OF THE RADIO FREQUENCY SPECTRUM REGULATIONS, 2015 </a:t>
            </a:r>
          </a:p>
          <a:p>
            <a:pPr lvl="1">
              <a:buFont typeface="Arial" panose="020B0604020202020204" pitchFamily="34" charset="0"/>
              <a:buChar char="•"/>
            </a:pPr>
            <a:r>
              <a:rPr lang="en-US" sz="1400" u="sng" dirty="0">
                <a:hlinkClick r:id="rId3"/>
              </a:rPr>
              <a:t>https://www.icasa.org.za/news/2019/icasa-begins-a-process-to-review-annexure-b-of-the-radio-frequency-spectrum-regulations-of-2015</a:t>
            </a:r>
            <a:endParaRPr lang="en-US" sz="1400" dirty="0"/>
          </a:p>
          <a:p>
            <a:pPr lvl="1">
              <a:buFont typeface="Arial" panose="020B0604020202020204" pitchFamily="34" charset="0"/>
              <a:buChar char="•"/>
            </a:pPr>
            <a:r>
              <a:rPr lang="en-US" sz="1400" dirty="0"/>
              <a:t>In this regard, ICASA has published a notice of its intention to amend Annexure B in the Government Gazette where interested stakeholders are invited to submit written representations with regards to the proposed amendments by close of business on 06 September 2019. </a:t>
            </a:r>
          </a:p>
          <a:p>
            <a:pPr lvl="1">
              <a:buFont typeface="Arial" panose="020B0604020202020204" pitchFamily="34" charset="0"/>
              <a:buChar char="•"/>
            </a:pPr>
            <a:r>
              <a:rPr lang="en-US" sz="1400" dirty="0">
                <a:hlinkClick r:id="rId4"/>
              </a:rPr>
              <a:t>https://mentor.ieee.org/802.18/dcn/19/18-19-0109-00-0000-icasa-s-africa-intentions-to-amend-spectrum-regulations.pdf</a:t>
            </a:r>
            <a:r>
              <a:rPr lang="en-US" sz="1400" dirty="0"/>
              <a:t>  </a:t>
            </a:r>
          </a:p>
          <a:p>
            <a:pPr lvl="1">
              <a:buFont typeface="Arial" panose="020B0604020202020204" pitchFamily="34" charset="0"/>
              <a:buChar char="•"/>
            </a:pPr>
            <a:r>
              <a:rPr lang="en-US" sz="1400" dirty="0"/>
              <a:t>Several areas we could comment on, need to approve by 22 Aug. </a:t>
            </a:r>
          </a:p>
          <a:p>
            <a:pPr lvl="1">
              <a:buFont typeface="Arial" panose="020B0604020202020204" pitchFamily="34" charset="0"/>
              <a:buChar char="•"/>
            </a:pPr>
            <a:r>
              <a:rPr lang="en-US" sz="1400" dirty="0"/>
              <a:t>1) go up to 71 GHz;  2) 5150-5250 remove indoor restriction;  3) should wait for WRC-19 and then harmonize with its results and EU </a:t>
            </a:r>
          </a:p>
          <a:p>
            <a:pPr>
              <a:buFont typeface="Arial" panose="020B0604020202020204" pitchFamily="34" charset="0"/>
              <a:buChar char="•"/>
            </a:pPr>
            <a:r>
              <a:rPr lang="en-US" sz="1600" b="0" dirty="0">
                <a:solidFill>
                  <a:schemeClr val="tx1"/>
                </a:solidFill>
              </a:rPr>
              <a:t>A few folks worked on some text, thanks, the chair sent out </a:t>
            </a:r>
            <a:r>
              <a:rPr lang="en-US" sz="1600" b="0" dirty="0">
                <a:solidFill>
                  <a:schemeClr val="tx1"/>
                </a:solidFill>
                <a:hlinkClick r:id="rId5"/>
              </a:rPr>
              <a:t>https://mentor.ieee.org/802.18/dcn/19/18-19-0115-00-0000-icasa-s-africa-intentions-to-amend-spectrum-regs-ieee-802-comments.docx</a:t>
            </a:r>
            <a:r>
              <a:rPr lang="en-US" sz="1600" b="0" dirty="0">
                <a:solidFill>
                  <a:schemeClr val="tx1"/>
                </a:solidFill>
              </a:rPr>
              <a:t> for all to review. </a:t>
            </a:r>
          </a:p>
          <a:p>
            <a:pPr>
              <a:buFont typeface="Arial" panose="020B0604020202020204" pitchFamily="34" charset="0"/>
              <a:buChar char="•"/>
            </a:pPr>
            <a:r>
              <a:rPr lang="en-US" sz="1600" b="0" dirty="0">
                <a:solidFill>
                  <a:schemeClr val="tx1"/>
                </a:solidFill>
              </a:rPr>
              <a:t>Will review, edit and hopefully vote on it.</a:t>
            </a:r>
          </a:p>
          <a:p>
            <a:pPr>
              <a:buFont typeface="Arial" panose="020B0604020202020204" pitchFamily="34" charset="0"/>
              <a:buChar char="•"/>
            </a:pPr>
            <a:r>
              <a:rPr lang="en-US" sz="1600" b="0" dirty="0">
                <a:solidFill>
                  <a:schemeClr val="tx1"/>
                </a:solidFill>
              </a:rPr>
              <a:t>Some edits and updates.  Voted on r02. </a:t>
            </a:r>
            <a:endParaRPr lang="en-US" sz="16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05 Sept 2019</a:t>
            </a:r>
            <a:endParaRPr lang="en-GB" dirty="0"/>
          </a:p>
        </p:txBody>
      </p:sp>
    </p:spTree>
    <p:extLst>
      <p:ext uri="{BB962C8B-B14F-4D97-AF65-F5344CB8AC3E}">
        <p14:creationId xmlns:p14="http://schemas.microsoft.com/office/powerpoint/2010/main" val="132195427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ITU-R SM.2352 on THz</a:t>
            </a:r>
            <a:endParaRPr lang="en-US" sz="1200" dirty="0"/>
          </a:p>
        </p:txBody>
      </p:sp>
      <p:sp>
        <p:nvSpPr>
          <p:cNvPr id="3" name="Content Placeholder 2"/>
          <p:cNvSpPr>
            <a:spLocks noGrp="1"/>
          </p:cNvSpPr>
          <p:nvPr>
            <p:ph idx="1"/>
          </p:nvPr>
        </p:nvSpPr>
        <p:spPr>
          <a:xfrm>
            <a:off x="638355" y="1066799"/>
            <a:ext cx="8353245" cy="5408613"/>
          </a:xfrm>
        </p:spPr>
        <p:txBody>
          <a:bodyPr/>
          <a:lstStyle/>
          <a:p>
            <a:pPr lvl="4">
              <a:buFont typeface="Arial" panose="020B0604020202020204" pitchFamily="34" charset="0"/>
              <a:buChar char="•"/>
            </a:pPr>
            <a:endParaRPr lang="en-US" sz="700" dirty="0">
              <a:solidFill>
                <a:schemeClr val="tx1"/>
              </a:solidFill>
            </a:endParaRPr>
          </a:p>
          <a:p>
            <a:pPr>
              <a:spcBef>
                <a:spcPts val="0"/>
              </a:spcBef>
              <a:buFont typeface="Arial" panose="020B0604020202020204" pitchFamily="34" charset="0"/>
              <a:buChar char="•"/>
            </a:pPr>
            <a:r>
              <a:rPr lang="en-US" sz="2000" dirty="0"/>
              <a:t>From 802.15.3d, ITU-R SM.2352 on THz communications needs  updates.   </a:t>
            </a:r>
          </a:p>
          <a:p>
            <a:pPr lvl="1">
              <a:lnSpc>
                <a:spcPct val="150000"/>
              </a:lnSpc>
              <a:spcBef>
                <a:spcPts val="600"/>
              </a:spcBef>
              <a:buFont typeface="Arial" panose="020B0604020202020204" pitchFamily="34" charset="0"/>
              <a:buChar char="•"/>
            </a:pPr>
            <a:r>
              <a:rPr lang="en-US" sz="1600" dirty="0"/>
              <a:t>ITU-R WP1A  meeting in June did not manage to prepare an (expected) liaison statement.</a:t>
            </a:r>
          </a:p>
          <a:p>
            <a:pPr lvl="1">
              <a:lnSpc>
                <a:spcPct val="150000"/>
              </a:lnSpc>
              <a:spcBef>
                <a:spcPts val="600"/>
              </a:spcBef>
              <a:buFont typeface="Arial" panose="020B0604020202020204" pitchFamily="34" charset="0"/>
              <a:buChar char="•"/>
            </a:pPr>
            <a:r>
              <a:rPr lang="en-US" sz="1800" dirty="0"/>
              <a:t>Though, 802.15.3d does have a draft of a submission to ITU-R on the current SM.2352 that needs updates. </a:t>
            </a:r>
          </a:p>
          <a:p>
            <a:pPr lvl="1">
              <a:spcBef>
                <a:spcPts val="600"/>
              </a:spcBef>
              <a:buFont typeface="Arial" panose="020B0604020202020204" pitchFamily="34" charset="0"/>
              <a:buChar char="•"/>
            </a:pPr>
            <a:r>
              <a:rPr lang="en-US" sz="1800" dirty="0">
                <a:solidFill>
                  <a:schemeClr val="tx1"/>
                </a:solidFill>
                <a:hlinkClick r:id="rId3"/>
              </a:rPr>
              <a:t>https://mentor.ieee.org/802.15/dcn/19/15-19-0276-01-0thz-ieee-802-15-tag-thz-input-to-the-revision-of-itu-r-sm-2352.docx</a:t>
            </a:r>
            <a:r>
              <a:rPr lang="en-US" sz="1800" dirty="0">
                <a:solidFill>
                  <a:schemeClr val="tx1"/>
                </a:solidFill>
              </a:rPr>
              <a:t>  </a:t>
            </a:r>
          </a:p>
          <a:p>
            <a:pPr lvl="1">
              <a:spcBef>
                <a:spcPts val="600"/>
              </a:spcBef>
              <a:buFont typeface="Arial" panose="020B0604020202020204" pitchFamily="34" charset="0"/>
              <a:buChar char="•"/>
            </a:pPr>
            <a:r>
              <a:rPr lang="en-US" sz="1800" dirty="0">
                <a:solidFill>
                  <a:schemeClr val="tx1"/>
                </a:solidFill>
              </a:rPr>
              <a:t>Any suggestions before it goes to 802.15 working group? </a:t>
            </a:r>
          </a:p>
          <a:p>
            <a:pPr lvl="1">
              <a:spcBef>
                <a:spcPts val="600"/>
              </a:spcBef>
              <a:buFont typeface="Arial" panose="020B0604020202020204" pitchFamily="34" charset="0"/>
              <a:buChar char="•"/>
            </a:pPr>
            <a:r>
              <a:rPr lang="en-US" sz="1800" dirty="0">
                <a:solidFill>
                  <a:schemeClr val="tx1"/>
                </a:solidFill>
              </a:rPr>
              <a:t>Just one update, the leading paragraph with the latest boiler plate.  r02 was uploaded.</a:t>
            </a:r>
          </a:p>
          <a:p>
            <a:pPr lvl="1">
              <a:spcBef>
                <a:spcPts val="600"/>
              </a:spcBef>
              <a:buFont typeface="Arial" panose="020B0604020202020204" pitchFamily="34" charset="0"/>
              <a:buChar char="•"/>
            </a:pPr>
            <a:r>
              <a:rPr lang="en-US" sz="1800" dirty="0">
                <a:solidFill>
                  <a:schemeClr val="tx1"/>
                </a:solidFill>
              </a:rPr>
              <a:t>Note: the plan is to get it completed, though will not formally be worked on by 802.18 until early next year for final ITU-R format and approval.  </a:t>
            </a:r>
          </a:p>
          <a:p>
            <a:pPr lvl="2">
              <a:spcBef>
                <a:spcPts val="600"/>
              </a:spcBef>
              <a:buFont typeface="Arial" panose="020B0604020202020204" pitchFamily="34" charset="0"/>
              <a:buChar char="•"/>
            </a:pPr>
            <a:r>
              <a:rPr lang="en-US" sz="1600" dirty="0">
                <a:solidFill>
                  <a:schemeClr val="tx1"/>
                </a:solidFill>
              </a:rPr>
              <a:t>Key item for this is 802.15 THz TAG is not meeting again before it is needed in June of 2020, so they want to be done now with the content. </a:t>
            </a:r>
          </a:p>
          <a:p>
            <a:pPr lvl="1">
              <a:spcBef>
                <a:spcPts val="600"/>
              </a:spcBef>
              <a:buFont typeface="Arial" panose="020B0604020202020204" pitchFamily="34" charset="0"/>
              <a:buChar char="•"/>
            </a:pPr>
            <a:endParaRPr lang="en-US" sz="1500" dirty="0">
              <a:solidFill>
                <a:schemeClr val="tx1"/>
              </a:solidFill>
            </a:endParaRPr>
          </a:p>
          <a:p>
            <a:pPr lvl="1">
              <a:spcBef>
                <a:spcPts val="600"/>
              </a:spcBef>
              <a:buFont typeface="Arial" panose="020B0604020202020204" pitchFamily="34" charset="0"/>
              <a:buChar char="•"/>
            </a:pPr>
            <a:endParaRPr lang="en-US" sz="1400" dirty="0">
              <a:solidFill>
                <a:schemeClr val="tx1"/>
              </a:solidFill>
            </a:endParaRPr>
          </a:p>
          <a:p>
            <a:pPr marL="457200" lvl="1" indent="0"/>
            <a:endParaRPr lang="en-US" sz="16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05 Sept 2019</a:t>
            </a:r>
            <a:endParaRPr lang="en-GB" dirty="0"/>
          </a:p>
        </p:txBody>
      </p:sp>
    </p:spTree>
    <p:extLst>
      <p:ext uri="{BB962C8B-B14F-4D97-AF65-F5344CB8AC3E}">
        <p14:creationId xmlns:p14="http://schemas.microsoft.com/office/powerpoint/2010/main" val="366522437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ITU-R THz SM.2352 motion</a:t>
            </a:r>
            <a:endParaRPr lang="en-US" sz="1200" dirty="0"/>
          </a:p>
        </p:txBody>
      </p:sp>
      <p:sp>
        <p:nvSpPr>
          <p:cNvPr id="3" name="Content Placeholder 2"/>
          <p:cNvSpPr>
            <a:spLocks noGrp="1"/>
          </p:cNvSpPr>
          <p:nvPr>
            <p:ph idx="1"/>
          </p:nvPr>
        </p:nvSpPr>
        <p:spPr>
          <a:xfrm>
            <a:off x="638355" y="1066799"/>
            <a:ext cx="8353245" cy="5408613"/>
          </a:xfrm>
        </p:spPr>
        <p:txBody>
          <a:bodyPr/>
          <a:lstStyle/>
          <a:p>
            <a:pPr marL="457200" lvl="1" indent="0"/>
            <a:endParaRPr lang="en-US" sz="1600" dirty="0">
              <a:solidFill>
                <a:schemeClr val="tx1"/>
              </a:solidFill>
            </a:endParaRPr>
          </a:p>
          <a:p>
            <a:pPr>
              <a:buFont typeface="Arial" panose="020B0604020202020204" pitchFamily="34" charset="0"/>
              <a:buChar char="•"/>
            </a:pPr>
            <a:r>
              <a:rPr lang="en-US" sz="1800" u="sng" dirty="0"/>
              <a:t>Motion:</a:t>
            </a:r>
            <a:r>
              <a:rPr lang="en-US" sz="1800" dirty="0"/>
              <a:t> </a:t>
            </a:r>
            <a:r>
              <a:rPr lang="en-US" sz="1800" b="0" dirty="0"/>
              <a:t>Move to approve document </a:t>
            </a:r>
            <a:r>
              <a:rPr lang="en-US" sz="1800" b="0" dirty="0">
                <a:hlinkClick r:id="rId3" invalidUrl="https:///"/>
              </a:rPr>
              <a:t>https://</a:t>
            </a:r>
            <a:r>
              <a:rPr lang="en-US" sz="1800" b="0" dirty="0"/>
              <a:t>_________ on ITU-R SM.2352 report on THz communications updates. With the chair of 802.18 to have editorial privileges and send to the LMSC(EC) for review/approval and submission to ITU-R WP 1A.</a:t>
            </a:r>
          </a:p>
          <a:p>
            <a:endParaRPr lang="en-US" altLang="en-US" sz="1800" dirty="0">
              <a:solidFill>
                <a:schemeClr val="tx1"/>
              </a:solidFill>
            </a:endParaRPr>
          </a:p>
          <a:p>
            <a:r>
              <a:rPr lang="en-US" altLang="en-US" sz="1800" dirty="0"/>
              <a:t>		Moved by:  		__ 	</a:t>
            </a:r>
          </a:p>
          <a:p>
            <a:pPr lvl="1"/>
            <a:r>
              <a:rPr lang="en-US" altLang="en-US" sz="1800" b="1" dirty="0"/>
              <a:t>Seconded by:  	__ </a:t>
            </a:r>
          </a:p>
          <a:p>
            <a:pPr lvl="1"/>
            <a:r>
              <a:rPr lang="en-US" altLang="en-US" sz="1800" b="1" dirty="0"/>
              <a:t>Discussion?	</a:t>
            </a:r>
            <a:r>
              <a:rPr lang="en-US" altLang="en-US" sz="1800" b="1" dirty="0">
                <a:solidFill>
                  <a:schemeClr val="bg1">
                    <a:lumMod val="65000"/>
                  </a:schemeClr>
                </a:solidFill>
              </a:rPr>
              <a:t>none</a:t>
            </a:r>
          </a:p>
          <a:p>
            <a:pPr lvl="1"/>
            <a:r>
              <a:rPr lang="en-US" altLang="en-US" sz="1800" b="1" dirty="0">
                <a:solidFill>
                  <a:schemeClr val="bg1">
                    <a:lumMod val="65000"/>
                  </a:schemeClr>
                </a:solidFill>
              </a:rPr>
              <a:t>Vote:  __Y   /  __N   /  __A </a:t>
            </a:r>
          </a:p>
          <a:p>
            <a:pPr lvl="1"/>
            <a:endParaRPr lang="en-US" altLang="en-US" sz="1800" b="1" dirty="0">
              <a:solidFill>
                <a:schemeClr val="bg1">
                  <a:lumMod val="65000"/>
                </a:schemeClr>
              </a:solidFill>
            </a:endParaRPr>
          </a:p>
          <a:p>
            <a:pPr lvl="1"/>
            <a:r>
              <a:rPr lang="en-US" altLang="en-US" sz="1800" b="1" dirty="0">
                <a:solidFill>
                  <a:schemeClr val="bg1">
                    <a:lumMod val="65000"/>
                  </a:schemeClr>
                </a:solidFill>
              </a:rPr>
              <a:t>Motion - Passed</a:t>
            </a:r>
          </a:p>
          <a:p>
            <a:pPr marL="457200" lvl="1" indent="0"/>
            <a:endParaRPr lang="en-US" sz="16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05 Sept 2019</a:t>
            </a:r>
            <a:endParaRPr lang="en-GB" dirty="0"/>
          </a:p>
        </p:txBody>
      </p:sp>
    </p:spTree>
    <p:extLst>
      <p:ext uri="{BB962C8B-B14F-4D97-AF65-F5344CB8AC3E}">
        <p14:creationId xmlns:p14="http://schemas.microsoft.com/office/powerpoint/2010/main" val="3277828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696912" y="333375"/>
            <a:ext cx="2211387" cy="273050"/>
          </a:xfrm>
          <a:noFill/>
        </p:spPr>
        <p:txBody>
          <a:bodyPr/>
          <a:lstStyle/>
          <a:p>
            <a:r>
              <a:rPr lang="en-US"/>
              <a:t>05 Sept 2019</a:t>
            </a:r>
            <a:endParaRPr lang="en-US" dirty="0"/>
          </a:p>
        </p:txBody>
      </p:sp>
      <p:sp>
        <p:nvSpPr>
          <p:cNvPr id="7171" name="Footer Placeholder 2"/>
          <p:cNvSpPr>
            <a:spLocks noGrp="1"/>
          </p:cNvSpPr>
          <p:nvPr>
            <p:ph type="ftr" sz="quarter" idx="11"/>
          </p:nvPr>
        </p:nvSpPr>
        <p:spPr>
          <a:noFill/>
        </p:spPr>
        <p:txBody>
          <a:bodyPr/>
          <a:lstStyle/>
          <a:p>
            <a:r>
              <a:rPr lang="en-US" dirty="0"/>
              <a:t>Jay Holcomb (Itron)</a:t>
            </a:r>
          </a:p>
        </p:txBody>
      </p:sp>
      <p:sp>
        <p:nvSpPr>
          <p:cNvPr id="7173" name="Rectangle 2"/>
          <p:cNvSpPr>
            <a:spLocks noGrp="1" noChangeArrowheads="1"/>
          </p:cNvSpPr>
          <p:nvPr>
            <p:ph type="title" idx="4294967295"/>
          </p:nvPr>
        </p:nvSpPr>
        <p:spPr>
          <a:xfrm>
            <a:off x="644525" y="606425"/>
            <a:ext cx="7873995" cy="890587"/>
          </a:xfrm>
        </p:spPr>
        <p:txBody>
          <a:bodyPr lIns="91440" tIns="45720" rIns="91440" bIns="45720"/>
          <a:lstStyle/>
          <a:p>
            <a:r>
              <a:rPr lang="en-US" sz="2400" dirty="0"/>
              <a:t>Other Guidelines for IEEE WG Meetings</a:t>
            </a:r>
          </a:p>
        </p:txBody>
      </p:sp>
      <p:sp>
        <p:nvSpPr>
          <p:cNvPr id="7174"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2400" b="1" u="sng" dirty="0">
              <a:solidFill>
                <a:srgbClr val="000099"/>
              </a:solidFill>
              <a:latin typeface="Helvetica" pitchFamily="34" charset="0"/>
            </a:endParaRPr>
          </a:p>
        </p:txBody>
      </p:sp>
      <p:sp>
        <p:nvSpPr>
          <p:cNvPr id="7175" name="Rectangle 4"/>
          <p:cNvSpPr>
            <a:spLocks noChangeArrowheads="1"/>
          </p:cNvSpPr>
          <p:nvPr/>
        </p:nvSpPr>
        <p:spPr bwMode="auto">
          <a:xfrm>
            <a:off x="696912" y="1051718"/>
            <a:ext cx="8229600" cy="5106988"/>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lnSpc>
                <a:spcPct val="80000"/>
              </a:lnSpc>
            </a:pPr>
            <a:endParaRPr lang="en-US" altLang="en-US" sz="800" u="sng" dirty="0">
              <a:solidFill>
                <a:srgbClr val="FF0000"/>
              </a:solidFill>
              <a:cs typeface="Arial" pitchFamily="34" charset="0"/>
            </a:endParaRPr>
          </a:p>
          <a:p>
            <a:pPr>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8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8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8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   </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For more details, see </a:t>
            </a:r>
            <a:r>
              <a:rPr lang="en-US" altLang="en-US" sz="18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800" b="1" dirty="0">
                <a:solidFill>
                  <a:schemeClr val="tx1"/>
                </a:solidFill>
                <a:latin typeface="Calibri" panose="020F0502020204030204" pitchFamily="34" charset="0"/>
                <a:cs typeface="Calibri" panose="020F0502020204030204" pitchFamily="34" charset="0"/>
              </a:rPr>
              <a:t>, clause 5.3.10 and </a:t>
            </a:r>
            <a:br>
              <a:rPr lang="en-US" altLang="en-US" sz="1800" b="1" dirty="0">
                <a:solidFill>
                  <a:schemeClr val="tx1"/>
                </a:solidFill>
                <a:latin typeface="Calibri" panose="020F0502020204030204" pitchFamily="34" charset="0"/>
                <a:cs typeface="Calibri" panose="020F0502020204030204" pitchFamily="34" charset="0"/>
              </a:rPr>
            </a:br>
            <a:r>
              <a:rPr lang="en-US" altLang="en-US" sz="18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800" b="1" dirty="0">
                <a:solidFill>
                  <a:schemeClr val="tx1"/>
                </a:solidFill>
                <a:latin typeface="Calibri" panose="020F0502020204030204" pitchFamily="34" charset="0"/>
                <a:cs typeface="Calibri" panose="020F0502020204030204" pitchFamily="34" charset="0"/>
              </a:rPr>
              <a:t>at http://standards.ieee.org/develop/policies/antitrust.pdf</a:t>
            </a: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a:p>
            <a:pPr marL="285750" indent="-285750">
              <a:lnSpc>
                <a:spcPct val="80000"/>
              </a:lnSpc>
              <a:buFont typeface="Wingdings" panose="05000000000000000000" pitchFamily="2" charset="2"/>
              <a:buChar char="v"/>
              <a:defRPr/>
            </a:pPr>
            <a:r>
              <a:rPr lang="en-US" altLang="en-US" sz="1800" b="1" dirty="0">
                <a:solidFill>
                  <a:schemeClr val="accent5">
                    <a:lumMod val="75000"/>
                  </a:schemeClr>
                </a:solidFill>
                <a:latin typeface="Calibri" panose="020F0502020204030204" pitchFamily="34" charset="0"/>
                <a:cs typeface="Calibri" panose="020F0502020204030204" pitchFamily="34" charset="0"/>
              </a:rPr>
              <a:t>Note: new slide coming on copyright material. </a:t>
            </a:r>
          </a:p>
        </p:txBody>
      </p:sp>
      <p:sp>
        <p:nvSpPr>
          <p:cNvPr id="2" name="Slide Number Placeholder 1"/>
          <p:cNvSpPr>
            <a:spLocks noGrp="1"/>
          </p:cNvSpPr>
          <p:nvPr>
            <p:ph type="sldNum" sz="quarter" idx="12"/>
          </p:nvPr>
        </p:nvSpPr>
        <p:spPr/>
        <p:txBody>
          <a:bodyPr/>
          <a:lstStyle/>
          <a:p>
            <a:pPr>
              <a:defRPr/>
            </a:pPr>
            <a:r>
              <a:rPr lang="en-US" dirty="0"/>
              <a:t>Slide </a:t>
            </a:r>
            <a:fld id="{4F8DB7B0-6F79-49ED-8154-EC3DF243439D}" type="slidenum">
              <a:rPr lang="en-US" smtClean="0"/>
              <a:pPr>
                <a:defRPr/>
              </a:pPr>
              <a:t>3</a:t>
            </a:fld>
            <a:endParaRPr lang="en-US" dirty="0"/>
          </a:p>
        </p:txBody>
      </p:sp>
    </p:spTree>
    <p:extLst>
      <p:ext uri="{BB962C8B-B14F-4D97-AF65-F5344CB8AC3E}">
        <p14:creationId xmlns:p14="http://schemas.microsoft.com/office/powerpoint/2010/main" val="1395887919"/>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3"/>
            <a:ext cx="7770813" cy="505178"/>
          </a:xfrm>
        </p:spPr>
        <p:txBody>
          <a:bodyPr/>
          <a:lstStyle/>
          <a:p>
            <a:r>
              <a:rPr lang="en-US" sz="2400" dirty="0"/>
              <a:t>Participation in IEEE 802 Meetings</a:t>
            </a:r>
          </a:p>
        </p:txBody>
      </p:sp>
      <p:sp>
        <p:nvSpPr>
          <p:cNvPr id="3" name="Content Placeholder 2"/>
          <p:cNvSpPr>
            <a:spLocks noGrp="1"/>
          </p:cNvSpPr>
          <p:nvPr>
            <p:ph idx="1"/>
          </p:nvPr>
        </p:nvSpPr>
        <p:spPr>
          <a:xfrm>
            <a:off x="685005" y="1066800"/>
            <a:ext cx="7770813" cy="4113213"/>
          </a:xfrm>
        </p:spPr>
        <p:txBody>
          <a:bodyPr/>
          <a:lstStyle/>
          <a:p>
            <a:pPr>
              <a:buClrTx/>
            </a:pPr>
            <a:r>
              <a:rPr lang="en-GB" altLang="en-US" sz="1800" dirty="0">
                <a:solidFill>
                  <a:schemeClr val="accent1">
                    <a:lumMod val="50000"/>
                  </a:schemeClr>
                </a:solidFill>
                <a:ea typeface="MS Gothic" panose="020B0609070205080204" pitchFamily="49" charset="-128"/>
              </a:rPr>
              <a:t>Participation in any IEEE 802 meeting (Sponsor, Sponsor subgroup, Working Group, Working Group subgroup, etc.) is on an individual basis</a:t>
            </a:r>
          </a:p>
          <a:p>
            <a:endParaRPr lang="en-US" sz="800" dirty="0">
              <a:solidFill>
                <a:schemeClr val="accent1">
                  <a:lumMod val="50000"/>
                </a:schemeClr>
              </a:solidFill>
            </a:endParaRPr>
          </a:p>
          <a:p>
            <a:pPr marL="339725" indent="-336550">
              <a:buFont typeface="Arial" panose="020B0604020202020204" pitchFamily="34" charset="0"/>
              <a:buChar char="•"/>
            </a:pP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dirty="0">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   section 5.2.1) </a:t>
            </a:r>
          </a:p>
          <a:p>
            <a:pPr marL="339725" indent="-336550">
              <a:buFont typeface="Arial" panose="020B0604020202020204" pitchFamily="34" charset="0"/>
              <a:buChar char="•"/>
            </a:pPr>
            <a:r>
              <a:rPr lang="en-GB" altLang="en-US" sz="1400" dirty="0">
                <a:ea typeface="MS Gothic" panose="020B0609070205080204" pitchFamily="49" charset="-128"/>
              </a:rPr>
              <a:t>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39725" indent="-336550">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39725" indent="-336550">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ea typeface="MS Gothic" panose="020B0609070205080204" pitchFamily="49" charset="-128"/>
                <a:hlinkClick r:id="rId2"/>
              </a:rPr>
              <a:t>https://standards.ieee.org/develop/policies/bylaws/sb_bylaws.pdf</a:t>
            </a:r>
            <a:r>
              <a:rPr lang="en-GB" altLang="en-US" sz="1400" u="sng" dirty="0">
                <a:ea typeface="MS Gothic" panose="020B0609070205080204" pitchFamily="49" charset="-128"/>
              </a:rPr>
              <a:t>   </a:t>
            </a:r>
            <a:r>
              <a:rPr lang="en-GB" altLang="en-US" sz="1400" dirty="0">
                <a:ea typeface="MS Gothic" panose="020B0609070205080204" pitchFamily="49" charset="-128"/>
              </a:rPr>
              <a:t> section 5.2.1.3 and the IEEE 802 LMSC Working Group Policies and Procedures, subclause 3.4.1 “Chair”, list item x.</a:t>
            </a:r>
          </a:p>
          <a:p>
            <a:endParaRPr lang="en-US" sz="800" dirty="0"/>
          </a:p>
          <a:p>
            <a:r>
              <a:rPr lang="en-US" sz="1800" dirty="0">
                <a:solidFill>
                  <a:schemeClr val="accent1">
                    <a:lumMod val="50000"/>
                  </a:schemeClr>
                </a:solidFill>
              </a:rPr>
              <a:t>By participating in IEEE 802 meetings, you accept these requirements.  If you do not agree to these policies, then you shall not participate.  (and would ask you to please leave the call or meeting.)</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05 Sept 2019</a:t>
            </a:r>
            <a:endParaRPr lang="en-GB" dirty="0"/>
          </a:p>
        </p:txBody>
      </p:sp>
    </p:spTree>
    <p:extLst>
      <p:ext uri="{BB962C8B-B14F-4D97-AF65-F5344CB8AC3E}">
        <p14:creationId xmlns:p14="http://schemas.microsoft.com/office/powerpoint/2010/main" val="33864904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a:xfrm>
            <a:off x="723899" y="584202"/>
            <a:ext cx="7770813" cy="609600"/>
          </a:xfrm>
        </p:spPr>
        <p:txBody>
          <a:bodyPr/>
          <a:lstStyle/>
          <a:p>
            <a:pPr eaLnBrk="1" hangingPunct="1"/>
            <a:r>
              <a:rPr lang="en-US" sz="2400" dirty="0">
                <a:latin typeface="Times New Roman" charset="0"/>
              </a:rPr>
              <a:t>Agenda</a:t>
            </a:r>
          </a:p>
        </p:txBody>
      </p:sp>
      <p:sp>
        <p:nvSpPr>
          <p:cNvPr id="7" name="Date Placeholder 6"/>
          <p:cNvSpPr>
            <a:spLocks noGrp="1"/>
          </p:cNvSpPr>
          <p:nvPr>
            <p:ph type="dt" sz="quarter" idx="4294967295"/>
          </p:nvPr>
        </p:nvSpPr>
        <p:spPr>
          <a:xfrm>
            <a:off x="705745" y="279402"/>
            <a:ext cx="2198688" cy="304800"/>
          </a:xfrm>
          <a:prstGeom prst="rect">
            <a:avLst/>
          </a:prstGeom>
        </p:spPr>
        <p:txBody>
          <a:bodyPr/>
          <a:lstStyle/>
          <a:p>
            <a:pPr>
              <a:defRPr/>
            </a:pPr>
            <a:r>
              <a:rPr lang="en-US"/>
              <a:t>05 Sept 2019</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
        <p:nvSpPr>
          <p:cNvPr id="4" name="TextBox 3"/>
          <p:cNvSpPr txBox="1"/>
          <p:nvPr/>
        </p:nvSpPr>
        <p:spPr>
          <a:xfrm>
            <a:off x="609600" y="6504801"/>
            <a:ext cx="838200" cy="276999"/>
          </a:xfrm>
          <a:prstGeom prst="rect">
            <a:avLst/>
          </a:prstGeom>
          <a:solidFill>
            <a:schemeClr val="bg1"/>
          </a:solidFill>
        </p:spPr>
        <p:txBody>
          <a:bodyPr wrap="square" rtlCol="0">
            <a:spAutoFit/>
          </a:bodyPr>
          <a:lstStyle/>
          <a:p>
            <a:r>
              <a:rPr lang="en-US" sz="1200" dirty="0">
                <a:solidFill>
                  <a:schemeClr val="tx1"/>
                </a:solidFill>
              </a:rPr>
              <a:t>Agenda</a:t>
            </a:r>
          </a:p>
        </p:txBody>
      </p:sp>
      <p:sp>
        <p:nvSpPr>
          <p:cNvPr id="10" name="Content Placeholder 2">
            <a:extLst>
              <a:ext uri="{FF2B5EF4-FFF2-40B4-BE49-F238E27FC236}">
                <a16:creationId xmlns:a16="http://schemas.microsoft.com/office/drawing/2014/main" id="{9808855A-86C1-4363-88E0-4DB40984EFB6}"/>
              </a:ext>
            </a:extLst>
          </p:cNvPr>
          <p:cNvSpPr>
            <a:spLocks noGrp="1"/>
          </p:cNvSpPr>
          <p:nvPr>
            <p:ph idx="1"/>
          </p:nvPr>
        </p:nvSpPr>
        <p:spPr>
          <a:xfrm>
            <a:off x="705744" y="1037411"/>
            <a:ext cx="3989205" cy="5438001"/>
          </a:xfrm>
        </p:spPr>
        <p:txBody>
          <a:bodyPr/>
          <a:lstStyle/>
          <a:p>
            <a:pPr>
              <a:buFont typeface="Arial" panose="020B0604020202020204" pitchFamily="34" charset="0"/>
              <a:buChar char="•"/>
            </a:pPr>
            <a:r>
              <a:rPr lang="en-US" altLang="en-US" sz="1600" dirty="0">
                <a:solidFill>
                  <a:schemeClr val="tx1"/>
                </a:solidFill>
              </a:rPr>
              <a:t>Call to Order</a:t>
            </a:r>
          </a:p>
          <a:p>
            <a:pPr lvl="1">
              <a:buFont typeface="Arial" panose="020B0604020202020204" pitchFamily="34" charset="0"/>
              <a:buChar char="•"/>
            </a:pPr>
            <a:r>
              <a:rPr lang="en-US" altLang="en-US" sz="1400" b="1" u="sng" dirty="0">
                <a:solidFill>
                  <a:schemeClr val="bg1"/>
                </a:solidFill>
              </a:rPr>
              <a:t>Attendance server is open</a:t>
            </a:r>
          </a:p>
          <a:p>
            <a:pPr>
              <a:buFont typeface="Arial" panose="020B0604020202020204" pitchFamily="34" charset="0"/>
              <a:buChar char="•"/>
            </a:pPr>
            <a:r>
              <a:rPr lang="en-US" altLang="en-US" sz="1600" dirty="0">
                <a:solidFill>
                  <a:schemeClr val="tx1"/>
                </a:solidFill>
              </a:rPr>
              <a:t>Administrative items</a:t>
            </a:r>
          </a:p>
          <a:p>
            <a:pPr lvl="1">
              <a:buFont typeface="Arial" panose="020B0604020202020204" pitchFamily="34" charset="0"/>
              <a:buChar char="•"/>
            </a:pPr>
            <a:r>
              <a:rPr lang="en-US" altLang="en-US" sz="1400" dirty="0">
                <a:solidFill>
                  <a:schemeClr val="tx1"/>
                </a:solidFill>
              </a:rPr>
              <a:t>Some one to take notes,  Peter E.</a:t>
            </a:r>
          </a:p>
          <a:p>
            <a:pPr>
              <a:buFont typeface="Arial" panose="020B0604020202020204" pitchFamily="34" charset="0"/>
              <a:buChar char="•"/>
            </a:pPr>
            <a:r>
              <a:rPr lang="en-US" altLang="en-US" sz="1600" dirty="0">
                <a:solidFill>
                  <a:schemeClr val="tx1"/>
                </a:solidFill>
              </a:rPr>
              <a:t>Approve agenda &amp; last minutes</a:t>
            </a:r>
            <a:endParaRPr lang="en-US" altLang="en-US" sz="1600" dirty="0">
              <a:solidFill>
                <a:schemeClr val="bg1"/>
              </a:solidFill>
            </a:endParaRPr>
          </a:p>
          <a:p>
            <a:pPr lvl="1">
              <a:buFont typeface="Arial" panose="020B0604020202020204" pitchFamily="34" charset="0"/>
              <a:buChar char="•"/>
            </a:pPr>
            <a:r>
              <a:rPr lang="en-US" altLang="en-US" sz="1400" dirty="0">
                <a:solidFill>
                  <a:schemeClr val="tx1"/>
                </a:solidFill>
              </a:rPr>
              <a:t>looking for an  802.18 Vice-Chair &amp; Sec.</a:t>
            </a:r>
            <a:endParaRPr lang="en-US" altLang="en-US" sz="700" dirty="0">
              <a:solidFill>
                <a:schemeClr val="tx1"/>
              </a:solidFill>
            </a:endParaRPr>
          </a:p>
          <a:p>
            <a:pPr>
              <a:buFont typeface="Arial" panose="020B0604020202020204" pitchFamily="34" charset="0"/>
              <a:buChar char="•"/>
            </a:pPr>
            <a:r>
              <a:rPr lang="en-US" altLang="en-US" sz="1600" dirty="0">
                <a:solidFill>
                  <a:schemeClr val="tx1"/>
                </a:solidFill>
              </a:rPr>
              <a:t>Discussion items</a:t>
            </a:r>
          </a:p>
          <a:p>
            <a:pPr lvl="1">
              <a:spcBef>
                <a:spcPts val="0"/>
              </a:spcBef>
              <a:buFont typeface="Arial" panose="020B0604020202020204" pitchFamily="34" charset="0"/>
              <a:buChar char="•"/>
            </a:pPr>
            <a:r>
              <a:rPr lang="en-US" altLang="en-US" sz="1400" dirty="0">
                <a:solidFill>
                  <a:schemeClr val="tx1"/>
                </a:solidFill>
              </a:rPr>
              <a:t>EU Items</a:t>
            </a:r>
          </a:p>
          <a:p>
            <a:pPr lvl="1">
              <a:spcBef>
                <a:spcPts val="0"/>
              </a:spcBef>
              <a:buFont typeface="Arial" panose="020B0604020202020204" pitchFamily="34" charset="0"/>
              <a:buChar char="•"/>
            </a:pPr>
            <a:r>
              <a:rPr lang="en-US" altLang="en-US" sz="1400" dirty="0">
                <a:solidFill>
                  <a:schemeClr val="tx1"/>
                </a:solidFill>
              </a:rPr>
              <a:t>ITU-R Items</a:t>
            </a:r>
          </a:p>
          <a:p>
            <a:pPr lvl="1">
              <a:spcBef>
                <a:spcPts val="0"/>
              </a:spcBef>
              <a:buFont typeface="Arial" panose="020B0604020202020204" pitchFamily="34" charset="0"/>
              <a:buChar char="•"/>
            </a:pPr>
            <a:r>
              <a:rPr lang="en-US" altLang="en-US" sz="1400" dirty="0"/>
              <a:t>ACMA sharing consultation</a:t>
            </a:r>
          </a:p>
          <a:p>
            <a:pPr lvl="1">
              <a:spcBef>
                <a:spcPts val="0"/>
              </a:spcBef>
              <a:buFont typeface="Arial" panose="020B0604020202020204" pitchFamily="34" charset="0"/>
              <a:buChar char="•"/>
            </a:pPr>
            <a:r>
              <a:rPr lang="en-US" altLang="en-US" sz="1400" dirty="0"/>
              <a:t>UWB ex </a:t>
            </a:r>
            <a:r>
              <a:rPr lang="en-US" altLang="en-US" sz="1400" dirty="0" err="1"/>
              <a:t>parte</a:t>
            </a:r>
            <a:r>
              <a:rPr lang="en-US" altLang="en-US" sz="1400" dirty="0"/>
              <a:t> (reply comments)</a:t>
            </a:r>
          </a:p>
          <a:p>
            <a:pPr lvl="1">
              <a:spcBef>
                <a:spcPts val="0"/>
              </a:spcBef>
              <a:buFont typeface="Arial" panose="020B0604020202020204" pitchFamily="34" charset="0"/>
              <a:buChar char="•"/>
            </a:pPr>
            <a:r>
              <a:rPr lang="en-US" altLang="en-US" sz="1400" dirty="0">
                <a:solidFill>
                  <a:schemeClr val="tx1"/>
                </a:solidFill>
              </a:rPr>
              <a:t>General Discussion Items</a:t>
            </a:r>
          </a:p>
          <a:p>
            <a:pPr lvl="3">
              <a:buFont typeface="Arial" panose="020B0604020202020204" pitchFamily="34" charset="0"/>
              <a:buChar char="•"/>
            </a:pPr>
            <a:endParaRPr lang="en-US" altLang="en-US" sz="800" dirty="0">
              <a:solidFill>
                <a:schemeClr val="tx1"/>
              </a:solidFill>
            </a:endParaRPr>
          </a:p>
          <a:p>
            <a:pPr>
              <a:buFont typeface="Arial" panose="020B0604020202020204" pitchFamily="34" charset="0"/>
              <a:buChar char="•"/>
            </a:pPr>
            <a:r>
              <a:rPr lang="en-US" altLang="en-US" sz="1600" dirty="0">
                <a:solidFill>
                  <a:schemeClr val="tx1"/>
                </a:solidFill>
              </a:rPr>
              <a:t>Actions required</a:t>
            </a:r>
          </a:p>
          <a:p>
            <a:pPr lvl="1">
              <a:buFont typeface="Arial" panose="020B0604020202020204" pitchFamily="34" charset="0"/>
              <a:buChar char="•"/>
            </a:pPr>
            <a:r>
              <a:rPr lang="en-US" altLang="en-US" sz="1400" dirty="0">
                <a:solidFill>
                  <a:schemeClr val="tx1"/>
                </a:solidFill>
              </a:rPr>
              <a:t>ACMA sharing comments</a:t>
            </a:r>
          </a:p>
          <a:p>
            <a:pPr lvl="1">
              <a:buFont typeface="Arial" panose="020B0604020202020204" pitchFamily="34" charset="0"/>
              <a:buChar char="•"/>
            </a:pPr>
            <a:r>
              <a:rPr lang="en-US" altLang="en-US" sz="1400" dirty="0">
                <a:solidFill>
                  <a:schemeClr val="tx1"/>
                </a:solidFill>
              </a:rPr>
              <a:t>UWB ex </a:t>
            </a:r>
            <a:r>
              <a:rPr lang="en-US" altLang="en-US" sz="1400" dirty="0" err="1">
                <a:solidFill>
                  <a:schemeClr val="tx1"/>
                </a:solidFill>
              </a:rPr>
              <a:t>parte</a:t>
            </a:r>
            <a:r>
              <a:rPr lang="en-US" altLang="en-US" sz="1400" dirty="0">
                <a:solidFill>
                  <a:schemeClr val="tx1"/>
                </a:solidFill>
              </a:rPr>
              <a:t> on comments</a:t>
            </a:r>
          </a:p>
          <a:p>
            <a:pPr lvl="1">
              <a:buFont typeface="Arial" panose="020B0604020202020204" pitchFamily="34" charset="0"/>
              <a:buChar char="•"/>
            </a:pPr>
            <a:r>
              <a:rPr lang="en-US" altLang="en-US" sz="1400" dirty="0">
                <a:solidFill>
                  <a:schemeClr val="tx1"/>
                </a:solidFill>
              </a:rPr>
              <a:t>Anything new today</a:t>
            </a:r>
          </a:p>
          <a:p>
            <a:pPr>
              <a:buFont typeface="Arial" panose="020B0604020202020204" pitchFamily="34" charset="0"/>
              <a:buChar char="•"/>
            </a:pPr>
            <a:endParaRPr lang="en-US" altLang="en-US" sz="1600" dirty="0">
              <a:solidFill>
                <a:schemeClr val="tx1"/>
              </a:solidFill>
            </a:endParaRPr>
          </a:p>
          <a:p>
            <a:pPr>
              <a:buFont typeface="Arial" panose="020B0604020202020204" pitchFamily="34" charset="0"/>
              <a:buChar char="•"/>
            </a:pPr>
            <a:r>
              <a:rPr lang="en-US" altLang="en-US" sz="1600" dirty="0">
                <a:solidFill>
                  <a:schemeClr val="tx1"/>
                </a:solidFill>
              </a:rPr>
              <a:t>AOB and Adjourn</a:t>
            </a:r>
            <a:endParaRPr lang="en-US" altLang="en-US" sz="1200" dirty="0">
              <a:solidFill>
                <a:schemeClr val="tx1"/>
              </a:solidFill>
            </a:endParaRPr>
          </a:p>
        </p:txBody>
      </p:sp>
      <p:sp>
        <p:nvSpPr>
          <p:cNvPr id="11" name="Content Placeholder 2">
            <a:extLst>
              <a:ext uri="{FF2B5EF4-FFF2-40B4-BE49-F238E27FC236}">
                <a16:creationId xmlns:a16="http://schemas.microsoft.com/office/drawing/2014/main" id="{AAC1A4D4-CC72-4DDD-B4E2-CCADAEDD8E65}"/>
              </a:ext>
            </a:extLst>
          </p:cNvPr>
          <p:cNvSpPr txBox="1">
            <a:spLocks/>
          </p:cNvSpPr>
          <p:nvPr/>
        </p:nvSpPr>
        <p:spPr bwMode="auto">
          <a:xfrm>
            <a:off x="4585580" y="1037411"/>
            <a:ext cx="4572000" cy="5438001"/>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endParaRPr lang="en-US" altLang="en-US" sz="1400" kern="0" dirty="0"/>
          </a:p>
          <a:p>
            <a:pPr>
              <a:buFont typeface="Arial" panose="020B0604020202020204" pitchFamily="34" charset="0"/>
              <a:buChar char="•"/>
            </a:pPr>
            <a:r>
              <a:rPr lang="en-US" altLang="en-US" sz="1400" kern="0" dirty="0"/>
              <a:t>Discussion items, few more details:  </a:t>
            </a:r>
            <a:endParaRPr lang="en-US" sz="1400" b="0" dirty="0">
              <a:solidFill>
                <a:schemeClr val="tx1"/>
              </a:solidFill>
            </a:endParaRPr>
          </a:p>
          <a:p>
            <a:pPr>
              <a:spcBef>
                <a:spcPts val="0"/>
              </a:spcBef>
              <a:buFont typeface="Arial" panose="020B0604020202020204" pitchFamily="34" charset="0"/>
              <a:buChar char="•"/>
            </a:pPr>
            <a:endParaRPr lang="en-US" sz="1400" b="0" dirty="0">
              <a:solidFill>
                <a:schemeClr val="tx1"/>
              </a:solidFill>
            </a:endParaRPr>
          </a:p>
          <a:p>
            <a:pPr>
              <a:spcBef>
                <a:spcPts val="0"/>
              </a:spcBef>
              <a:buFont typeface="Arial" panose="020B0604020202020204" pitchFamily="34" charset="0"/>
              <a:buChar char="•"/>
            </a:pPr>
            <a:r>
              <a:rPr lang="en-US" sz="1400" b="0" dirty="0">
                <a:solidFill>
                  <a:schemeClr val="tx1"/>
                </a:solidFill>
              </a:rPr>
              <a:t>EU Items</a:t>
            </a:r>
          </a:p>
          <a:p>
            <a:pPr lvl="1">
              <a:spcBef>
                <a:spcPts val="0"/>
              </a:spcBef>
              <a:buFont typeface="Arial" panose="020B0604020202020204" pitchFamily="34" charset="0"/>
              <a:buChar char="•"/>
            </a:pPr>
            <a:r>
              <a:rPr lang="en-US" sz="1400" dirty="0">
                <a:solidFill>
                  <a:schemeClr val="tx1"/>
                </a:solidFill>
              </a:rPr>
              <a:t>General items, ETSI, CEPT, etc.</a:t>
            </a:r>
          </a:p>
          <a:p>
            <a:pPr>
              <a:spcBef>
                <a:spcPts val="0"/>
              </a:spcBef>
              <a:buFont typeface="Arial" panose="020B0604020202020204" pitchFamily="34" charset="0"/>
              <a:buChar char="•"/>
            </a:pPr>
            <a:endParaRPr lang="en-US" sz="1400" b="0" dirty="0">
              <a:solidFill>
                <a:schemeClr val="tx1"/>
              </a:solidFill>
            </a:endParaRPr>
          </a:p>
          <a:p>
            <a:pPr>
              <a:spcBef>
                <a:spcPts val="0"/>
              </a:spcBef>
              <a:buFont typeface="Arial" panose="020B0604020202020204" pitchFamily="34" charset="0"/>
              <a:buChar char="•"/>
            </a:pPr>
            <a:r>
              <a:rPr lang="en-US" sz="1400" b="0" dirty="0">
                <a:solidFill>
                  <a:schemeClr val="tx1"/>
                </a:solidFill>
              </a:rPr>
              <a:t>ITU-R Items</a:t>
            </a:r>
          </a:p>
          <a:p>
            <a:pPr lvl="1">
              <a:spcBef>
                <a:spcPts val="0"/>
              </a:spcBef>
              <a:buFont typeface="Arial" panose="020B0604020202020204" pitchFamily="34" charset="0"/>
              <a:buChar char="•"/>
            </a:pPr>
            <a:r>
              <a:rPr lang="en-US" sz="1400" dirty="0">
                <a:solidFill>
                  <a:schemeClr val="tx1"/>
                </a:solidFill>
              </a:rPr>
              <a:t>General items</a:t>
            </a:r>
          </a:p>
          <a:p>
            <a:pPr marL="0" indent="0">
              <a:spcBef>
                <a:spcPts val="0"/>
              </a:spcBef>
            </a:pPr>
            <a:endParaRPr lang="en-US" altLang="en-US" sz="1400" b="0" kern="0" dirty="0"/>
          </a:p>
          <a:p>
            <a:pPr marL="285750" indent="-285750">
              <a:spcBef>
                <a:spcPts val="0"/>
              </a:spcBef>
              <a:buFont typeface="Arial" panose="020B0604020202020204" pitchFamily="34" charset="0"/>
              <a:buChar char="•"/>
            </a:pPr>
            <a:r>
              <a:rPr lang="en-US" altLang="en-US" sz="1400" b="0" kern="0" dirty="0"/>
              <a:t> ACMA consultation</a:t>
            </a:r>
          </a:p>
          <a:p>
            <a:pPr marL="685800" lvl="1">
              <a:spcBef>
                <a:spcPts val="0"/>
              </a:spcBef>
              <a:buFont typeface="Arial" panose="020B0604020202020204" pitchFamily="34" charset="0"/>
              <a:buChar char="•"/>
            </a:pPr>
            <a:r>
              <a:rPr lang="en-US" altLang="en-US" sz="1400" kern="0" dirty="0"/>
              <a:t>Sharing proposals</a:t>
            </a:r>
          </a:p>
          <a:p>
            <a:pPr marL="685800" lvl="1">
              <a:spcBef>
                <a:spcPts val="0"/>
              </a:spcBef>
              <a:buFont typeface="Arial" panose="020B0604020202020204" pitchFamily="34" charset="0"/>
              <a:buChar char="•"/>
            </a:pPr>
            <a:r>
              <a:rPr lang="en-US" altLang="en-US" sz="1400" kern="0" dirty="0"/>
              <a:t>Comments due  27Sept/12Sept to approve</a:t>
            </a:r>
          </a:p>
          <a:p>
            <a:pPr marL="685800" lvl="1">
              <a:spcBef>
                <a:spcPts val="0"/>
              </a:spcBef>
              <a:buFont typeface="Arial" panose="020B0604020202020204" pitchFamily="34" charset="0"/>
              <a:buChar char="•"/>
            </a:pPr>
            <a:endParaRPr lang="en-US" altLang="en-US" sz="1400" kern="0" dirty="0"/>
          </a:p>
          <a:p>
            <a:pPr marL="285750">
              <a:spcBef>
                <a:spcPts val="0"/>
              </a:spcBef>
              <a:buFont typeface="Arial" panose="020B0604020202020204" pitchFamily="34" charset="0"/>
              <a:buChar char="•"/>
            </a:pPr>
            <a:r>
              <a:rPr lang="en-US" altLang="en-US" sz="1400" b="0" kern="0" dirty="0"/>
              <a:t>UWB ex </a:t>
            </a:r>
            <a:r>
              <a:rPr lang="en-US" altLang="en-US" sz="1400" b="0" kern="0" dirty="0" err="1"/>
              <a:t>parte</a:t>
            </a:r>
            <a:r>
              <a:rPr lang="en-US" altLang="en-US" sz="1400" b="0" kern="0" dirty="0"/>
              <a:t> on comments</a:t>
            </a:r>
          </a:p>
          <a:p>
            <a:pPr marL="685800" lvl="1">
              <a:spcBef>
                <a:spcPts val="0"/>
              </a:spcBef>
              <a:buFont typeface="Arial" panose="020B0604020202020204" pitchFamily="34" charset="0"/>
              <a:buChar char="•"/>
            </a:pPr>
            <a:r>
              <a:rPr lang="en-US" altLang="en-US" sz="1400" kern="0" dirty="0"/>
              <a:t>In place of reply comments</a:t>
            </a:r>
          </a:p>
          <a:p>
            <a:pPr marL="685800" lvl="1">
              <a:spcBef>
                <a:spcPts val="0"/>
              </a:spcBef>
              <a:buFont typeface="Arial" panose="020B0604020202020204" pitchFamily="34" charset="0"/>
              <a:buChar char="•"/>
            </a:pPr>
            <a:endParaRPr lang="en-US" altLang="en-US" sz="1400" kern="0" dirty="0"/>
          </a:p>
          <a:p>
            <a:pPr marL="285750" indent="-285750">
              <a:spcBef>
                <a:spcPts val="0"/>
              </a:spcBef>
              <a:buFont typeface="Arial" panose="020B0604020202020204" pitchFamily="34" charset="0"/>
              <a:buChar char="•"/>
            </a:pPr>
            <a:r>
              <a:rPr lang="en-US" altLang="en-US" sz="1400" b="0" kern="0" dirty="0"/>
              <a:t>General discussion items:</a:t>
            </a:r>
          </a:p>
          <a:p>
            <a:pPr lvl="1">
              <a:spcBef>
                <a:spcPts val="0"/>
              </a:spcBef>
              <a:buFont typeface="Arial" panose="020B0604020202020204" pitchFamily="34" charset="0"/>
              <a:buChar char="•"/>
            </a:pPr>
            <a:r>
              <a:rPr lang="en-US" altLang="en-US" sz="1400" kern="0" dirty="0"/>
              <a:t>ICASA LMSC ballot status</a:t>
            </a:r>
          </a:p>
          <a:p>
            <a:pPr lvl="1">
              <a:spcBef>
                <a:spcPts val="0"/>
              </a:spcBef>
              <a:buFont typeface="Arial" panose="020B0604020202020204" pitchFamily="34" charset="0"/>
              <a:buChar char="•"/>
            </a:pPr>
            <a:r>
              <a:rPr lang="en-US" altLang="en-US" sz="1400" kern="0" dirty="0"/>
              <a:t>FCC UWB Waiver</a:t>
            </a:r>
          </a:p>
          <a:p>
            <a:pPr lvl="1">
              <a:spcBef>
                <a:spcPts val="0"/>
              </a:spcBef>
              <a:buFont typeface="Arial" panose="020B0604020202020204" pitchFamily="34" charset="0"/>
              <a:buChar char="•"/>
            </a:pPr>
            <a:r>
              <a:rPr lang="en-US" altLang="en-US" sz="1400" kern="0" dirty="0"/>
              <a:t>.18 List Server, back to a fashion</a:t>
            </a:r>
          </a:p>
          <a:p>
            <a:pPr lvl="1">
              <a:spcBef>
                <a:spcPts val="0"/>
              </a:spcBef>
              <a:buFont typeface="Arial" panose="020B0604020202020204" pitchFamily="34" charset="0"/>
              <a:buChar char="•"/>
            </a:pPr>
            <a:endParaRPr lang="en-US" altLang="en-US" sz="1000" kern="0" dirty="0"/>
          </a:p>
          <a:p>
            <a:pPr lvl="1">
              <a:spcBef>
                <a:spcPts val="0"/>
              </a:spcBef>
              <a:buFont typeface="Arial" panose="020B0604020202020204" pitchFamily="34" charset="0"/>
              <a:buChar char="•"/>
            </a:pPr>
            <a:endParaRPr lang="en-US" altLang="en-US" sz="1400" kern="0" dirty="0"/>
          </a:p>
          <a:p>
            <a:pPr>
              <a:spcBef>
                <a:spcPts val="0"/>
              </a:spcBef>
              <a:buFont typeface="Arial" panose="020B0604020202020204" pitchFamily="34" charset="0"/>
              <a:buChar char="•"/>
            </a:pPr>
            <a:endParaRPr lang="en-US" altLang="en-US" sz="1400" kern="0" dirty="0"/>
          </a:p>
        </p:txBody>
      </p:sp>
    </p:spTree>
    <p:extLst>
      <p:ext uri="{BB962C8B-B14F-4D97-AF65-F5344CB8AC3E}">
        <p14:creationId xmlns:p14="http://schemas.microsoft.com/office/powerpoint/2010/main" val="229327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799" y="534987"/>
            <a:ext cx="7770813" cy="469235"/>
          </a:xfrm>
        </p:spPr>
        <p:txBody>
          <a:bodyPr/>
          <a:lstStyle/>
          <a:p>
            <a:r>
              <a:rPr lang="en-US" altLang="en-US" sz="2400" dirty="0"/>
              <a:t>Administrative – Motions and more</a:t>
            </a:r>
          </a:p>
        </p:txBody>
      </p:sp>
      <p:sp>
        <p:nvSpPr>
          <p:cNvPr id="16387" name="Content Placeholder 2"/>
          <p:cNvSpPr>
            <a:spLocks noGrp="1"/>
          </p:cNvSpPr>
          <p:nvPr>
            <p:ph idx="1"/>
          </p:nvPr>
        </p:nvSpPr>
        <p:spPr>
          <a:xfrm>
            <a:off x="685799" y="707014"/>
            <a:ext cx="8229602" cy="5858886"/>
          </a:xfrm>
        </p:spPr>
        <p:txBody>
          <a:bodyPr/>
          <a:lstStyle/>
          <a:p>
            <a:pPr lvl="4">
              <a:buFont typeface="Arial" panose="020B0604020202020204" pitchFamily="34" charset="0"/>
              <a:buChar char="•"/>
            </a:pPr>
            <a:endParaRPr lang="en-US" altLang="en-US" sz="800" dirty="0"/>
          </a:p>
          <a:p>
            <a:pPr lvl="4">
              <a:buFont typeface="Arial" panose="020B0604020202020204" pitchFamily="34" charset="0"/>
              <a:buChar char="•"/>
            </a:pPr>
            <a:endParaRPr lang="en-US" altLang="en-US" sz="600" u="sng" dirty="0"/>
          </a:p>
          <a:p>
            <a:pPr>
              <a:spcBef>
                <a:spcPts val="400"/>
              </a:spcBef>
              <a:buFont typeface="Arial" panose="020B0604020202020204" pitchFamily="34" charset="0"/>
              <a:buChar char="•"/>
            </a:pPr>
            <a:r>
              <a:rPr lang="en-US" altLang="en-US" sz="1800" u="sng" dirty="0"/>
              <a:t>Motion:</a:t>
            </a:r>
            <a:r>
              <a:rPr lang="en-US" altLang="en-US" sz="1800" dirty="0"/>
              <a:t> To approve the agenda as presented on previous slide</a:t>
            </a:r>
          </a:p>
          <a:p>
            <a:pPr>
              <a:spcBef>
                <a:spcPts val="400"/>
              </a:spcBef>
            </a:pPr>
            <a:r>
              <a:rPr lang="en-US" altLang="en-US" sz="1600" b="1" dirty="0"/>
              <a:t>	</a:t>
            </a:r>
            <a:r>
              <a:rPr lang="en-US" altLang="en-US" sz="1600" b="1" dirty="0">
                <a:solidFill>
                  <a:schemeClr val="tx1"/>
                </a:solidFill>
              </a:rPr>
              <a:t>	</a:t>
            </a:r>
            <a:r>
              <a:rPr lang="en-US" altLang="en-US" sz="1600" dirty="0">
                <a:solidFill>
                  <a:schemeClr val="tx1"/>
                </a:solidFill>
              </a:rPr>
              <a:t>Moved by:  	Stuart K</a:t>
            </a:r>
          </a:p>
          <a:p>
            <a:pPr>
              <a:spcBef>
                <a:spcPts val="400"/>
              </a:spcBef>
            </a:pPr>
            <a:r>
              <a:rPr lang="en-US" altLang="en-US" sz="1600" b="1" dirty="0">
                <a:solidFill>
                  <a:schemeClr val="tx1"/>
                </a:solidFill>
              </a:rPr>
              <a:t>		Seconded by:	</a:t>
            </a:r>
            <a:r>
              <a:rPr lang="en-US" altLang="en-US" sz="1600" dirty="0">
                <a:solidFill>
                  <a:schemeClr val="tx1"/>
                </a:solidFill>
              </a:rPr>
              <a:t>Hassan Y.</a:t>
            </a:r>
          </a:p>
          <a:p>
            <a:pPr lvl="1">
              <a:spcBef>
                <a:spcPts val="400"/>
              </a:spcBef>
            </a:pPr>
            <a:r>
              <a:rPr lang="en-US" altLang="en-US" sz="1600" b="1" dirty="0">
                <a:solidFill>
                  <a:schemeClr val="tx1"/>
                </a:solidFill>
              </a:rPr>
              <a:t>Discussion?  	None</a:t>
            </a:r>
          </a:p>
          <a:p>
            <a:pPr lvl="1">
              <a:spcBef>
                <a:spcPts val="400"/>
              </a:spcBef>
            </a:pPr>
            <a:r>
              <a:rPr lang="en-US" altLang="en-US" sz="1600" b="1" dirty="0">
                <a:solidFill>
                  <a:schemeClr val="tx1"/>
                </a:solidFill>
              </a:rPr>
              <a:t>Vote:  Approved by unanimous consent</a:t>
            </a:r>
          </a:p>
          <a:p>
            <a:pPr>
              <a:spcBef>
                <a:spcPts val="400"/>
              </a:spcBef>
              <a:buFont typeface="Arial" panose="020B0604020202020204" pitchFamily="34" charset="0"/>
              <a:buChar char="•"/>
            </a:pPr>
            <a:endParaRPr lang="en-US" altLang="en-US" sz="1600" u="sng" dirty="0"/>
          </a:p>
          <a:p>
            <a:pPr>
              <a:spcBef>
                <a:spcPts val="400"/>
              </a:spcBef>
              <a:buFont typeface="Arial" panose="020B0604020202020204" pitchFamily="34" charset="0"/>
              <a:buChar char="•"/>
            </a:pPr>
            <a:r>
              <a:rPr lang="en-US" altLang="en-US" sz="1800" u="sng" dirty="0"/>
              <a:t>Motion:</a:t>
            </a:r>
            <a:r>
              <a:rPr lang="en-US" altLang="en-US" sz="1800" dirty="0"/>
              <a:t> </a:t>
            </a:r>
            <a:r>
              <a:rPr lang="en-US" altLang="en-US" sz="1600" dirty="0"/>
              <a:t>To approve the minutes from the IEEE 802.18 Teleconference 29 August 2019 in document </a:t>
            </a:r>
            <a:r>
              <a:rPr lang="en-US" altLang="en-US" sz="1600" dirty="0">
                <a:hlinkClick r:id="rId2"/>
              </a:rPr>
              <a:t>https://mentor.ieee.org/802.18/dcn/19/18-19-0117-00-0000-minutes-29aug19-rrtag-teleconference.docx</a:t>
            </a:r>
            <a:r>
              <a:rPr lang="en-US" altLang="en-US" sz="1600" dirty="0"/>
              <a:t>   </a:t>
            </a:r>
            <a:r>
              <a:rPr lang="en-US" sz="1600" b="1" dirty="0"/>
              <a:t>Posted: </a:t>
            </a:r>
            <a:r>
              <a:rPr lang="en-US" sz="1600" b="0" dirty="0"/>
              <a:t>30-Aug-2019 07:46:54 ET</a:t>
            </a:r>
          </a:p>
          <a:p>
            <a:pPr marL="0" indent="0">
              <a:spcBef>
                <a:spcPts val="400"/>
              </a:spcBef>
            </a:pPr>
            <a:r>
              <a:rPr lang="en-US" sz="1600" b="0" dirty="0"/>
              <a:t> </a:t>
            </a:r>
            <a:r>
              <a:rPr lang="en-US" altLang="en-US" sz="1600" b="0" dirty="0">
                <a:solidFill>
                  <a:schemeClr val="tx1"/>
                </a:solidFill>
              </a:rPr>
              <a:t>	</a:t>
            </a:r>
            <a:r>
              <a:rPr lang="en-US" altLang="en-US" sz="1600" dirty="0">
                <a:solidFill>
                  <a:schemeClr val="tx1"/>
                </a:solidFill>
              </a:rPr>
              <a:t>Moved by:  	Mike L.  </a:t>
            </a:r>
          </a:p>
          <a:p>
            <a:pPr marL="0" indent="0">
              <a:spcBef>
                <a:spcPts val="400"/>
              </a:spcBef>
            </a:pPr>
            <a:r>
              <a:rPr lang="en-US" altLang="en-US" sz="1600" dirty="0">
                <a:solidFill>
                  <a:schemeClr val="tx1"/>
                </a:solidFill>
              </a:rPr>
              <a:t>	Seconded by:	Hassan Y.</a:t>
            </a:r>
          </a:p>
          <a:p>
            <a:pPr>
              <a:spcBef>
                <a:spcPts val="400"/>
              </a:spcBef>
            </a:pPr>
            <a:r>
              <a:rPr lang="en-US" altLang="en-US" sz="1600" b="1" dirty="0">
                <a:solidFill>
                  <a:schemeClr val="tx1"/>
                </a:solidFill>
              </a:rPr>
              <a:t>		Discussion?  	None</a:t>
            </a:r>
          </a:p>
          <a:p>
            <a:pPr lvl="1">
              <a:spcBef>
                <a:spcPts val="400"/>
              </a:spcBef>
            </a:pPr>
            <a:r>
              <a:rPr lang="en-US" altLang="en-US" sz="1600" b="1" dirty="0">
                <a:solidFill>
                  <a:schemeClr val="tx1"/>
                </a:solidFill>
              </a:rPr>
              <a:t>Vote:  Approved by unanimous consent</a:t>
            </a:r>
          </a:p>
          <a:p>
            <a:pPr lvl="1">
              <a:spcBef>
                <a:spcPts val="400"/>
              </a:spcBef>
            </a:pPr>
            <a:endParaRPr lang="en-US" altLang="en-US" sz="1600" b="1" dirty="0">
              <a:solidFill>
                <a:schemeClr val="tx1"/>
              </a:solidFill>
            </a:endParaRPr>
          </a:p>
          <a:p>
            <a:pPr lvl="1">
              <a:spcBef>
                <a:spcPts val="400"/>
              </a:spcBef>
            </a:pPr>
            <a:endParaRPr lang="en-US" altLang="en-US" sz="1600" b="1" dirty="0">
              <a:solidFill>
                <a:schemeClr val="bg1">
                  <a:lumMod val="75000"/>
                </a:schemeClr>
              </a:solidFill>
            </a:endParaRPr>
          </a:p>
          <a:p>
            <a:pPr>
              <a:spcBef>
                <a:spcPts val="400"/>
              </a:spcBef>
              <a:buFont typeface="Arial" panose="020B0604020202020204" pitchFamily="34" charset="0"/>
              <a:buChar char="•"/>
            </a:pPr>
            <a:r>
              <a:rPr lang="en-US" altLang="en-US" sz="1800" dirty="0">
                <a:solidFill>
                  <a:schemeClr val="tx1"/>
                </a:solidFill>
              </a:rPr>
              <a:t>RR-TAG is in need of a vice-chair and secretary, </a:t>
            </a:r>
            <a:r>
              <a:rPr lang="en-US" altLang="en-US" sz="1800" dirty="0">
                <a:solidFill>
                  <a:srgbClr val="7030A0"/>
                </a:solidFill>
              </a:rPr>
              <a:t>is there anyone that can help?</a:t>
            </a:r>
            <a:r>
              <a:rPr lang="en-US" altLang="en-US" sz="1800" dirty="0">
                <a:solidFill>
                  <a:schemeClr val="tx1"/>
                </a:solidFill>
              </a:rPr>
              <a:t> __nothing heard____</a:t>
            </a:r>
          </a:p>
          <a:p>
            <a:pPr lvl="1">
              <a:spcBef>
                <a:spcPts val="400"/>
              </a:spcBef>
              <a:buFont typeface="Arial" panose="020B0604020202020204" pitchFamily="34" charset="0"/>
              <a:buChar char="•"/>
            </a:pPr>
            <a:endParaRPr lang="en-US" altLang="en-US" sz="1400" dirty="0">
              <a:solidFill>
                <a:schemeClr val="tx1"/>
              </a:solidFill>
            </a:endParaRPr>
          </a:p>
          <a:p>
            <a:endParaRPr lang="en-US" altLang="en-US" sz="1600" dirty="0">
              <a:solidFill>
                <a:schemeClr val="bg1">
                  <a:lumMod val="75000"/>
                </a:schemeClr>
              </a:solidFill>
            </a:endParaRP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6</a:t>
            </a:fld>
            <a:endParaRPr lang="en-US" altLang="en-US" sz="1200" b="0" dirty="0"/>
          </a:p>
        </p:txBody>
      </p:sp>
      <p:sp>
        <p:nvSpPr>
          <p:cNvPr id="2" name="Date Placeholder 1"/>
          <p:cNvSpPr>
            <a:spLocks noGrp="1"/>
          </p:cNvSpPr>
          <p:nvPr>
            <p:ph type="dt" idx="15"/>
          </p:nvPr>
        </p:nvSpPr>
        <p:spPr/>
        <p:txBody>
          <a:bodyPr/>
          <a:lstStyle/>
          <a:p>
            <a:r>
              <a:rPr lang="en-US"/>
              <a:t>05 Sept 2019</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3162416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EU items to share </a:t>
            </a:r>
            <a:r>
              <a:rPr lang="en-US" sz="1400" dirty="0"/>
              <a:t>-1</a:t>
            </a:r>
            <a:endParaRPr lang="en-US" sz="1200" dirty="0"/>
          </a:p>
        </p:txBody>
      </p:sp>
      <p:sp>
        <p:nvSpPr>
          <p:cNvPr id="3" name="Content Placeholder 2"/>
          <p:cNvSpPr>
            <a:spLocks noGrp="1"/>
          </p:cNvSpPr>
          <p:nvPr>
            <p:ph idx="1"/>
          </p:nvPr>
        </p:nvSpPr>
        <p:spPr>
          <a:xfrm>
            <a:off x="685800" y="1047078"/>
            <a:ext cx="8153400" cy="5408613"/>
          </a:xfrm>
        </p:spPr>
        <p:txBody>
          <a:bodyPr/>
          <a:lstStyle/>
          <a:p>
            <a:pPr>
              <a:buFont typeface="Arial" panose="020B0604020202020204" pitchFamily="34" charset="0"/>
              <a:buChar char="•"/>
            </a:pPr>
            <a:r>
              <a:rPr lang="en-US" sz="1800" dirty="0">
                <a:solidFill>
                  <a:schemeClr val="tx1"/>
                </a:solidFill>
              </a:rPr>
              <a:t>General EU info: </a:t>
            </a:r>
            <a:r>
              <a:rPr lang="en-US" altLang="en-US" sz="1800" dirty="0"/>
              <a:t> </a:t>
            </a:r>
            <a:r>
              <a:rPr lang="en-US" altLang="en-US" sz="1800" b="0" dirty="0">
                <a:hlinkClick r:id="rId3"/>
              </a:rPr>
              <a:t>&lt;</a:t>
            </a:r>
            <a:r>
              <a:rPr lang="en-US" altLang="en-US" sz="1800" b="0" dirty="0" err="1">
                <a:hlinkClick r:id="rId3"/>
              </a:rPr>
              <a:t>ojeu</a:t>
            </a:r>
            <a:r>
              <a:rPr lang="en-US" altLang="en-US" sz="1800" b="0" dirty="0">
                <a:hlinkClick r:id="rId3"/>
              </a:rPr>
              <a:t>&gt;</a:t>
            </a:r>
            <a:r>
              <a:rPr lang="en-US" altLang="en-US" sz="1800" b="0" dirty="0"/>
              <a:t>   </a:t>
            </a:r>
            <a:r>
              <a:rPr lang="en-US" altLang="en-US" sz="1800" b="0" dirty="0">
                <a:hlinkClick r:id="rId4"/>
              </a:rPr>
              <a:t>&lt;</a:t>
            </a:r>
            <a:r>
              <a:rPr lang="en-US" altLang="en-US" sz="1800" b="0" dirty="0" err="1">
                <a:hlinkClick r:id="rId4"/>
              </a:rPr>
              <a:t>HStds</a:t>
            </a:r>
            <a:r>
              <a:rPr lang="en-US" altLang="en-US" sz="1800" b="0" dirty="0">
                <a:hlinkClick r:id="rId4"/>
              </a:rPr>
              <a:t>&gt;</a:t>
            </a:r>
            <a:r>
              <a:rPr lang="en-US" altLang="en-US" sz="1800" b="0" dirty="0"/>
              <a:t>   </a:t>
            </a:r>
          </a:p>
          <a:p>
            <a:pPr lvl="4">
              <a:spcBef>
                <a:spcPts val="0"/>
              </a:spcBef>
              <a:buFont typeface="Arial" panose="020B0604020202020204" pitchFamily="34" charset="0"/>
              <a:buChar char="•"/>
            </a:pPr>
            <a:endParaRPr lang="en-US" sz="1000" dirty="0">
              <a:solidFill>
                <a:schemeClr val="tx1"/>
              </a:solidFill>
            </a:endParaRPr>
          </a:p>
          <a:p>
            <a:pPr>
              <a:spcBef>
                <a:spcPts val="0"/>
              </a:spcBef>
              <a:buFont typeface="Arial" panose="020B0604020202020204" pitchFamily="34" charset="0"/>
              <a:buChar char="•"/>
            </a:pPr>
            <a:r>
              <a:rPr lang="en-US" sz="1800" dirty="0">
                <a:solidFill>
                  <a:schemeClr val="tx1"/>
                </a:solidFill>
              </a:rPr>
              <a:t>ETSI – </a:t>
            </a:r>
            <a:r>
              <a:rPr lang="en-US" altLang="en-US" sz="1800" b="0" dirty="0">
                <a:hlinkClick r:id="rId5"/>
              </a:rPr>
              <a:t>&lt;BRAN&gt;</a:t>
            </a:r>
            <a:r>
              <a:rPr lang="en-US" altLang="en-US" sz="1800" b="0" dirty="0"/>
              <a:t>  </a:t>
            </a:r>
            <a:r>
              <a:rPr lang="en-US" sz="1800" dirty="0">
                <a:solidFill>
                  <a:schemeClr val="tx1"/>
                </a:solidFill>
              </a:rPr>
              <a:t>next meeting #103, 07-10 Oct 2019, </a:t>
            </a:r>
            <a:r>
              <a:rPr lang="en-US" sz="1800" dirty="0"/>
              <a:t>Sophia Antipolis</a:t>
            </a:r>
            <a:endParaRPr lang="en-US" sz="1800" dirty="0">
              <a:solidFill>
                <a:schemeClr val="tx1"/>
              </a:solidFill>
            </a:endParaRPr>
          </a:p>
          <a:p>
            <a:pPr lvl="1">
              <a:buFont typeface="Arial" panose="020B0604020202020204" pitchFamily="34" charset="0"/>
              <a:buChar char="•"/>
            </a:pPr>
            <a:r>
              <a:rPr lang="en-US" sz="1600" dirty="0"/>
              <a:t>Chair nominations must be posted by 06 Sept. </a:t>
            </a:r>
          </a:p>
          <a:p>
            <a:pPr lvl="2">
              <a:buFont typeface="Arial" panose="020B0604020202020204" pitchFamily="34" charset="0"/>
              <a:buChar char="•"/>
            </a:pPr>
            <a:r>
              <a:rPr lang="en-US" sz="1600" dirty="0"/>
              <a:t>Ian Marshall from Ruckus has been posted.</a:t>
            </a:r>
          </a:p>
          <a:p>
            <a:pPr lvl="2">
              <a:buFont typeface="Arial" panose="020B0604020202020204" pitchFamily="34" charset="0"/>
              <a:buChar char="•"/>
            </a:pPr>
            <a:r>
              <a:rPr lang="en-US" sz="1600" dirty="0"/>
              <a:t>Others expected tomorrow. (Midnight CET Friday 6</a:t>
            </a:r>
            <a:r>
              <a:rPr lang="en-US" sz="1600" baseline="30000" dirty="0"/>
              <a:t>th</a:t>
            </a:r>
            <a:r>
              <a:rPr lang="en-US" sz="1600" dirty="0"/>
              <a:t>) </a:t>
            </a:r>
          </a:p>
          <a:p>
            <a:pPr>
              <a:spcBef>
                <a:spcPts val="0"/>
              </a:spcBef>
              <a:buFont typeface="Arial" panose="020B0604020202020204" pitchFamily="34" charset="0"/>
              <a:buChar char="•"/>
            </a:pPr>
            <a:endParaRPr lang="en-US" sz="1800" dirty="0">
              <a:solidFill>
                <a:schemeClr val="tx1"/>
              </a:solidFill>
            </a:endParaRPr>
          </a:p>
          <a:p>
            <a:pPr>
              <a:spcBef>
                <a:spcPts val="0"/>
              </a:spcBef>
              <a:buFont typeface="Arial" panose="020B0604020202020204" pitchFamily="34" charset="0"/>
              <a:buChar char="•"/>
            </a:pPr>
            <a:r>
              <a:rPr lang="en-US" sz="1800" dirty="0">
                <a:solidFill>
                  <a:schemeClr val="tx1"/>
                </a:solidFill>
              </a:rPr>
              <a:t>ETSI - ERM - </a:t>
            </a:r>
            <a:r>
              <a:rPr lang="en-US" altLang="en-US" sz="1800" b="0" dirty="0">
                <a:hlinkClick r:id="rId6"/>
              </a:rPr>
              <a:t>&lt;TG-11&gt;</a:t>
            </a:r>
            <a:r>
              <a:rPr lang="en-US" altLang="en-US" sz="1800" b="0" dirty="0"/>
              <a:t>  </a:t>
            </a:r>
            <a:r>
              <a:rPr lang="en-US" sz="1800" dirty="0">
                <a:solidFill>
                  <a:schemeClr val="tx1"/>
                </a:solidFill>
              </a:rPr>
              <a:t>meeting # _____ </a:t>
            </a:r>
            <a:r>
              <a:rPr lang="en-US" sz="1200" dirty="0">
                <a:solidFill>
                  <a:schemeClr val="tx1"/>
                </a:solidFill>
              </a:rPr>
              <a:t>(05 Sept and 07 Nov, meetings on 2.4 GHz SRDoc)</a:t>
            </a:r>
            <a:endParaRPr lang="en-US" sz="1800" dirty="0">
              <a:solidFill>
                <a:schemeClr val="tx1"/>
              </a:solidFill>
            </a:endParaRPr>
          </a:p>
          <a:p>
            <a:pPr lvl="1">
              <a:buFont typeface="Arial" panose="020B0604020202020204" pitchFamily="34" charset="0"/>
              <a:buChar char="•"/>
            </a:pPr>
            <a:r>
              <a:rPr lang="en-US" sz="1600" dirty="0">
                <a:solidFill>
                  <a:schemeClr val="tx1"/>
                </a:solidFill>
              </a:rPr>
              <a:t>Nothing reported</a:t>
            </a:r>
          </a:p>
          <a:p>
            <a:pPr lvl="1">
              <a:buFont typeface="Arial" panose="020B0604020202020204" pitchFamily="34" charset="0"/>
              <a:buChar char="•"/>
            </a:pPr>
            <a:endParaRPr lang="en-US" sz="1200" dirty="0">
              <a:solidFill>
                <a:schemeClr val="tx1"/>
              </a:solidFill>
            </a:endParaRPr>
          </a:p>
          <a:p>
            <a:pPr lvl="3">
              <a:buFont typeface="Arial" panose="020B0604020202020204" pitchFamily="34" charset="0"/>
              <a:buChar char="•"/>
            </a:pPr>
            <a:endParaRPr lang="en-US" sz="1200" dirty="0">
              <a:solidFill>
                <a:schemeClr val="tx1"/>
              </a:solidFill>
            </a:endParaRPr>
          </a:p>
          <a:p>
            <a:pPr>
              <a:spcBef>
                <a:spcPts val="0"/>
              </a:spcBef>
              <a:buFont typeface="Arial" panose="020B0604020202020204" pitchFamily="34" charset="0"/>
              <a:buChar char="•"/>
            </a:pPr>
            <a:endParaRPr lang="en-US" sz="1200" dirty="0">
              <a:solidFill>
                <a:schemeClr val="tx1"/>
              </a:solidFill>
            </a:endParaRPr>
          </a:p>
          <a:p>
            <a:pPr>
              <a:spcBef>
                <a:spcPts val="0"/>
              </a:spcBef>
              <a:buFont typeface="Arial" panose="020B0604020202020204" pitchFamily="34" charset="0"/>
              <a:buChar char="•"/>
            </a:pPr>
            <a:r>
              <a:rPr lang="en-US" sz="1400" dirty="0">
                <a:solidFill>
                  <a:schemeClr val="tx1"/>
                </a:solidFill>
              </a:rPr>
              <a:t>ETSI – ERM</a:t>
            </a:r>
            <a:r>
              <a:rPr lang="en-US" sz="1400" b="0" dirty="0">
                <a:solidFill>
                  <a:schemeClr val="tx1"/>
                </a:solidFill>
              </a:rPr>
              <a:t> </a:t>
            </a:r>
            <a:r>
              <a:rPr lang="en-US" sz="1400" b="0" dirty="0">
                <a:solidFill>
                  <a:schemeClr val="tx1"/>
                </a:solidFill>
                <a:hlinkClick r:id="rId7"/>
              </a:rPr>
              <a:t>&lt;TG-UWB&gt;</a:t>
            </a:r>
            <a:r>
              <a:rPr lang="en-US" sz="1400" b="0" dirty="0">
                <a:solidFill>
                  <a:schemeClr val="tx1"/>
                </a:solidFill>
              </a:rPr>
              <a:t> </a:t>
            </a:r>
            <a:r>
              <a:rPr lang="en-US" sz="1400" dirty="0">
                <a:solidFill>
                  <a:schemeClr val="tx1"/>
                </a:solidFill>
              </a:rPr>
              <a:t>next meeting #50, 10-13 Sept 2019, </a:t>
            </a:r>
            <a:r>
              <a:rPr lang="en-US" sz="1400" dirty="0" err="1">
                <a:solidFill>
                  <a:schemeClr val="tx1"/>
                </a:solidFill>
              </a:rPr>
              <a:t>Boeblingen</a:t>
            </a:r>
            <a:r>
              <a:rPr lang="en-US" sz="1400" dirty="0">
                <a:solidFill>
                  <a:schemeClr val="tx1"/>
                </a:solidFill>
              </a:rPr>
              <a:t>, DE</a:t>
            </a:r>
          </a:p>
          <a:p>
            <a:pPr lvl="1">
              <a:spcBef>
                <a:spcPts val="0"/>
              </a:spcBef>
              <a:buFont typeface="Arial" panose="020B0604020202020204" pitchFamily="34" charset="0"/>
              <a:buChar char="•"/>
            </a:pPr>
            <a:r>
              <a:rPr lang="en-US" sz="1200" dirty="0">
                <a:solidFill>
                  <a:schemeClr val="tx1"/>
                </a:solidFill>
              </a:rPr>
              <a:t>nothing reported</a:t>
            </a:r>
          </a:p>
          <a:p>
            <a:pPr>
              <a:spcBef>
                <a:spcPts val="0"/>
              </a:spcBef>
              <a:buFont typeface="Arial" panose="020B0604020202020204" pitchFamily="34" charset="0"/>
              <a:buChar char="•"/>
            </a:pPr>
            <a:r>
              <a:rPr lang="en-US" sz="1400" dirty="0">
                <a:solidFill>
                  <a:schemeClr val="tx1"/>
                </a:solidFill>
              </a:rPr>
              <a:t>ETSI</a:t>
            </a:r>
            <a:r>
              <a:rPr lang="en-US" sz="1400" b="0" dirty="0">
                <a:solidFill>
                  <a:schemeClr val="tx1"/>
                </a:solidFill>
              </a:rPr>
              <a:t> </a:t>
            </a:r>
            <a:r>
              <a:rPr lang="en-US" sz="1400" b="0" u="sng" dirty="0">
                <a:hlinkClick r:id="rId8"/>
              </a:rPr>
              <a:t>&lt;ERM&gt;</a:t>
            </a:r>
            <a:r>
              <a:rPr lang="en-US" sz="1400" b="0" dirty="0"/>
              <a:t> </a:t>
            </a:r>
            <a:r>
              <a:rPr lang="en-US" sz="1400" dirty="0">
                <a:solidFill>
                  <a:schemeClr val="tx1"/>
                </a:solidFill>
              </a:rPr>
              <a:t>next meeting #69, 15-18 Oct 2019, </a:t>
            </a:r>
            <a:r>
              <a:rPr lang="en-US" sz="1400" dirty="0"/>
              <a:t>Sophia Antipolis</a:t>
            </a:r>
            <a:endParaRPr lang="en-US" sz="1400" b="0" dirty="0">
              <a:solidFill>
                <a:schemeClr val="tx1"/>
              </a:solidFill>
            </a:endParaRPr>
          </a:p>
          <a:p>
            <a:pPr lvl="1">
              <a:spcBef>
                <a:spcPts val="0"/>
              </a:spcBef>
              <a:buFont typeface="Arial" panose="020B0604020202020204" pitchFamily="34" charset="0"/>
              <a:buChar char="•"/>
            </a:pPr>
            <a:r>
              <a:rPr lang="en-US" sz="1200" dirty="0">
                <a:solidFill>
                  <a:schemeClr val="tx1"/>
                </a:solidFill>
              </a:rPr>
              <a:t>nothing reported </a:t>
            </a:r>
          </a:p>
          <a:p>
            <a:pPr marL="0" indent="0">
              <a:spcBef>
                <a:spcPts val="0"/>
              </a:spcBef>
            </a:pPr>
            <a:endParaRPr lang="en-US" sz="18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05 Sept 2019</a:t>
            </a:r>
            <a:endParaRPr lang="en-GB" dirty="0"/>
          </a:p>
        </p:txBody>
      </p:sp>
    </p:spTree>
    <p:extLst>
      <p:ext uri="{BB962C8B-B14F-4D97-AF65-F5344CB8AC3E}">
        <p14:creationId xmlns:p14="http://schemas.microsoft.com/office/powerpoint/2010/main" val="77796066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7841" y="737368"/>
            <a:ext cx="7770813" cy="405632"/>
          </a:xfrm>
        </p:spPr>
        <p:txBody>
          <a:bodyPr/>
          <a:lstStyle/>
          <a:p>
            <a:r>
              <a:rPr lang="en-US" sz="2400" dirty="0"/>
              <a:t>EU items to share </a:t>
            </a:r>
            <a:r>
              <a:rPr lang="en-US" sz="1400" dirty="0"/>
              <a:t>-2</a:t>
            </a:r>
            <a:r>
              <a:rPr lang="en-US" sz="2400" dirty="0"/>
              <a:t> </a:t>
            </a:r>
            <a:endParaRPr lang="en-US" sz="1200" dirty="0"/>
          </a:p>
        </p:txBody>
      </p:sp>
      <p:sp>
        <p:nvSpPr>
          <p:cNvPr id="3" name="Content Placeholder 2"/>
          <p:cNvSpPr>
            <a:spLocks noGrp="1"/>
          </p:cNvSpPr>
          <p:nvPr>
            <p:ph idx="1"/>
          </p:nvPr>
        </p:nvSpPr>
        <p:spPr>
          <a:xfrm>
            <a:off x="697684" y="1158729"/>
            <a:ext cx="8522516" cy="5316684"/>
          </a:xfrm>
        </p:spPr>
        <p:txBody>
          <a:bodyPr/>
          <a:lstStyle/>
          <a:p>
            <a:endParaRPr lang="en-US" sz="1600" dirty="0">
              <a:solidFill>
                <a:schemeClr val="tx1"/>
              </a:solidFill>
            </a:endParaRPr>
          </a:p>
          <a:p>
            <a:pPr>
              <a:buFont typeface="Arial" panose="020B0604020202020204" pitchFamily="34" charset="0"/>
              <a:buChar char="•"/>
            </a:pPr>
            <a:r>
              <a:rPr lang="en-US" sz="1600" dirty="0">
                <a:solidFill>
                  <a:schemeClr val="tx1"/>
                </a:solidFill>
              </a:rPr>
              <a:t>CEPT–ECC  </a:t>
            </a:r>
            <a:r>
              <a:rPr lang="en-US" sz="1600" b="0" dirty="0">
                <a:solidFill>
                  <a:schemeClr val="tx1"/>
                </a:solidFill>
                <a:hlinkClick r:id="rId3"/>
              </a:rPr>
              <a:t>&lt;SE24&gt;</a:t>
            </a:r>
            <a:r>
              <a:rPr lang="en-US" sz="1600" b="0" dirty="0">
                <a:solidFill>
                  <a:schemeClr val="tx1"/>
                </a:solidFill>
              </a:rPr>
              <a:t> </a:t>
            </a:r>
            <a:r>
              <a:rPr lang="en-US" sz="1600" dirty="0">
                <a:solidFill>
                  <a:schemeClr val="tx1"/>
                </a:solidFill>
              </a:rPr>
              <a:t>next meeting M98, 16-18 Sept 2019, Cluj </a:t>
            </a:r>
            <a:r>
              <a:rPr lang="en-US" sz="1600" dirty="0" err="1">
                <a:solidFill>
                  <a:schemeClr val="tx1"/>
                </a:solidFill>
              </a:rPr>
              <a:t>Napoca</a:t>
            </a:r>
            <a:r>
              <a:rPr lang="en-US" sz="1600" dirty="0">
                <a:solidFill>
                  <a:schemeClr val="tx1"/>
                </a:solidFill>
              </a:rPr>
              <a:t>, Romania</a:t>
            </a:r>
          </a:p>
          <a:p>
            <a:pPr lvl="1">
              <a:buFont typeface="Arial" panose="020B0604020202020204" pitchFamily="34" charset="0"/>
              <a:buChar char="•"/>
            </a:pPr>
            <a:r>
              <a:rPr lang="en-US" sz="1600" dirty="0">
                <a:solidFill>
                  <a:schemeClr val="tx1"/>
                </a:solidFill>
              </a:rPr>
              <a:t>Nothing reported </a:t>
            </a:r>
          </a:p>
          <a:p>
            <a:pPr lvl="1">
              <a:buFont typeface="Arial" panose="020B0604020202020204" pitchFamily="34" charset="0"/>
              <a:buChar char="•"/>
            </a:pPr>
            <a:endParaRPr lang="en-US" sz="1400" dirty="0">
              <a:solidFill>
                <a:schemeClr val="tx1"/>
              </a:solidFill>
            </a:endParaRPr>
          </a:p>
          <a:p>
            <a:pPr>
              <a:buFont typeface="Arial" panose="020B0604020202020204" pitchFamily="34" charset="0"/>
              <a:buChar char="•"/>
            </a:pPr>
            <a:r>
              <a:rPr lang="en-US" sz="1800" dirty="0">
                <a:solidFill>
                  <a:schemeClr val="tx1"/>
                </a:solidFill>
              </a:rPr>
              <a:t>CEPT – ECC </a:t>
            </a:r>
            <a:r>
              <a:rPr lang="en-US" altLang="en-US" sz="1800" b="0" dirty="0">
                <a:hlinkClick r:id="rId4"/>
              </a:rPr>
              <a:t>&lt;SE45&gt;</a:t>
            </a:r>
            <a:r>
              <a:rPr lang="en-US" altLang="en-US" sz="1800" b="0" dirty="0"/>
              <a:t> </a:t>
            </a:r>
            <a:r>
              <a:rPr lang="en-US" altLang="en-US" sz="1800" dirty="0"/>
              <a:t>next meeting #8, 23-24 Sept 2019, Rome, Italy</a:t>
            </a:r>
            <a:endParaRPr lang="en-US" sz="1800" dirty="0"/>
          </a:p>
          <a:p>
            <a:pPr lvl="1">
              <a:buFont typeface="Arial" panose="020B0604020202020204" pitchFamily="34" charset="0"/>
              <a:buChar char="•"/>
            </a:pPr>
            <a:r>
              <a:rPr lang="en-US" sz="1600" dirty="0">
                <a:solidFill>
                  <a:schemeClr val="tx1"/>
                </a:solidFill>
              </a:rPr>
              <a:t>Nothing reported</a:t>
            </a:r>
          </a:p>
          <a:p>
            <a:pPr marL="457200" lvl="1" indent="0"/>
            <a:endParaRPr lang="en-US" sz="1200" dirty="0">
              <a:solidFill>
                <a:schemeClr val="tx1"/>
              </a:solidFill>
            </a:endParaRPr>
          </a:p>
          <a:p>
            <a:pPr>
              <a:buFont typeface="Arial" panose="020B0604020202020204" pitchFamily="34" charset="0"/>
              <a:buChar char="•"/>
            </a:pPr>
            <a:r>
              <a:rPr lang="en-US" sz="1800" dirty="0">
                <a:solidFill>
                  <a:schemeClr val="tx1"/>
                </a:solidFill>
              </a:rPr>
              <a:t>CEPT – ECC </a:t>
            </a:r>
            <a:r>
              <a:rPr lang="en-US" altLang="en-US" sz="1800" b="0" dirty="0">
                <a:hlinkClick r:id="rId5"/>
              </a:rPr>
              <a:t>&lt;FM57&gt;</a:t>
            </a:r>
            <a:r>
              <a:rPr lang="en-US" altLang="en-US" sz="1800" b="0" dirty="0"/>
              <a:t>  </a:t>
            </a:r>
            <a:r>
              <a:rPr lang="en-US" sz="1800" dirty="0"/>
              <a:t>next meeting #8, 25-27 Sept 2019, Rome, Italy</a:t>
            </a:r>
            <a:r>
              <a:rPr lang="en-US" sz="1800" dirty="0">
                <a:solidFill>
                  <a:schemeClr val="tx1"/>
                </a:solidFill>
              </a:rPr>
              <a:t> </a:t>
            </a:r>
          </a:p>
          <a:p>
            <a:pPr lvl="1">
              <a:buFont typeface="Arial" panose="020B0604020202020204" pitchFamily="34" charset="0"/>
              <a:buChar char="•"/>
            </a:pPr>
            <a:r>
              <a:rPr lang="en-US" sz="1600" dirty="0">
                <a:solidFill>
                  <a:schemeClr val="tx1"/>
                </a:solidFill>
              </a:rPr>
              <a:t>Nothing reported </a:t>
            </a:r>
          </a:p>
          <a:p>
            <a:pPr lvl="1">
              <a:buFont typeface="Arial" panose="020B0604020202020204" pitchFamily="34" charset="0"/>
              <a:buChar char="•"/>
            </a:pPr>
            <a:endParaRPr lang="en-US" sz="16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05 Sept 2019</a:t>
            </a:r>
            <a:endParaRPr lang="en-GB" dirty="0"/>
          </a:p>
        </p:txBody>
      </p:sp>
    </p:spTree>
    <p:extLst>
      <p:ext uri="{BB962C8B-B14F-4D97-AF65-F5344CB8AC3E}">
        <p14:creationId xmlns:p14="http://schemas.microsoft.com/office/powerpoint/2010/main" val="11315992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7841" y="737368"/>
            <a:ext cx="7770813" cy="405632"/>
          </a:xfrm>
        </p:spPr>
        <p:txBody>
          <a:bodyPr/>
          <a:lstStyle/>
          <a:p>
            <a:r>
              <a:rPr lang="en-US" sz="2400" dirty="0"/>
              <a:t>ITU-R items to share</a:t>
            </a:r>
            <a:endParaRPr lang="en-US" sz="1200" dirty="0"/>
          </a:p>
        </p:txBody>
      </p:sp>
      <p:sp>
        <p:nvSpPr>
          <p:cNvPr id="3" name="Content Placeholder 2"/>
          <p:cNvSpPr>
            <a:spLocks noGrp="1"/>
          </p:cNvSpPr>
          <p:nvPr>
            <p:ph idx="1"/>
          </p:nvPr>
        </p:nvSpPr>
        <p:spPr>
          <a:xfrm>
            <a:off x="697684" y="1158729"/>
            <a:ext cx="8353245" cy="5316684"/>
          </a:xfrm>
        </p:spPr>
        <p:txBody>
          <a:bodyPr/>
          <a:lstStyle/>
          <a:p>
            <a:pPr>
              <a:buFont typeface="Arial" panose="020B0604020202020204" pitchFamily="34" charset="0"/>
              <a:buChar char="•"/>
            </a:pPr>
            <a:endParaRPr lang="en-US" sz="1600" dirty="0"/>
          </a:p>
          <a:p>
            <a:pPr>
              <a:spcBef>
                <a:spcPts val="0"/>
              </a:spcBef>
              <a:buFont typeface="Arial" panose="020B0604020202020204" pitchFamily="34" charset="0"/>
              <a:buChar char="•"/>
            </a:pPr>
            <a:r>
              <a:rPr lang="en-US" sz="1600" dirty="0">
                <a:solidFill>
                  <a:schemeClr val="tx1"/>
                </a:solidFill>
              </a:rPr>
              <a:t>There have been some regional prep meetings have started, minutes will be available.  A place to start:  </a:t>
            </a:r>
            <a:r>
              <a:rPr lang="en-US" sz="1600" dirty="0">
                <a:hlinkClick r:id="rId3"/>
              </a:rPr>
              <a:t>https://www.itu.int/en/ITU-R/conferences/wrc/2019/Pages/reg-prep.aspx</a:t>
            </a:r>
            <a:r>
              <a:rPr lang="en-US" sz="1600" dirty="0"/>
              <a:t> </a:t>
            </a:r>
          </a:p>
          <a:p>
            <a:pPr>
              <a:spcBef>
                <a:spcPts val="0"/>
              </a:spcBef>
              <a:buFont typeface="Arial" panose="020B0604020202020204" pitchFamily="34" charset="0"/>
              <a:buChar char="•"/>
            </a:pPr>
            <a:endParaRPr lang="en-US" sz="1600" dirty="0"/>
          </a:p>
          <a:p>
            <a:pPr>
              <a:spcBef>
                <a:spcPts val="0"/>
              </a:spcBef>
              <a:buFont typeface="Arial" panose="020B0604020202020204" pitchFamily="34" charset="0"/>
              <a:buChar char="•"/>
            </a:pPr>
            <a:endParaRPr lang="en-US" sz="1600" dirty="0"/>
          </a:p>
          <a:p>
            <a:pPr>
              <a:spcBef>
                <a:spcPts val="0"/>
              </a:spcBef>
              <a:buFont typeface="Arial" panose="020B0604020202020204" pitchFamily="34" charset="0"/>
              <a:buChar char="•"/>
            </a:pPr>
            <a:endParaRPr lang="en-US" sz="1600" dirty="0"/>
          </a:p>
          <a:p>
            <a:pPr>
              <a:spcBef>
                <a:spcPts val="0"/>
              </a:spcBef>
              <a:buFont typeface="Arial" panose="020B0604020202020204" pitchFamily="34" charset="0"/>
              <a:buChar char="•"/>
            </a:pPr>
            <a:endParaRPr lang="en-US" sz="1600" dirty="0"/>
          </a:p>
          <a:p>
            <a:pPr>
              <a:spcBef>
                <a:spcPts val="0"/>
              </a:spcBef>
              <a:buFont typeface="Arial" panose="020B0604020202020204" pitchFamily="34" charset="0"/>
              <a:buChar char="•"/>
            </a:pPr>
            <a:endParaRPr lang="en-US" sz="1600" dirty="0"/>
          </a:p>
          <a:p>
            <a:pPr>
              <a:spcBef>
                <a:spcPts val="0"/>
              </a:spcBef>
              <a:buFont typeface="Arial" panose="020B0604020202020204" pitchFamily="34" charset="0"/>
              <a:buChar char="•"/>
            </a:pPr>
            <a:endParaRPr lang="en-US" sz="1600" dirty="0"/>
          </a:p>
          <a:p>
            <a:pPr>
              <a:spcBef>
                <a:spcPts val="0"/>
              </a:spcBef>
              <a:buFont typeface="Arial" panose="020B0604020202020204" pitchFamily="34" charset="0"/>
              <a:buChar char="•"/>
            </a:pPr>
            <a:r>
              <a:rPr lang="en-US" sz="1600" dirty="0"/>
              <a:t>Calendar:</a:t>
            </a:r>
            <a:endParaRPr lang="en-US" sz="1600" dirty="0">
              <a:hlinkClick r:id="rId4"/>
            </a:endParaRPr>
          </a:p>
          <a:p>
            <a:pPr lvl="1">
              <a:spcBef>
                <a:spcPts val="0"/>
              </a:spcBef>
              <a:buFont typeface="Arial" panose="020B0604020202020204" pitchFamily="34" charset="0"/>
              <a:buChar char="•"/>
            </a:pPr>
            <a:r>
              <a:rPr lang="en-US" sz="1600" dirty="0">
                <a:hlinkClick r:id="rId4"/>
              </a:rPr>
              <a:t>https://www.itu.int/en/events/Pages/Calendar-Events.aspx?sector=ITU-R</a:t>
            </a:r>
            <a:endParaRPr lang="en-US" sz="1600" dirty="0"/>
          </a:p>
          <a:p>
            <a:pPr>
              <a:spcBef>
                <a:spcPts val="0"/>
              </a:spcBef>
              <a:buFont typeface="Arial" panose="020B0604020202020204" pitchFamily="34" charset="0"/>
              <a:buChar char="•"/>
            </a:pPr>
            <a:r>
              <a:rPr lang="en-US" sz="1200" dirty="0">
                <a:hlinkClick r:id="rId5"/>
              </a:rPr>
              <a:t>Study Group 1 (SG 1) Spectrum management</a:t>
            </a:r>
            <a:endParaRPr lang="en-US" sz="1200" dirty="0">
              <a:solidFill>
                <a:schemeClr val="tx1"/>
              </a:solidFill>
            </a:endParaRPr>
          </a:p>
          <a:p>
            <a:pPr lvl="1">
              <a:spcBef>
                <a:spcPts val="0"/>
              </a:spcBef>
              <a:buFont typeface="Arial" panose="020B0604020202020204" pitchFamily="34" charset="0"/>
              <a:buChar char="•"/>
            </a:pPr>
            <a:r>
              <a:rPr lang="en-US" sz="1050" u="sng" dirty="0">
                <a:hlinkClick r:id="rId6"/>
              </a:rPr>
              <a:t>Working Party 1A (WP 1A) - Spectrum engineering techniques</a:t>
            </a:r>
            <a:r>
              <a:rPr lang="en-US" sz="1050" u="sng" dirty="0"/>
              <a:t> </a:t>
            </a:r>
          </a:p>
          <a:p>
            <a:pPr lvl="1">
              <a:spcBef>
                <a:spcPts val="0"/>
              </a:spcBef>
              <a:buFont typeface="Arial" panose="020B0604020202020204" pitchFamily="34" charset="0"/>
              <a:buChar char="•"/>
            </a:pPr>
            <a:r>
              <a:rPr lang="en-US" sz="1050" dirty="0">
                <a:hlinkClick r:id="rId7"/>
              </a:rPr>
              <a:t>Working Party 1C (WP 1C) - Spectrum monitoring</a:t>
            </a:r>
            <a:r>
              <a:rPr lang="en-US" sz="1050" dirty="0"/>
              <a:t>​​</a:t>
            </a:r>
          </a:p>
          <a:p>
            <a:pPr lvl="4">
              <a:spcBef>
                <a:spcPts val="0"/>
              </a:spcBef>
              <a:buFont typeface="Arial" panose="020B0604020202020204" pitchFamily="34" charset="0"/>
              <a:buChar char="•"/>
            </a:pPr>
            <a:endParaRPr lang="en-US" sz="600" dirty="0"/>
          </a:p>
          <a:p>
            <a:pPr>
              <a:spcBef>
                <a:spcPts val="0"/>
              </a:spcBef>
              <a:buFont typeface="Arial" panose="020B0604020202020204" pitchFamily="34" charset="0"/>
              <a:buChar char="•"/>
            </a:pPr>
            <a:r>
              <a:rPr lang="en-US" sz="1200" dirty="0">
                <a:hlinkClick r:id="rId8"/>
              </a:rPr>
              <a:t>Study Group 5 (SG 5) Terrestrial services</a:t>
            </a:r>
            <a:endParaRPr lang="en-US" sz="1200" dirty="0"/>
          </a:p>
          <a:p>
            <a:pPr lvl="1">
              <a:spcBef>
                <a:spcPts val="0"/>
              </a:spcBef>
              <a:buFont typeface="Arial" panose="020B0604020202020204" pitchFamily="34" charset="0"/>
              <a:buChar char="•"/>
            </a:pPr>
            <a:r>
              <a:rPr lang="en-US" sz="1050" dirty="0">
                <a:hlinkClick r:id="rId9"/>
              </a:rPr>
              <a:t>Working Party 5A (WP 5A) - Land mobile service above 30 MHz* (excluding IMT); wireless access in the fixed service; amateur and amateur-satellite services</a:t>
            </a:r>
            <a:r>
              <a:rPr lang="en-US" sz="1050" dirty="0"/>
              <a:t>  (Chair on mailing list)</a:t>
            </a:r>
            <a:endParaRPr lang="en-US" sz="1050" dirty="0">
              <a:hlinkClick r:id="rId10"/>
            </a:endParaRPr>
          </a:p>
          <a:p>
            <a:pPr lvl="1">
              <a:spcBef>
                <a:spcPts val="0"/>
              </a:spcBef>
              <a:buFont typeface="Arial" panose="020B0604020202020204" pitchFamily="34" charset="0"/>
              <a:buChar char="•"/>
            </a:pPr>
            <a:r>
              <a:rPr lang="en-US" sz="1050" dirty="0">
                <a:hlinkClick r:id="rId10"/>
              </a:rPr>
              <a:t>Working Party 5D (WP 5D) - IMT Systems</a:t>
            </a:r>
            <a:r>
              <a:rPr lang="en-US" sz="1050" dirty="0"/>
              <a:t> (Chair on mailing list)​​</a:t>
            </a:r>
          </a:p>
          <a:p>
            <a:pPr lvl="2">
              <a:spcBef>
                <a:spcPts val="0"/>
              </a:spcBef>
              <a:buFont typeface="Arial" panose="020B0604020202020204" pitchFamily="34" charset="0"/>
              <a:buChar char="•"/>
            </a:pPr>
            <a:r>
              <a:rPr lang="en-US" sz="900" dirty="0">
                <a:hlinkClick r:id="rId11"/>
              </a:rPr>
              <a:t>Monday 2019-12-09 - Friday 2019-12-13</a:t>
            </a:r>
            <a:endParaRPr lang="en-US" sz="900" dirty="0"/>
          </a:p>
          <a:p>
            <a:pPr marL="400050">
              <a:spcBef>
                <a:spcPts val="0"/>
              </a:spcBef>
              <a:buFont typeface="Arial" panose="020B0604020202020204" pitchFamily="34" charset="0"/>
              <a:buChar char="•"/>
            </a:pPr>
            <a:r>
              <a:rPr lang="en-US" sz="1200" dirty="0"/>
              <a:t>WRC-19:   </a:t>
            </a:r>
          </a:p>
          <a:p>
            <a:pPr marL="800100" lvl="1">
              <a:spcBef>
                <a:spcPts val="0"/>
              </a:spcBef>
              <a:buFont typeface="Arial" panose="020B0604020202020204" pitchFamily="34" charset="0"/>
              <a:buChar char="•"/>
            </a:pPr>
            <a:r>
              <a:rPr lang="en-US" sz="1100" u="sng" dirty="0">
                <a:hlinkClick r:id="rId12"/>
              </a:rPr>
              <a:t>https://www.itu.int/en/ITU-R/conferences/wrc/2019/Pages/default.aspx</a:t>
            </a:r>
            <a:r>
              <a:rPr lang="en-US" sz="1100" u="sng" dirty="0"/>
              <a:t>;  agenda and more: </a:t>
            </a:r>
            <a:r>
              <a:rPr lang="en-US" sz="1100" dirty="0"/>
              <a:t> </a:t>
            </a:r>
            <a:r>
              <a:rPr lang="en-US" sz="1100" u="sng" dirty="0">
                <a:hlinkClick r:id="rId13"/>
              </a:rPr>
              <a:t>https://www.itu.int/oth/R1402000001</a:t>
            </a:r>
            <a:endParaRPr lang="en-US" sz="1100" u="sng" dirty="0"/>
          </a:p>
          <a:p>
            <a:pPr marL="400050">
              <a:spcBef>
                <a:spcPts val="0"/>
              </a:spcBef>
              <a:buFont typeface="Arial" panose="020B0604020202020204" pitchFamily="34" charset="0"/>
              <a:buChar char="•"/>
            </a:pPr>
            <a:r>
              <a:rPr lang="en-US" sz="1200" dirty="0"/>
              <a:t>WRC-23 preliminary agenda items are already out since WRC-15 and will then be finalized at WRC-19.</a:t>
            </a:r>
          </a:p>
          <a:p>
            <a:pPr marL="800100" lvl="1">
              <a:spcBef>
                <a:spcPts val="0"/>
              </a:spcBef>
              <a:buFont typeface="Arial" panose="020B0604020202020204" pitchFamily="34" charset="0"/>
              <a:buChar char="•"/>
            </a:pPr>
            <a:r>
              <a:rPr lang="en-US" sz="1100" u="sng" dirty="0">
                <a:hlinkClick r:id="rId14"/>
              </a:rPr>
              <a:t>https://www.itu.int/en/ITU-R/study-groups/rcpm/Pages/wrc-23-preliminary-studies.aspx</a:t>
            </a:r>
            <a:r>
              <a:rPr lang="en-US" sz="1100" dirty="0"/>
              <a:t> </a:t>
            </a:r>
          </a:p>
          <a:p>
            <a:pPr lvl="6">
              <a:buFont typeface="Arial" panose="020B0604020202020204" pitchFamily="34" charset="0"/>
              <a:buChar char="•"/>
            </a:pPr>
            <a:endParaRPr lang="en-US" sz="800" dirty="0">
              <a:hlinkClick r:id="rId5"/>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05 Sept 2019</a:t>
            </a:r>
            <a:endParaRPr lang="en-GB" dirty="0"/>
          </a:p>
        </p:txBody>
      </p:sp>
    </p:spTree>
    <p:extLst>
      <p:ext uri="{BB962C8B-B14F-4D97-AF65-F5344CB8AC3E}">
        <p14:creationId xmlns:p14="http://schemas.microsoft.com/office/powerpoint/2010/main" val="1078781441"/>
      </p:ext>
    </p:extLst>
  </p:cSld>
  <p:clrMapOvr>
    <a:masterClrMapping/>
  </p:clrMapOvr>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38953</TotalTime>
  <Words>3668</Words>
  <Application>Microsoft Office PowerPoint</Application>
  <PresentationFormat>On-screen Show (4:3)</PresentationFormat>
  <Paragraphs>515</Paragraphs>
  <Slides>25</Slides>
  <Notes>15</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2</vt:i4>
      </vt:variant>
      <vt:variant>
        <vt:lpstr>Slide Titles</vt:lpstr>
      </vt:variant>
      <vt:variant>
        <vt:i4>25</vt:i4>
      </vt:variant>
    </vt:vector>
  </HeadingPairs>
  <TitlesOfParts>
    <vt:vector size="34" baseType="lpstr">
      <vt:lpstr>Arial</vt:lpstr>
      <vt:lpstr>Calibri</vt:lpstr>
      <vt:lpstr>Helvetica</vt:lpstr>
      <vt:lpstr>Monotype Sorts</vt:lpstr>
      <vt:lpstr>Times New Roman</vt:lpstr>
      <vt:lpstr>Wingdings</vt:lpstr>
      <vt:lpstr>Office Theme</vt:lpstr>
      <vt:lpstr>Document</vt:lpstr>
      <vt:lpstr>Presentation</vt:lpstr>
      <vt:lpstr>IEEE 802.18 RR-TAG Teleconference Agenda</vt:lpstr>
      <vt:lpstr>Call to Order / Administrative Items</vt:lpstr>
      <vt:lpstr>Other Guidelines for IEEE WG Meetings</vt:lpstr>
      <vt:lpstr>Participation in IEEE 802 Meetings</vt:lpstr>
      <vt:lpstr>Agenda</vt:lpstr>
      <vt:lpstr>Administrative – Motions and more</vt:lpstr>
      <vt:lpstr>EU items to share -1</vt:lpstr>
      <vt:lpstr>EU items to share -2 </vt:lpstr>
      <vt:lpstr>ITU-R items to share</vt:lpstr>
      <vt:lpstr>ACMA consultation on sharing</vt:lpstr>
      <vt:lpstr>UWB petition for rule making</vt:lpstr>
      <vt:lpstr>UWB petition for rule making - Motion</vt:lpstr>
      <vt:lpstr>General Discussion Items -1</vt:lpstr>
      <vt:lpstr>General Discussion Items -2</vt:lpstr>
      <vt:lpstr>Actions Required</vt:lpstr>
      <vt:lpstr>Any Other Business</vt:lpstr>
      <vt:lpstr>Adjourn</vt:lpstr>
      <vt:lpstr>PowerPoint Presentation</vt:lpstr>
      <vt:lpstr>ACMA consultation on sharing</vt:lpstr>
      <vt:lpstr>Responsibilities of WG Vice Chair</vt:lpstr>
      <vt:lpstr>Responsibilities of WG Secretary</vt:lpstr>
      <vt:lpstr>Responsibilities of Working Group Officers</vt:lpstr>
      <vt:lpstr>South Africa (ICASA): RF SPECTRUM REGULATIONS</vt:lpstr>
      <vt:lpstr>ITU-R SM.2352 on THz</vt:lpstr>
      <vt:lpstr>ITU-R THz SM.2352 motion</vt:lpstr>
    </vt:vector>
  </TitlesOfParts>
  <Company>Hewlett 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802.18 RR-TAG Meeting Agenda</dc:title>
  <dc:creator/>
  <cp:lastModifiedBy>Holcomb, Jay</cp:lastModifiedBy>
  <cp:revision>1864</cp:revision>
  <cp:lastPrinted>1601-01-01T00:00:00Z</cp:lastPrinted>
  <dcterms:created xsi:type="dcterms:W3CDTF">2016-03-03T14:54:45Z</dcterms:created>
  <dcterms:modified xsi:type="dcterms:W3CDTF">2019-09-06T15:17:27Z</dcterms:modified>
</cp:coreProperties>
</file>