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96" r:id="rId7"/>
    <p:sldId id="603" r:id="rId8"/>
    <p:sldId id="606" r:id="rId9"/>
    <p:sldId id="608" r:id="rId10"/>
    <p:sldId id="616" r:id="rId11"/>
    <p:sldId id="609" r:id="rId12"/>
    <p:sldId id="611" r:id="rId13"/>
    <p:sldId id="614" r:id="rId14"/>
    <p:sldId id="618" r:id="rId15"/>
    <p:sldId id="524" r:id="rId16"/>
    <p:sldId id="498" r:id="rId17"/>
    <p:sldId id="402" r:id="rId18"/>
    <p:sldId id="403" r:id="rId19"/>
    <p:sldId id="617" r:id="rId20"/>
    <p:sldId id="462" r:id="rId21"/>
    <p:sldId id="549" r:id="rId22"/>
    <p:sldId id="425" r:id="rId23"/>
    <p:sldId id="615" r:id="rId24"/>
    <p:sldId id="592" r:id="rId25"/>
    <p:sldId id="59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135" autoAdjust="0"/>
  </p:normalViewPr>
  <p:slideViewPr>
    <p:cSldViewPr>
      <p:cViewPr varScale="1">
        <p:scale>
          <a:sx n="107" d="100"/>
          <a:sy n="107" d="100"/>
        </p:scale>
        <p:origin x="63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04-Sep-19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143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890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0569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Sept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Sept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802.18-19/0120r00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 Id="rId4" Type="http://schemas.openxmlformats.org/officeDocument/2006/relationships/hyperlink" Target="https://mentor.ieee.org/802.18/dcn/19/18-19-0118-00-0000-acma-spectrum-sharing-consultation-802-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9-246&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118-00-0000-acma-spectrum-sharing-consultation-802-comment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19/18-19-0115-00-0000-icasa-s-africa-intentions-to-amend-spectrum-regs-ieee-802-comments.docx" TargetMode="External"/><Relationship Id="rId4" Type="http://schemas.openxmlformats.org/officeDocument/2006/relationships/hyperlink" Target="https://mentor.ieee.org/802.18/dcn/19/18-19-0109-00-0000-icasa-s-africa-intentions-to-amend-spectrum-regulation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17-00-0000-minutes-29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5a" TargetMode="External"/><Relationship Id="rId13" Type="http://schemas.openxmlformats.org/officeDocument/2006/relationships/hyperlink" Target="https://www.itu.int/en/ITU-R/study-groups/rcpm/Pages/wrc-23-preliminary-studies.aspx" TargetMode="External"/><Relationship Id="rId3" Type="http://schemas.openxmlformats.org/officeDocument/2006/relationships/hyperlink" Target="https://www.itu.int/en/events/Pages/Calendar-Events.aspx?sector=ITU-R" TargetMode="External"/><Relationship Id="rId7" Type="http://schemas.openxmlformats.org/officeDocument/2006/relationships/hyperlink" Target="https://www.itu.int/go/ITU-R/sg5" TargetMode="External"/><Relationship Id="rId12" Type="http://schemas.openxmlformats.org/officeDocument/2006/relationships/hyperlink" Target="https://www.itu.int/oth/R1402000001"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c" TargetMode="External"/><Relationship Id="rId11" Type="http://schemas.openxmlformats.org/officeDocument/2006/relationships/hyperlink" Target="https://www.itu.int/en/ITU-R/conferences/wrc/2019/Pages/default.aspx" TargetMode="External"/><Relationship Id="rId5" Type="http://schemas.openxmlformats.org/officeDocument/2006/relationships/hyperlink" Target="https://www.itu.int/go/ITU-R/wp1a" TargetMode="External"/><Relationship Id="rId10" Type="http://schemas.openxmlformats.org/officeDocument/2006/relationships/hyperlink" Target="https://www.itu.int/events/eventdetails.asp?eventid=17206"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Sept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 Sept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b="0" dirty="0">
                <a:hlinkClick r:id="rId2"/>
              </a:rPr>
              <a:t>https://www.acma.gov.au/theACMA/new-approaches-to-spectrum-sharing-1</a:t>
            </a:r>
            <a:r>
              <a:rPr lang="en-US" sz="1800" b="0" dirty="0"/>
              <a:t> </a:t>
            </a:r>
          </a:p>
          <a:p>
            <a:pPr>
              <a:buFont typeface="Arial" panose="020B0604020202020204" pitchFamily="34" charset="0"/>
              <a:buChar char="•"/>
            </a:pPr>
            <a:r>
              <a:rPr lang="en-US" sz="1800" b="0" dirty="0">
                <a:hlinkClick r:id="rId3"/>
              </a:rPr>
              <a:t>https://mentor.ieee.org/802.18/dcn/19/18-19-0110-00-0000-acma-spectrum-sharing-new-approaches-consultation.docx</a:t>
            </a:r>
            <a:endParaRPr lang="en-US" sz="1800" b="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solidFill>
                  <a:schemeClr val="tx1"/>
                </a:solidFill>
              </a:rPr>
              <a:t>Had reviewed the questions and started some thoughts on them.</a:t>
            </a:r>
          </a:p>
          <a:p>
            <a:pPr>
              <a:buFont typeface="Arial" panose="020B0604020202020204" pitchFamily="34" charset="0"/>
              <a:buChar char="•"/>
            </a:pPr>
            <a:r>
              <a:rPr lang="en-US" sz="1800" b="0" dirty="0">
                <a:solidFill>
                  <a:srgbClr val="00B0F0"/>
                </a:solidFill>
              </a:rPr>
              <a:t>Now will add the contributions as they come into the following:</a:t>
            </a:r>
          </a:p>
          <a:p>
            <a:pPr>
              <a:buFont typeface="Arial" panose="020B0604020202020204" pitchFamily="34" charset="0"/>
              <a:buChar char="•"/>
            </a:pPr>
            <a:r>
              <a:rPr lang="en-US" sz="1800" b="0" dirty="0">
                <a:hlinkClick r:id="rId4"/>
              </a:rPr>
              <a:t>https://mentor.ieee.org/802.18/dcn/19/18-19-0118-00-0000-acma-spectrum-sharing-consultation-802-comments.docx</a:t>
            </a:r>
            <a:r>
              <a:rPr lang="en-US" sz="1800" b="0" dirty="0"/>
              <a: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endParaRPr lang="en-US" sz="14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solidFill>
                  <a:srgbClr val="00B0F0"/>
                </a:solidFill>
              </a:rPr>
              <a:t>Members continuing work on ex </a:t>
            </a:r>
            <a:r>
              <a:rPr lang="en-US" sz="1800" b="0" dirty="0" err="1">
                <a:solidFill>
                  <a:srgbClr val="00B0F0"/>
                </a:solidFill>
              </a:rPr>
              <a:t>parte</a:t>
            </a:r>
            <a:r>
              <a:rPr lang="en-US" sz="1800" b="0" dirty="0">
                <a:solidFill>
                  <a:srgbClr val="00B0F0"/>
                </a:solidFill>
              </a:rPr>
              <a:t> to comments.</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https://mentor.ieee.org/802.18/dcn/19/18-19-0______-0____-0000-uwb-petition-exparte on replies-IEEE 802.docx</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ACASA LMSC ballot status: </a:t>
            </a:r>
          </a:p>
          <a:p>
            <a:pPr lvl="1">
              <a:buFont typeface="Arial" panose="020B0604020202020204" pitchFamily="34" charset="0"/>
              <a:buChar char="•"/>
            </a:pPr>
            <a:r>
              <a:rPr lang="en-US" sz="1600" dirty="0"/>
              <a:t>Should be sent by the time of the teleconference (5</a:t>
            </a:r>
            <a:r>
              <a:rPr lang="en-US" sz="1600" baseline="30000" dirty="0"/>
              <a:t>th</a:t>
            </a:r>
            <a:r>
              <a:rPr lang="en-US" sz="1600" dirty="0"/>
              <a:t>).  LMSC was 4-11-0-0-3.</a:t>
            </a:r>
          </a:p>
          <a:p>
            <a:pPr lvl="2">
              <a:buFont typeface="Arial" panose="020B0604020202020204" pitchFamily="34" charset="0"/>
              <a:buChar char="•"/>
            </a:pPr>
            <a:r>
              <a:rPr lang="en-US" sz="1400" dirty="0"/>
              <a:t>2 very simple edits. </a:t>
            </a:r>
          </a:p>
          <a:p>
            <a:pPr lvl="2">
              <a:buFont typeface="Arial" panose="020B0604020202020204" pitchFamily="34" charset="0"/>
              <a:buChar char="•"/>
            </a:pPr>
            <a:endParaRPr lang="en-US" sz="20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FCC UWB waiver request</a:t>
            </a:r>
          </a:p>
          <a:p>
            <a:pPr lvl="1">
              <a:buFont typeface="Arial" panose="020B0604020202020204" pitchFamily="34" charset="0"/>
              <a:buChar char="•"/>
            </a:pPr>
            <a:r>
              <a:rPr lang="en-US" sz="1600" u="sng" dirty="0">
                <a:hlinkClick r:id="rId3"/>
              </a:rPr>
              <a:t>https://www.fcc.gov/ecfs/search/filings?proceedings_name=19-246&amp;sort=date_disseminated,DESC</a:t>
            </a:r>
            <a:endParaRPr lang="en-US" sz="1600" u="sng" dirty="0"/>
          </a:p>
          <a:p>
            <a:pPr lvl="1">
              <a:buFont typeface="Arial" panose="020B0604020202020204" pitchFamily="34" charset="0"/>
              <a:buChar char="•"/>
            </a:pPr>
            <a:r>
              <a:rPr lang="en-US" sz="1600" dirty="0"/>
              <a:t>TECHNOLOGY SEEKS COMMENT ON PIPER NETWORKS INC. REQUEST FOR WAIVER OF PART 15 RULES FOR ENHANCED TRANSIT LOCATION SYSTEM. (DA No. 19-865). (</a:t>
            </a:r>
            <a:r>
              <a:rPr lang="en-US" sz="1600" dirty="0" err="1"/>
              <a:t>Dkt</a:t>
            </a:r>
            <a:r>
              <a:rPr lang="en-US" sz="1600" dirty="0"/>
              <a:t> No 19-246). Comments Due: 2019-09-23. Reply Comments Due: 2019-10-08. OET</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74298" y="1183248"/>
            <a:ext cx="8292711" cy="5346442"/>
          </a:xfrm>
        </p:spPr>
        <p:txBody>
          <a:bodyPr/>
          <a:lstStyle/>
          <a:p>
            <a:pPr>
              <a:buFont typeface="Arial" panose="020B0604020202020204" pitchFamily="34" charset="0"/>
              <a:buChar char="•"/>
            </a:pPr>
            <a:endParaRPr lang="en-US" sz="1600" dirty="0"/>
          </a:p>
          <a:p>
            <a:pPr>
              <a:buFont typeface="Arial" panose="020B0604020202020204" pitchFamily="34" charset="0"/>
              <a:buChar char="•"/>
            </a:pPr>
            <a:r>
              <a:rPr lang="en-US" sz="2000" dirty="0"/>
              <a:t>.18 </a:t>
            </a:r>
            <a:r>
              <a:rPr lang="en-US" sz="2000" dirty="0" err="1"/>
              <a:t>Listserver</a:t>
            </a:r>
            <a:r>
              <a:rPr lang="en-US" sz="2000" dirty="0"/>
              <a:t> was broken, sort-of fixed. </a:t>
            </a:r>
          </a:p>
          <a:p>
            <a:pPr lvl="1">
              <a:buFont typeface="Arial" panose="020B0604020202020204" pitchFamily="34" charset="0"/>
              <a:buChar char="•"/>
            </a:pPr>
            <a:r>
              <a:rPr lang="en-US" sz="1600" dirty="0"/>
              <a:t>Something happened Tuesday morning (27</a:t>
            </a:r>
            <a:r>
              <a:rPr lang="en-US" sz="1600" baseline="30000" dirty="0"/>
              <a:t>th</a:t>
            </a:r>
            <a:r>
              <a:rPr lang="en-US" sz="1600" dirty="0"/>
              <a:t>), and the chair received 120 auto-deletes. </a:t>
            </a:r>
          </a:p>
          <a:p>
            <a:pPr lvl="1">
              <a:buFont typeface="Arial" panose="020B0604020202020204" pitchFamily="34" charset="0"/>
              <a:buChar char="•"/>
            </a:pPr>
            <a:r>
              <a:rPr lang="en-US" sz="1600" dirty="0"/>
              <a:t>These are the 120 that do not use a ___@ieee.org email.  The 11 that use ___@ieee.org  survived. </a:t>
            </a:r>
          </a:p>
          <a:p>
            <a:pPr lvl="1">
              <a:buFont typeface="Arial" panose="020B0604020202020204" pitchFamily="34" charset="0"/>
              <a:buChar char="•"/>
            </a:pPr>
            <a:r>
              <a:rPr lang="en-US" sz="1600" dirty="0"/>
              <a:t>A configuration (pretty deep in) changed to delete anything on a first bounce.  (normally chair sees many bounces before being asked what to do…)</a:t>
            </a:r>
          </a:p>
          <a:p>
            <a:pPr lvl="1">
              <a:buFont typeface="Arial" panose="020B0604020202020204" pitchFamily="34" charset="0"/>
              <a:buChar char="•"/>
            </a:pPr>
            <a:r>
              <a:rPr lang="en-US" sz="1600" dirty="0"/>
              <a:t>Chair took the 120 emails, made an import file and uploaded.  So should be back now.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ACMA sharing consultation contributions to drop into the final comments from anyone. </a:t>
            </a:r>
          </a:p>
          <a:p>
            <a:pPr>
              <a:buFont typeface="Wingdings" panose="05000000000000000000" pitchFamily="2" charset="2"/>
              <a:buChar char="q"/>
            </a:pPr>
            <a:r>
              <a:rPr lang="en-US" sz="1800" b="0" dirty="0">
                <a:solidFill>
                  <a:srgbClr val="00B0F0"/>
                </a:solidFill>
              </a:rPr>
              <a:t>UWB ex </a:t>
            </a:r>
            <a:r>
              <a:rPr lang="en-US" sz="1800" b="0" dirty="0" err="1">
                <a:solidFill>
                  <a:srgbClr val="00B0F0"/>
                </a:solidFill>
              </a:rPr>
              <a:t>parte</a:t>
            </a:r>
            <a:r>
              <a:rPr lang="en-US" sz="1800" b="0" dirty="0">
                <a:solidFill>
                  <a:srgbClr val="00B0F0"/>
                </a:solidFill>
              </a:rPr>
              <a:t> on ex </a:t>
            </a:r>
            <a:r>
              <a:rPr lang="en-US" sz="1800" b="0" dirty="0" err="1">
                <a:solidFill>
                  <a:srgbClr val="00B0F0"/>
                </a:solidFill>
              </a:rPr>
              <a:t>parte</a:t>
            </a:r>
            <a:r>
              <a:rPr lang="en-US" sz="1800" b="0" dirty="0">
                <a:solidFill>
                  <a:srgbClr val="00B0F0"/>
                </a:solidFill>
              </a:rPr>
              <a:t> / reply comments on comments.</a:t>
            </a:r>
          </a:p>
          <a:p>
            <a:pPr>
              <a:buFont typeface="Wingdings" panose="05000000000000000000" pitchFamily="2" charset="2"/>
              <a:buChar char="q"/>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12 Sept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sym typeface="Wingdings" panose="05000000000000000000" pitchFamily="2" charset="2"/>
              </a:rPr>
              <a:t> new call in. </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:___________53</a:t>
            </a:r>
            <a:r>
              <a:rPr lang="en-US" sz="1800" dirty="0"/>
              <a:t>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CC6600"/>
                </a:solidFill>
              </a:rPr>
              <a:t>– </a:t>
            </a:r>
            <a:r>
              <a:rPr lang="en-US" sz="1200" dirty="0">
                <a:solidFill>
                  <a:srgbClr val="CC6600"/>
                </a:solidFill>
              </a:rPr>
              <a:t>remember no reciprocal from other WGs </a:t>
            </a:r>
            <a:endParaRPr lang="en-US" sz="1400" dirty="0">
              <a:solidFill>
                <a:srgbClr val="CC66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1600" dirty="0">
                <a:solidFill>
                  <a:srgbClr val="FF0000"/>
                </a:solidFill>
              </a:rPr>
              <a:t>Remember: bans on 15-inch MacBook Pro laptops on planes in any way.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Sept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ACMA consultation on sharing</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comments in </a:t>
            </a:r>
            <a:r>
              <a:rPr lang="en-US" sz="1600" b="0" dirty="0">
                <a:hlinkClick r:id="rId3"/>
              </a:rPr>
              <a:t>https://mentor.ieee.org/802.18/dcn/19/18-19-0118-</a:t>
            </a:r>
            <a:r>
              <a:rPr lang="en-US" sz="1600" b="0" dirty="0">
                <a:highlight>
                  <a:srgbClr val="FFFF00"/>
                </a:highlight>
                <a:hlinkClick r:id="rId3"/>
              </a:rPr>
              <a:t>00</a:t>
            </a:r>
            <a:r>
              <a:rPr lang="en-US" sz="1600" b="0" dirty="0">
                <a:hlinkClick r:id="rId3"/>
              </a:rPr>
              <a:t>-0000-acma-spectrum-sharing-consultation-802-comments.docx</a:t>
            </a:r>
            <a:r>
              <a:rPr lang="en-US" sz="1600" b="0" dirty="0"/>
              <a:t> response to comments to ACMA’s consultation on Spectrum Sharing, Overview and new approaches. With the chair of 802.18 to have editorial privileges and send to the LMSC(EC) for review/approval and submission to the ACMA before 26 September 2019.</a:t>
            </a:r>
          </a:p>
          <a:p>
            <a:endParaRPr lang="en-US" altLang="en-US" sz="1600" b="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75000"/>
                  </a:schemeClr>
                </a:solidFill>
              </a:rPr>
              <a:t>Jay, Andy, Ben, Billy, Hassan, Mike, Peter, </a:t>
            </a:r>
            <a:r>
              <a:rPr lang="en-US" altLang="en-US" sz="1600" b="1" dirty="0" err="1">
                <a:solidFill>
                  <a:schemeClr val="bg1">
                    <a:lumMod val="75000"/>
                  </a:schemeClr>
                </a:solidFill>
              </a:rPr>
              <a:t>TimH</a:t>
            </a:r>
            <a:r>
              <a:rPr lang="en-US" altLang="en-US" sz="1600" b="1" dirty="0">
                <a:solidFill>
                  <a:schemeClr val="bg1">
                    <a:lumMod val="75000"/>
                  </a:schemeClr>
                </a:solidFill>
              </a:rPr>
              <a:t>, Vijay</a:t>
            </a:r>
          </a:p>
          <a:p>
            <a:pPr lvl="1"/>
            <a:r>
              <a:rPr lang="en-US" altLang="en-US" sz="1600" b="1" dirty="0">
                <a:solidFill>
                  <a:schemeClr val="bg1">
                    <a:lumMod val="75000"/>
                  </a:schemeClr>
                </a:solidFill>
              </a:rPr>
              <a:t>Motion: Passed</a:t>
            </a:r>
          </a:p>
          <a:p>
            <a:pPr lvl="1"/>
            <a:r>
              <a:rPr lang="en-US" altLang="en-US" sz="1600" b="1" dirty="0">
                <a:solidFill>
                  <a:schemeClr val="bg1">
                    <a:lumMod val="7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05 Sept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0195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9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Sept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85750" indent="-285750">
              <a:spcBef>
                <a:spcPts val="0"/>
              </a:spcBef>
              <a:buFont typeface="Arial" panose="020B0604020202020204" pitchFamily="34" charset="0"/>
              <a:buChar char="•"/>
            </a:pPr>
            <a:r>
              <a:rPr lang="en-US" sz="1600" dirty="0"/>
              <a:t>NOTICE OF INTENTION TO AMEND ANNEXURE B OF THE RADIO FREQUENCY SPECTRUM REGULATIONS, 2015 </a:t>
            </a:r>
          </a:p>
          <a:p>
            <a:pPr lvl="1">
              <a:buFont typeface="Arial" panose="020B0604020202020204" pitchFamily="34" charset="0"/>
              <a:buChar char="•"/>
            </a:pPr>
            <a:r>
              <a:rPr lang="en-US" sz="1400" u="sng" dirty="0">
                <a:hlinkClick r:id="rId3"/>
              </a:rPr>
              <a:t>https://www.icasa.org.za/news/2019/icasa-begins-a-process-to-review-annexure-b-of-the-radio-frequency-spectrum-regulations-of-2015</a:t>
            </a:r>
            <a:endParaRPr lang="en-US" sz="1400" dirty="0"/>
          </a:p>
          <a:p>
            <a:pPr lvl="1">
              <a:buFont typeface="Arial" panose="020B0604020202020204" pitchFamily="34" charset="0"/>
              <a:buChar char="•"/>
            </a:pPr>
            <a:r>
              <a:rPr lang="en-US" sz="14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400" dirty="0">
                <a:hlinkClick r:id="rId4"/>
              </a:rPr>
              <a:t>https://mentor.ieee.org/802.18/dcn/19/18-19-0109-00-0000-icasa-s-africa-intentions-to-amend-spectrum-regulations.pdf</a:t>
            </a:r>
            <a:r>
              <a:rPr lang="en-US" sz="1400" dirty="0"/>
              <a:t>  </a:t>
            </a:r>
          </a:p>
          <a:p>
            <a:pPr lvl="1">
              <a:buFont typeface="Arial" panose="020B0604020202020204" pitchFamily="34" charset="0"/>
              <a:buChar char="•"/>
            </a:pPr>
            <a:r>
              <a:rPr lang="en-US" sz="1400" dirty="0"/>
              <a:t>Several areas we could comment on, need to approve by 22 Aug. </a:t>
            </a:r>
          </a:p>
          <a:p>
            <a:pPr lvl="1">
              <a:buFont typeface="Arial" panose="020B0604020202020204" pitchFamily="34" charset="0"/>
              <a:buChar char="•"/>
            </a:pPr>
            <a:r>
              <a:rPr lang="en-US" sz="1400" dirty="0"/>
              <a:t>1) go up to 71 GHz;  2) 5150-5250 remove indoor restriction;  3) should wait for WRC-19 and then harmonize with its results and EU </a:t>
            </a:r>
          </a:p>
          <a:p>
            <a:pPr>
              <a:buFont typeface="Arial" panose="020B0604020202020204" pitchFamily="34" charset="0"/>
              <a:buChar char="•"/>
            </a:pPr>
            <a:r>
              <a:rPr lang="en-US" sz="1600" b="0" dirty="0">
                <a:solidFill>
                  <a:schemeClr val="tx1"/>
                </a:solidFill>
              </a:rPr>
              <a:t>A few folks worked on some text, thanks, the chair sent out </a:t>
            </a:r>
            <a:r>
              <a:rPr lang="en-US" sz="1600" b="0" dirty="0">
                <a:solidFill>
                  <a:schemeClr val="tx1"/>
                </a:solidFill>
                <a:hlinkClick r:id="rId5"/>
              </a:rPr>
              <a:t>https://mentor.ieee.org/802.18/dcn/19/18-19-0115-00-0000-icasa-s-africa-intentions-to-amend-spectrum-regs-ieee-802-comments.docx</a:t>
            </a:r>
            <a:r>
              <a:rPr lang="en-US" sz="1600" b="0" dirty="0">
                <a:solidFill>
                  <a:schemeClr val="tx1"/>
                </a:solidFill>
              </a:rPr>
              <a:t> for all to review. </a:t>
            </a:r>
          </a:p>
          <a:p>
            <a:pPr>
              <a:buFont typeface="Arial" panose="020B0604020202020204" pitchFamily="34" charset="0"/>
              <a:buChar char="•"/>
            </a:pPr>
            <a:r>
              <a:rPr lang="en-US" sz="1600" b="0" dirty="0">
                <a:solidFill>
                  <a:schemeClr val="tx1"/>
                </a:solidFill>
              </a:rPr>
              <a:t>Will review, edit and hopefully vote on it.</a:t>
            </a:r>
          </a:p>
          <a:p>
            <a:pPr>
              <a:buFont typeface="Arial" panose="020B0604020202020204" pitchFamily="34" charset="0"/>
              <a:buChar char="•"/>
            </a:pPr>
            <a:r>
              <a:rPr lang="en-US" sz="1600" b="0" dirty="0">
                <a:solidFill>
                  <a:schemeClr val="tx1"/>
                </a:solidFill>
              </a:rPr>
              <a:t>Some edits and updates.  Voted on r02.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Sept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Sept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ACMA sharing consultation</a:t>
            </a:r>
          </a:p>
          <a:p>
            <a:pPr lvl="1">
              <a:spcBef>
                <a:spcPts val="0"/>
              </a:spcBef>
              <a:buFont typeface="Arial" panose="020B0604020202020204" pitchFamily="34" charset="0"/>
              <a:buChar char="•"/>
            </a:pPr>
            <a:r>
              <a:rPr lang="en-US" altLang="en-US" sz="1400" dirty="0"/>
              <a:t>UWB ex </a:t>
            </a:r>
            <a:r>
              <a:rPr lang="en-US" altLang="en-US" sz="1400" dirty="0" err="1"/>
              <a:t>parte</a:t>
            </a:r>
            <a:r>
              <a:rPr lang="en-US" altLang="en-US" sz="1400" dirty="0"/>
              <a:t> (reply comments)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sharing comments</a:t>
            </a:r>
          </a:p>
          <a:p>
            <a:pPr lvl="1">
              <a:buFont typeface="Arial" panose="020B0604020202020204" pitchFamily="34" charset="0"/>
              <a:buChar char="•"/>
            </a:pPr>
            <a:r>
              <a:rPr lang="en-US" altLang="en-US" sz="1400" dirty="0">
                <a:solidFill>
                  <a:schemeClr val="tx1"/>
                </a:solidFill>
              </a:rPr>
              <a:t>UWB ex </a:t>
            </a:r>
            <a:r>
              <a:rPr lang="en-US" altLang="en-US" sz="1400" dirty="0" err="1">
                <a:solidFill>
                  <a:schemeClr val="tx1"/>
                </a:solidFill>
              </a:rPr>
              <a:t>parte</a:t>
            </a:r>
            <a:r>
              <a:rPr lang="en-US" altLang="en-US" sz="1400" dirty="0">
                <a:solidFill>
                  <a:schemeClr val="tx1"/>
                </a:solidFill>
              </a:rPr>
              <a:t> on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27Sept/12Sept to approve</a:t>
            </a:r>
          </a:p>
          <a:p>
            <a:pPr marL="685800" lvl="1">
              <a:spcBef>
                <a:spcPts val="0"/>
              </a:spcBef>
              <a:buFont typeface="Arial" panose="020B0604020202020204" pitchFamily="34" charset="0"/>
              <a:buChar char="•"/>
            </a:pPr>
            <a:endParaRPr lang="en-US" altLang="en-US" sz="1400" kern="0" dirty="0"/>
          </a:p>
          <a:p>
            <a:pPr marL="285750">
              <a:spcBef>
                <a:spcPts val="0"/>
              </a:spcBef>
              <a:buFont typeface="Arial" panose="020B0604020202020204" pitchFamily="34" charset="0"/>
              <a:buChar char="•"/>
            </a:pPr>
            <a:r>
              <a:rPr lang="en-US" altLang="en-US" sz="1400" b="0" kern="0" dirty="0"/>
              <a:t>UWB ex </a:t>
            </a:r>
            <a:r>
              <a:rPr lang="en-US" altLang="en-US" sz="1400" b="0" kern="0" dirty="0" err="1"/>
              <a:t>parte</a:t>
            </a:r>
            <a:r>
              <a:rPr lang="en-US" altLang="en-US" sz="1400" b="0" kern="0" dirty="0"/>
              <a:t> on comments</a:t>
            </a:r>
          </a:p>
          <a:p>
            <a:pPr marL="685800" lvl="1">
              <a:spcBef>
                <a:spcPts val="0"/>
              </a:spcBef>
              <a:buFont typeface="Arial" panose="020B0604020202020204" pitchFamily="34" charset="0"/>
              <a:buChar char="•"/>
            </a:pPr>
            <a:r>
              <a:rPr lang="en-US" altLang="en-US" sz="1400" kern="0" dirty="0"/>
              <a:t>In place of reply comments</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ICASA LMSC ballot status</a:t>
            </a:r>
          </a:p>
          <a:p>
            <a:pPr lvl="1">
              <a:spcBef>
                <a:spcPts val="0"/>
              </a:spcBef>
              <a:buFont typeface="Arial" panose="020B0604020202020204" pitchFamily="34" charset="0"/>
              <a:buChar char="•"/>
            </a:pPr>
            <a:r>
              <a:rPr lang="en-US" altLang="en-US" sz="1400" kern="0" dirty="0"/>
              <a:t>FCC UWB Waiver</a:t>
            </a:r>
          </a:p>
          <a:p>
            <a:pPr lvl="1">
              <a:spcBef>
                <a:spcPts val="0"/>
              </a:spcBef>
              <a:buFont typeface="Arial" panose="020B0604020202020204" pitchFamily="34" charset="0"/>
              <a:buChar char="•"/>
            </a:pPr>
            <a:r>
              <a:rPr lang="en-US" altLang="en-US" sz="1400" kern="0" dirty="0"/>
              <a:t>List Server, back to a fashion</a:t>
            </a:r>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p>
          <a:p>
            <a:pPr>
              <a:spcBef>
                <a:spcPts val="400"/>
              </a:spcBef>
            </a:pPr>
            <a:r>
              <a:rPr lang="en-US" altLang="en-US" sz="1600" b="1" dirty="0">
                <a:solidFill>
                  <a:schemeClr val="bg1">
                    <a:lumMod val="75000"/>
                  </a:schemeClr>
                </a:solidFill>
              </a:rPr>
              <a:t>		Seconded by:	Vijay A.</a:t>
            </a:r>
            <a:endParaRPr lang="en-US" altLang="en-US" sz="1600" dirty="0">
              <a:solidFill>
                <a:schemeClr val="bg1">
                  <a:lumMod val="75000"/>
                </a:schemeClr>
              </a:solidFill>
            </a:endParaRP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29 August 2019 in document </a:t>
            </a:r>
            <a:r>
              <a:rPr lang="en-US" altLang="en-US" sz="1600" dirty="0">
                <a:hlinkClick r:id="rId2"/>
              </a:rPr>
              <a:t>https://mentor.ieee.org/802.18/dcn/19/18-19-0117-00-0000-minutes-29aug19-rrtag-teleconference.docx</a:t>
            </a:r>
            <a:r>
              <a:rPr lang="en-US" altLang="en-US" sz="1600" dirty="0"/>
              <a:t>   </a:t>
            </a:r>
            <a:r>
              <a:rPr lang="en-US" sz="1600" b="1" dirty="0"/>
              <a:t>Posted: </a:t>
            </a:r>
            <a:r>
              <a:rPr lang="en-US" sz="1600" b="0" dirty="0"/>
              <a:t>30-Aug-2019 07:46:54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Mike L.  </a:t>
            </a:r>
          </a:p>
          <a:p>
            <a:pPr marL="0" indent="0">
              <a:spcBef>
                <a:spcPts val="400"/>
              </a:spcBef>
            </a:pPr>
            <a:r>
              <a:rPr lang="en-US" altLang="en-US" sz="1600" dirty="0">
                <a:solidFill>
                  <a:schemeClr val="bg1">
                    <a:lumMod val="75000"/>
                  </a:schemeClr>
                </a:solidFill>
              </a:rPr>
              <a:t>	Seconded by:	Ben R.</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a:t>
            </a:r>
            <a:r>
              <a:rPr lang="en-US" altLang="en-US" sz="1800" dirty="0">
                <a:solidFill>
                  <a:schemeClr val="bg1">
                    <a:lumMod val="75000"/>
                  </a:schemeClr>
                </a:solidFill>
              </a:rPr>
              <a:t>nothing heard</a:t>
            </a:r>
            <a:r>
              <a:rPr lang="en-US" altLang="en-US" sz="1800" dirty="0">
                <a:solidFill>
                  <a:schemeClr val="tx1"/>
                </a:solidFill>
              </a:rPr>
              <a:t>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05 Sept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1">
              <a:buFont typeface="Arial" panose="020B0604020202020204" pitchFamily="34" charset="0"/>
              <a:buChar char="•"/>
            </a:pPr>
            <a:r>
              <a:rPr lang="en-US" sz="1600" dirty="0"/>
              <a:t>Chair nominations must be posted by 06 Sept. (Anything new here?)</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bg1">
                    <a:lumMod val="75000"/>
                  </a:schemeClr>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bg1">
                    <a:lumMod val="7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bg1">
                    <a:lumMod val="75000"/>
                  </a:schemeClr>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bg1">
                    <a:lumMod val="75000"/>
                  </a:schemeClr>
                </a:solidFill>
              </a:rPr>
              <a:t>Nothing reported </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 </a:t>
            </a:r>
            <a:r>
              <a:rPr lang="en-US" sz="1600" dirty="0">
                <a:solidFill>
                  <a:schemeClr val="bg1">
                    <a:lumMod val="75000"/>
                  </a:schemeClr>
                </a:solidFill>
              </a:rPr>
              <a:t>Nothing reported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3"/>
            </a:endParaRPr>
          </a:p>
          <a:p>
            <a:pPr lvl="1">
              <a:spcBef>
                <a:spcPts val="0"/>
              </a:spcBef>
              <a:buFont typeface="Arial" panose="020B0604020202020204" pitchFamily="34" charset="0"/>
              <a:buChar char="•"/>
            </a:pPr>
            <a:r>
              <a:rPr lang="en-US" sz="1600" dirty="0">
                <a:hlinkClick r:id="rId3"/>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5"/>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6"/>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7"/>
              </a:rPr>
              <a:t>Study Group 5 (SG 5) Terrestrial services</a:t>
            </a:r>
            <a:endParaRPr lang="en-US" sz="1200" dirty="0"/>
          </a:p>
          <a:p>
            <a:pPr lvl="1">
              <a:spcBef>
                <a:spcPts val="0"/>
              </a:spcBef>
              <a:buFont typeface="Arial" panose="020B0604020202020204" pitchFamily="34" charset="0"/>
              <a:buChar char="•"/>
            </a:pPr>
            <a:r>
              <a:rPr lang="en-US" sz="1050" dirty="0">
                <a:hlinkClick r:id="rId8"/>
              </a:rPr>
              <a:t>Working Party 5A (WP 5A) - Land mobile service above 30 MHz* (excluding IMT); wireless access in the fixed service; amateur and amateur-satellite services</a:t>
            </a:r>
            <a:r>
              <a:rPr lang="en-US" sz="1050" dirty="0"/>
              <a:t>  (Chair on mailing list)</a:t>
            </a:r>
            <a:endParaRPr lang="en-US" sz="1050" dirty="0">
              <a:hlinkClick r:id="rId9"/>
            </a:endParaRPr>
          </a:p>
          <a:p>
            <a:pPr lvl="1">
              <a:spcBef>
                <a:spcPts val="0"/>
              </a:spcBef>
              <a:buFont typeface="Arial" panose="020B0604020202020204" pitchFamily="34" charset="0"/>
              <a:buChar char="•"/>
            </a:pPr>
            <a:r>
              <a:rPr lang="en-US" sz="1050" dirty="0">
                <a:hlinkClick r:id="rId9"/>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0"/>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1"/>
              </a:rPr>
              <a:t>https://www.itu.int/en/ITU-R/conferences/wrc/2019/Pages/default.aspx</a:t>
            </a:r>
            <a:r>
              <a:rPr lang="en-US" sz="1100" u="sng" dirty="0"/>
              <a:t>;  agenda and more: </a:t>
            </a:r>
            <a:r>
              <a:rPr lang="en-US" sz="1100" dirty="0"/>
              <a:t> </a:t>
            </a:r>
            <a:r>
              <a:rPr lang="en-US" sz="1100" u="sng" dirty="0">
                <a:hlinkClick r:id="rId12"/>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3"/>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Sept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38802</TotalTime>
  <Words>3332</Words>
  <Application>Microsoft Office PowerPoint</Application>
  <PresentationFormat>On-screen Show (4:3)</PresentationFormat>
  <Paragraphs>505</Paragraphs>
  <Slides>25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4"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ACMA consultation on sharing</vt:lpstr>
      <vt:lpstr>UWB petition for rule making</vt:lpstr>
      <vt:lpstr>UWB petition for rule making - Motion</vt:lpstr>
      <vt:lpstr>General Discussion Items -1</vt:lpstr>
      <vt:lpstr>General Discussion Items -2</vt:lpstr>
      <vt:lpstr>Actions Required</vt:lpstr>
      <vt:lpstr>Any Other Business</vt:lpstr>
      <vt:lpstr>Adjourn</vt:lpstr>
      <vt:lpstr>PowerPoint Presentation</vt:lpstr>
      <vt:lpstr>ACMA consultation on sharing</vt:lpstr>
      <vt:lpstr>Responsibilities of WG Vice Chair</vt:lpstr>
      <vt:lpstr>Responsibilities of WG Secretary</vt:lpstr>
      <vt:lpstr>Responsibilities of Working Group Officers</vt:lpstr>
      <vt:lpstr>South Africa (ICASA): RF SPECTRUM REGULATIONS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1849</cp:revision>
  <cp:lastPrinted>1601-01-01T00:00:00Z</cp:lastPrinted>
  <dcterms:created xsi:type="dcterms:W3CDTF">2016-03-03T14:54:45Z</dcterms:created>
  <dcterms:modified xsi:type="dcterms:W3CDTF">2019-09-05T00:39:24Z</dcterms:modified>
</cp:coreProperties>
</file>