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41" r:id="rId3"/>
    <p:sldId id="329" r:id="rId4"/>
    <p:sldId id="330" r:id="rId5"/>
    <p:sldId id="516" r:id="rId6"/>
    <p:sldId id="596" r:id="rId7"/>
    <p:sldId id="603" r:id="rId8"/>
    <p:sldId id="606" r:id="rId9"/>
    <p:sldId id="608" r:id="rId10"/>
    <p:sldId id="616" r:id="rId11"/>
    <p:sldId id="609" r:id="rId12"/>
    <p:sldId id="611" r:id="rId13"/>
    <p:sldId id="614" r:id="rId14"/>
    <p:sldId id="524" r:id="rId15"/>
    <p:sldId id="498" r:id="rId16"/>
    <p:sldId id="402" r:id="rId17"/>
    <p:sldId id="403" r:id="rId18"/>
    <p:sldId id="617" r:id="rId19"/>
    <p:sldId id="462" r:id="rId20"/>
    <p:sldId id="549" r:id="rId21"/>
    <p:sldId id="425" r:id="rId22"/>
    <p:sldId id="615" r:id="rId23"/>
    <p:sldId id="592" r:id="rId24"/>
    <p:sldId id="599"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87" autoAdjust="0"/>
    <p:restoredTop sz="95488" autoAdjust="0"/>
  </p:normalViewPr>
  <p:slideViewPr>
    <p:cSldViewPr>
      <p:cViewPr varScale="1">
        <p:scale>
          <a:sx n="86" d="100"/>
          <a:sy n="86" d="100"/>
        </p:scale>
        <p:origin x="84" y="61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30-Aug-19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814368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501127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762508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5603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7.2.1 IEEE 802 LMSC public statements to government bodies</a:t>
            </a:r>
            <a:br>
              <a:rPr lang="en-US" sz="1200" kern="1200" dirty="0">
                <a:solidFill>
                  <a:srgbClr val="000000"/>
                </a:solidFill>
                <a:effectLst/>
                <a:latin typeface="Times New Roman" pitchFamily="16" charset="0"/>
                <a:ea typeface="+mn-ea"/>
                <a:cs typeface="+mn-cs"/>
              </a:rPr>
            </a:br>
            <a:r>
              <a:rPr lang="en-US" sz="1200" i="0" u="none" kern="1200" dirty="0">
                <a:solidFill>
                  <a:srgbClr val="000000"/>
                </a:solidFill>
                <a:effectLst/>
                <a:latin typeface="Times New Roman" pitchFamily="16" charset="0"/>
                <a:ea typeface="+mn-ea"/>
                <a:cs typeface="+mn-cs"/>
              </a:rPr>
              <a:t>a) IEEE 802 LMSC public statements to government bodies shall not be released without prior approval by 2/3 of the Sponsor</a:t>
            </a: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8904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29  Aug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29  Aug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29  Aug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802.18-19/0116r01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9/18-19-0110-00-0000-acma-spectrum-sharing-new-approaches-consultation.docx" TargetMode="External"/><Relationship Id="rId2" Type="http://schemas.openxmlformats.org/officeDocument/2006/relationships/hyperlink" Target="https://www.acma.gov.au/theACMA/new-approaches-to-spectrum-sharing-1" TargetMode="External"/><Relationship Id="rId1" Type="http://schemas.openxmlformats.org/officeDocument/2006/relationships/slideLayout" Target="../slideLayouts/slideLayout1.xml"/><Relationship Id="rId4" Type="http://schemas.openxmlformats.org/officeDocument/2006/relationships/hyperlink" Target="https://mentor.ieee.org/802.18/dcn/19/18-19-0118-00-0000-acma-spectrum-sharing-consultation-802-comment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06-04-0000-uwb-petition-reply-80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9/18-19-0118-00-0000-acma-spectrum-sharing-consultation-802-comment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icasa.org.za/news/2019/icasa-begins-a-process-to-review-annexure-b-of-the-radio-frequency-spectrum-regulations-of-2015"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mentor.ieee.org/802.18/dcn/19/18-19-0115-00-0000-icasa-s-africa-intentions-to-amend-spectrum-regs-ieee-802-comments.docx" TargetMode="External"/><Relationship Id="rId4" Type="http://schemas.openxmlformats.org/officeDocument/2006/relationships/hyperlink" Target="https://mentor.ieee.org/802.18/dcn/19/18-19-0109-00-0000-icasa-s-africa-intentions-to-amend-spectrum-regulation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14-00-0000-minutes-22aug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apps.cept.org/eccnews/aug-2019/europe_prepares_to_harmonise_the_6_ghz_spectrum_band_for_radio_local_area_networks.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se-24/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en/events/Pages/Calendar-Events.aspx?sector=ITU-R" TargetMode="External"/><Relationship Id="rId13" Type="http://schemas.openxmlformats.org/officeDocument/2006/relationships/hyperlink" Target="https://www.itu.int/go/ITU-R/wp5d" TargetMode="External"/><Relationship Id="rId3" Type="http://schemas.openxmlformats.org/officeDocument/2006/relationships/hyperlink" Target="https://www.itu.int/en/ITU-R/conferences/wrc/2019/irwsp/Pages/2019.aspx" TargetMode="External"/><Relationship Id="rId7" Type="http://schemas.openxmlformats.org/officeDocument/2006/relationships/hyperlink" Target="https://www.itu.int/go/ITU-R/sg1" TargetMode="External"/><Relationship Id="rId12" Type="http://schemas.openxmlformats.org/officeDocument/2006/relationships/hyperlink" Target="https://www.itu.int/go/ITU-R/wp5a" TargetMode="External"/><Relationship Id="rId2" Type="http://schemas.openxmlformats.org/officeDocument/2006/relationships/notesSlide" Target="../notesSlides/notesSlide5.xml"/><Relationship Id="rId16" Type="http://schemas.openxmlformats.org/officeDocument/2006/relationships/hyperlink" Target="https://www.itu.int/en/ITU-R/study-groups/rcpm/Pages/wrc-23-preliminary-studies.aspx" TargetMode="External"/><Relationship Id="rId1" Type="http://schemas.openxmlformats.org/officeDocument/2006/relationships/slideLayout" Target="../slideLayouts/slideLayout1.xml"/><Relationship Id="rId6" Type="http://schemas.openxmlformats.org/officeDocument/2006/relationships/hyperlink" Target="https://www.itu.int/en/mediacentre/Pages/2019-MA13.aspx" TargetMode="External"/><Relationship Id="rId11" Type="http://schemas.openxmlformats.org/officeDocument/2006/relationships/hyperlink" Target="https://www.itu.int/go/ITU-R/sg5" TargetMode="External"/><Relationship Id="rId5" Type="http://schemas.openxmlformats.org/officeDocument/2006/relationships/hyperlink" Target="https://www.itu.int/en/ITU-R/conferences/wrc/2019/Pages/default.aspx" TargetMode="External"/><Relationship Id="rId15" Type="http://schemas.openxmlformats.org/officeDocument/2006/relationships/hyperlink" Target="https://www.itu.int/oth/R1402000001" TargetMode="External"/><Relationship Id="rId10" Type="http://schemas.openxmlformats.org/officeDocument/2006/relationships/hyperlink" Target="https://www.itu.int/go/ITU-R/wp1c" TargetMode="External"/><Relationship Id="rId4" Type="http://schemas.openxmlformats.org/officeDocument/2006/relationships/hyperlink" Target="https://www.itu.int/en/ITU-T/Workshops-and-Seminars/092019/Pages/default.aspx" TargetMode="External"/><Relationship Id="rId9" Type="http://schemas.openxmlformats.org/officeDocument/2006/relationships/hyperlink" Target="https://www.itu.int/go/ITU-R/wp1a" TargetMode="External"/><Relationship Id="rId14" Type="http://schemas.openxmlformats.org/officeDocument/2006/relationships/hyperlink" Target="https://www.itu.int/events/eventdetails.asp?eventid=1720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29  Aug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29 Aug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80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ACMA consultation on sharing</a:t>
            </a:r>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buFont typeface="Arial" panose="020B0604020202020204" pitchFamily="34" charset="0"/>
              <a:buChar char="•"/>
            </a:pPr>
            <a:r>
              <a:rPr lang="en-US" sz="1800" b="0" dirty="0">
                <a:hlinkClick r:id="rId2"/>
              </a:rPr>
              <a:t>https://www.acma.gov.au/theACMA/new-approaches-to-spectrum-sharing-1</a:t>
            </a:r>
            <a:r>
              <a:rPr lang="en-US" sz="1800" b="0" dirty="0"/>
              <a:t> </a:t>
            </a:r>
          </a:p>
          <a:p>
            <a:pPr>
              <a:buFont typeface="Arial" panose="020B0604020202020204" pitchFamily="34" charset="0"/>
              <a:buChar char="•"/>
            </a:pPr>
            <a:r>
              <a:rPr lang="en-US" sz="1800" dirty="0">
                <a:hlinkClick r:id="rId3"/>
              </a:rPr>
              <a:t>https://mentor.ieee.org/802.18/dcn/19/18-19-0110-00-0000-acma-spectrum-sharing-new-approaches-consultation.docx</a:t>
            </a:r>
            <a:endParaRPr lang="en-US" sz="1800" dirty="0"/>
          </a:p>
          <a:p>
            <a:pPr>
              <a:buFont typeface="Arial" panose="020B0604020202020204" pitchFamily="34" charset="0"/>
              <a:buChar char="•"/>
            </a:pPr>
            <a:r>
              <a:rPr lang="en-US" sz="1800" b="0" dirty="0"/>
              <a:t>Comments due 27 Sept, the RR_TAG would need to approve by 12 Sept, before the Wireless Interim. </a:t>
            </a:r>
          </a:p>
          <a:p>
            <a:pPr>
              <a:buFont typeface="Arial" panose="020B0604020202020204" pitchFamily="34" charset="0"/>
              <a:buChar char="•"/>
            </a:pPr>
            <a:r>
              <a:rPr lang="en-US" sz="1800" b="0" dirty="0"/>
              <a:t>Asking about sharing approaches and looking for feedback. They have 7 questions. </a:t>
            </a:r>
          </a:p>
          <a:p>
            <a:pPr>
              <a:buFont typeface="Arial" panose="020B0604020202020204" pitchFamily="34" charset="0"/>
              <a:buChar char="•"/>
            </a:pPr>
            <a:r>
              <a:rPr lang="en-US" sz="1800" b="0" dirty="0"/>
              <a:t>They are looking at energy detection, similar to the 3.5 GHz access system</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Will review the 7 questions and see if we can comment on any.</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solidFill>
                  <a:srgbClr val="00B0F0"/>
                </a:solidFill>
              </a:rPr>
              <a:t>And add the contributions as they come into the following:</a:t>
            </a:r>
          </a:p>
          <a:p>
            <a:pPr>
              <a:buFont typeface="Arial" panose="020B0604020202020204" pitchFamily="34" charset="0"/>
              <a:buChar char="•"/>
            </a:pPr>
            <a:r>
              <a:rPr lang="en-US" sz="1800" b="0" dirty="0">
                <a:hlinkClick r:id="rId4"/>
              </a:rPr>
              <a:t>https://mentor.ieee.org/802.18/dcn/19/18-19-0118-00-0000-acma-spectrum-sharing-consultation-802-comments.docx</a:t>
            </a:r>
            <a:r>
              <a:rPr lang="en-US" sz="1800" b="0" dirty="0"/>
              <a:t> </a:t>
            </a:r>
          </a:p>
          <a:p>
            <a:pPr>
              <a:buFont typeface="Arial" panose="020B0604020202020204" pitchFamily="34" charset="0"/>
              <a:buChar char="•"/>
            </a:pPr>
            <a:endParaRPr lang="en-US" sz="1800" b="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29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2505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lvl="1">
              <a:buFont typeface="Arial" panose="020B0604020202020204" pitchFamily="34" charset="0"/>
              <a:buChar char="•"/>
            </a:pPr>
            <a:r>
              <a:rPr lang="en-US" sz="1400" dirty="0"/>
              <a:t>Report No. 3130 July 18, 2019 CONSUMER &amp; GOVERNMENTAL AFFAIRS BUREAU REFERENCE INFORMATION CENTER PETITION FOR RULEMAKINGS FILED Interested persons may file statements opposing or supporting the Petition for Rulemakings listed herein within 30 days, or as noted. See sections 1.4 and 1.405 of the Commission's rules for further information.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solidFill>
                  <a:srgbClr val="00B0F0"/>
                </a:solidFill>
              </a:rPr>
              <a:t>Members continuing working on ex </a:t>
            </a:r>
            <a:r>
              <a:rPr lang="en-US" sz="1800" b="0" dirty="0" err="1">
                <a:solidFill>
                  <a:srgbClr val="00B0F0"/>
                </a:solidFill>
              </a:rPr>
              <a:t>parte</a:t>
            </a:r>
            <a:r>
              <a:rPr lang="en-US" sz="1800" b="0" dirty="0">
                <a:solidFill>
                  <a:srgbClr val="00B0F0"/>
                </a:solidFill>
              </a:rPr>
              <a:t> to comments.</a:t>
            </a: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29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linkClick r:id="rId3"/>
              </a:rPr>
              <a:t>https://mentor.ieee.org/802.18/dcn/19/18-19-0______-0____-0000-uwb-petition-exparte on replies-IEEE 802.docx</a:t>
            </a:r>
            <a:r>
              <a:rPr lang="en-US" sz="1600" b="0" dirty="0"/>
              <a:t>  response to comments to FCC’s public notice RM-11844 on a UWB Petition for Rule Making. With the chair of 802.18 to have editorial privileges and send to the LMSC(EC) for review/approval and submission to the FCC before </a:t>
            </a:r>
            <a:r>
              <a:rPr lang="en-US" sz="1600" b="0" dirty="0">
                <a:highlight>
                  <a:srgbClr val="FFFF00"/>
                </a:highlight>
              </a:rPr>
              <a:t>_________  </a:t>
            </a:r>
            <a:r>
              <a:rPr lang="en-US" sz="1600" b="0" dirty="0"/>
              <a:t>2019.</a:t>
            </a:r>
          </a:p>
          <a:p>
            <a:endParaRPr lang="en-US" altLang="en-US" sz="1600" dirty="0">
              <a:solidFill>
                <a:schemeClr val="tx1"/>
              </a:solidFill>
            </a:endParaRPr>
          </a:p>
          <a:p>
            <a:r>
              <a:rPr lang="en-US" altLang="en-US" sz="1600" dirty="0"/>
              <a:t>		Moved by:  	</a:t>
            </a:r>
            <a:r>
              <a:rPr lang="en-US" altLang="en-US" sz="1600" dirty="0">
                <a:solidFill>
                  <a:schemeClr val="bg1">
                    <a:lumMod val="95000"/>
                  </a:schemeClr>
                </a:solidFill>
              </a:rPr>
              <a:t>.</a:t>
            </a:r>
          </a:p>
          <a:p>
            <a:pPr lvl="1"/>
            <a:r>
              <a:rPr lang="en-US" altLang="en-US" sz="1600" b="1" dirty="0"/>
              <a:t>Seconded by:  	</a:t>
            </a:r>
            <a:endParaRPr lang="en-US" altLang="en-US" sz="1600" b="1" dirty="0">
              <a:solidFill>
                <a:schemeClr val="bg1">
                  <a:lumMod val="95000"/>
                </a:schemeClr>
              </a:solidFill>
            </a:endParaRPr>
          </a:p>
          <a:p>
            <a:pPr lvl="1"/>
            <a:r>
              <a:rPr lang="en-US" altLang="en-US" sz="1600" b="1" dirty="0"/>
              <a:t>Discussion?	</a:t>
            </a:r>
            <a:r>
              <a:rPr lang="en-US" altLang="en-US" sz="1600" b="1" dirty="0">
                <a:solidFill>
                  <a:schemeClr val="bg1">
                    <a:lumMod val="75000"/>
                  </a:schemeClr>
                </a:solidFill>
              </a:rPr>
              <a:t>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75000"/>
                  </a:schemeClr>
                </a:solidFill>
              </a:rPr>
              <a:t>Jay, Andy, Ben, Billy, Hassan, Mike, Peter, </a:t>
            </a:r>
            <a:r>
              <a:rPr lang="en-US" altLang="en-US" sz="1600" b="1" dirty="0" err="1">
                <a:solidFill>
                  <a:schemeClr val="bg1">
                    <a:lumMod val="75000"/>
                  </a:schemeClr>
                </a:solidFill>
              </a:rPr>
              <a:t>TimH</a:t>
            </a:r>
            <a:r>
              <a:rPr lang="en-US" altLang="en-US" sz="1600" b="1" dirty="0">
                <a:solidFill>
                  <a:schemeClr val="bg1">
                    <a:lumMod val="75000"/>
                  </a:schemeClr>
                </a:solidFill>
              </a:rPr>
              <a:t>, Vijay</a:t>
            </a:r>
          </a:p>
          <a:p>
            <a:pPr lvl="1"/>
            <a:r>
              <a:rPr lang="en-US" altLang="en-US" sz="1600" b="1" dirty="0">
                <a:solidFill>
                  <a:schemeClr val="bg1">
                    <a:lumMod val="75000"/>
                  </a:schemeClr>
                </a:solidFill>
              </a:rPr>
              <a:t>Motion: Passed</a:t>
            </a:r>
          </a:p>
          <a:p>
            <a:pPr lvl="1"/>
            <a:r>
              <a:rPr lang="en-US" altLang="en-US" sz="1600" b="1" dirty="0">
                <a:solidFill>
                  <a:schemeClr val="bg1">
                    <a:lumMod val="75000"/>
                  </a:schemeClr>
                </a:solidFill>
              </a:rPr>
              <a:t>Number in attendance: 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29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74298" y="1183248"/>
            <a:ext cx="8292711" cy="5346442"/>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800" dirty="0"/>
              <a:t>ACASA LMSC ballot status: </a:t>
            </a:r>
          </a:p>
          <a:p>
            <a:pPr lvl="1">
              <a:buFont typeface="Arial" panose="020B0604020202020204" pitchFamily="34" charset="0"/>
              <a:buChar char="•"/>
            </a:pPr>
            <a:r>
              <a:rPr lang="en-US" sz="1600" dirty="0"/>
              <a:t>One simple edit and two votes so far.  Closes Tuesday, 3</a:t>
            </a:r>
            <a:r>
              <a:rPr lang="en-US" sz="1600" baseline="30000" dirty="0"/>
              <a:t>rd</a:t>
            </a:r>
            <a:r>
              <a:rPr lang="en-US" sz="1600" dirty="0"/>
              <a:t>.  </a:t>
            </a:r>
          </a:p>
          <a:p>
            <a:pPr lvl="1">
              <a:buFont typeface="Arial" panose="020B0604020202020204" pitchFamily="34" charset="0"/>
              <a:buChar char="•"/>
            </a:pPr>
            <a:r>
              <a:rPr lang="en-US" sz="1600" dirty="0"/>
              <a:t>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.18 </a:t>
            </a:r>
            <a:r>
              <a:rPr lang="en-US" sz="2000" dirty="0" err="1"/>
              <a:t>Listserver</a:t>
            </a:r>
            <a:r>
              <a:rPr lang="en-US" sz="2000" dirty="0"/>
              <a:t> is broken: </a:t>
            </a:r>
          </a:p>
          <a:p>
            <a:pPr lvl="1">
              <a:buFont typeface="Arial" panose="020B0604020202020204" pitchFamily="34" charset="0"/>
              <a:buChar char="•"/>
            </a:pPr>
            <a:r>
              <a:rPr lang="en-US" sz="1600" dirty="0"/>
              <a:t>Something happened Tuesday morning (27</a:t>
            </a:r>
            <a:r>
              <a:rPr lang="en-US" sz="1600" baseline="30000" dirty="0"/>
              <a:t>th</a:t>
            </a:r>
            <a:r>
              <a:rPr lang="en-US" sz="1600" dirty="0"/>
              <a:t>), and the chair received 120 auto-deletes. </a:t>
            </a:r>
          </a:p>
          <a:p>
            <a:pPr lvl="1">
              <a:buFont typeface="Arial" panose="020B0604020202020204" pitchFamily="34" charset="0"/>
              <a:buChar char="•"/>
            </a:pPr>
            <a:r>
              <a:rPr lang="en-US" sz="1600" dirty="0"/>
              <a:t>These are the 120 that do not use a ___@ieee.org email.  The 11 that use ___@ieee.org  are still in the list server. </a:t>
            </a:r>
          </a:p>
          <a:p>
            <a:pPr lvl="1">
              <a:buFont typeface="Arial" panose="020B0604020202020204" pitchFamily="34" charset="0"/>
              <a:buChar char="•"/>
            </a:pPr>
            <a:r>
              <a:rPr lang="en-US" sz="1600" dirty="0"/>
              <a:t>Chair has asked IEEE what is the situation and how to get all back on?</a:t>
            </a:r>
          </a:p>
          <a:p>
            <a:pPr lvl="1">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29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0874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ACMA sharing consultation contributions to drop into the comments from anyone. </a:t>
            </a:r>
          </a:p>
          <a:p>
            <a:pPr>
              <a:buFont typeface="Wingdings" panose="05000000000000000000" pitchFamily="2" charset="2"/>
              <a:buChar char="q"/>
            </a:pPr>
            <a:r>
              <a:rPr lang="en-US" sz="1800" b="0" dirty="0">
                <a:solidFill>
                  <a:srgbClr val="00B0F0"/>
                </a:solidFill>
              </a:rPr>
              <a:t>UWB ex </a:t>
            </a:r>
            <a:r>
              <a:rPr lang="en-US" sz="1800" b="0" dirty="0" err="1">
                <a:solidFill>
                  <a:srgbClr val="00B0F0"/>
                </a:solidFill>
              </a:rPr>
              <a:t>parte</a:t>
            </a:r>
            <a:r>
              <a:rPr lang="en-US" sz="1800" b="0" dirty="0">
                <a:solidFill>
                  <a:srgbClr val="00B0F0"/>
                </a:solidFill>
              </a:rPr>
              <a:t> on reply comments</a:t>
            </a:r>
          </a:p>
          <a:p>
            <a:pPr>
              <a:buFont typeface="Wingdings" panose="05000000000000000000" pitchFamily="2" charset="2"/>
              <a:buChar char="q"/>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29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Remember: bans on certain 15-inch MacBook Pro laptops on planes in any way.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r>
              <a:rPr lang="en-US" sz="1800" dirty="0">
                <a:solidFill>
                  <a:schemeClr val="tx1"/>
                </a:solidFill>
              </a:rPr>
              <a:t>Nothing else brought up</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29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05 Sept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  </a:t>
            </a:r>
            <a:r>
              <a:rPr lang="en-US" altLang="en-US" sz="1800" b="1" i="1" u="sng" dirty="0">
                <a:highlight>
                  <a:srgbClr val="FFFF00"/>
                </a:highlight>
                <a:sym typeface="Wingdings" panose="05000000000000000000" pitchFamily="2" charset="2"/>
              </a:rPr>
              <a:t> new call in. </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a:t>
            </a:r>
            <a:r>
              <a:rPr lang="en-US" sz="1800" dirty="0">
                <a:sym typeface="Wingdings" panose="05000000000000000000" pitchFamily="2" charset="2"/>
              </a:rPr>
              <a:t>:53</a:t>
            </a:r>
            <a:r>
              <a:rPr lang="en-US" sz="1800" dirty="0"/>
              <a:t> ET</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 </a:t>
            </a:r>
            <a:r>
              <a:rPr lang="en-US" sz="1600" dirty="0">
                <a:solidFill>
                  <a:srgbClr val="993300"/>
                </a:solidFill>
              </a:rPr>
              <a:t>– </a:t>
            </a:r>
            <a:r>
              <a:rPr lang="en-US" sz="1200" dirty="0">
                <a:solidFill>
                  <a:srgbClr val="993300"/>
                </a:solidFill>
              </a:rPr>
              <a:t>remember no reciprocal from other WGs </a:t>
            </a:r>
            <a:endParaRPr lang="en-US" sz="1400" dirty="0">
              <a:solidFill>
                <a:srgbClr val="993300"/>
              </a:solidFill>
            </a:endParaRP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1600" dirty="0">
                <a:solidFill>
                  <a:srgbClr val="FF0000"/>
                </a:solidFill>
              </a:rPr>
              <a:t>Remember: bans on 15-inch MacBook Pro laptops on planes in any way.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Aug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29  Aug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ACMA consultation on sharing</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comments in </a:t>
            </a:r>
            <a:r>
              <a:rPr lang="en-US" sz="1600" b="0" dirty="0">
                <a:hlinkClick r:id="rId3"/>
              </a:rPr>
              <a:t>https://mentor.ieee.org/802.18/dcn/19/18-19-0118-00-0000-acma-spectrum-sharing-consultation-802-comments.docx</a:t>
            </a:r>
            <a:r>
              <a:rPr lang="en-US" sz="1600" b="0" dirty="0"/>
              <a:t> response to comments to ACMA’s consultation on Spectrum Sharing, Overview and new approaches. With the chair of 802.18 to have editorial privileges and send to the LMSC(EC) for review/approval and submission to the ACMA before 26 September 2019.</a:t>
            </a:r>
          </a:p>
          <a:p>
            <a:endParaRPr lang="en-US" altLang="en-US" sz="1600" b="0" dirty="0">
              <a:solidFill>
                <a:schemeClr val="tx1"/>
              </a:solidFill>
            </a:endParaRPr>
          </a:p>
          <a:p>
            <a:r>
              <a:rPr lang="en-US" altLang="en-US" sz="1600" dirty="0"/>
              <a:t>		Moved by:  	</a:t>
            </a:r>
            <a:r>
              <a:rPr lang="en-US" altLang="en-US" sz="1600" dirty="0">
                <a:solidFill>
                  <a:schemeClr val="bg1">
                    <a:lumMod val="95000"/>
                  </a:schemeClr>
                </a:solidFill>
              </a:rPr>
              <a:t>.</a:t>
            </a:r>
          </a:p>
          <a:p>
            <a:pPr lvl="1"/>
            <a:r>
              <a:rPr lang="en-US" altLang="en-US" sz="1600" b="1" dirty="0"/>
              <a:t>Seconded by:  	</a:t>
            </a:r>
            <a:endParaRPr lang="en-US" altLang="en-US" sz="1600" b="1" dirty="0">
              <a:solidFill>
                <a:schemeClr val="bg1">
                  <a:lumMod val="95000"/>
                </a:schemeClr>
              </a:solidFill>
            </a:endParaRPr>
          </a:p>
          <a:p>
            <a:pPr lvl="1"/>
            <a:r>
              <a:rPr lang="en-US" altLang="en-US" sz="1600" b="1" dirty="0"/>
              <a:t>Discussion?	</a:t>
            </a:r>
            <a:r>
              <a:rPr lang="en-US" altLang="en-US" sz="1600" b="1" dirty="0">
                <a:solidFill>
                  <a:schemeClr val="bg1">
                    <a:lumMod val="75000"/>
                  </a:schemeClr>
                </a:solidFill>
              </a:rPr>
              <a:t>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75000"/>
                  </a:schemeClr>
                </a:solidFill>
              </a:rPr>
              <a:t>Jay, Andy, Ben, Billy, Hassan, Mike, Peter, </a:t>
            </a:r>
            <a:r>
              <a:rPr lang="en-US" altLang="en-US" sz="1600" b="1" dirty="0" err="1">
                <a:solidFill>
                  <a:schemeClr val="bg1">
                    <a:lumMod val="75000"/>
                  </a:schemeClr>
                </a:solidFill>
              </a:rPr>
              <a:t>TimH</a:t>
            </a:r>
            <a:r>
              <a:rPr lang="en-US" altLang="en-US" sz="1600" b="1" dirty="0">
                <a:solidFill>
                  <a:schemeClr val="bg1">
                    <a:lumMod val="75000"/>
                  </a:schemeClr>
                </a:solidFill>
              </a:rPr>
              <a:t>, Vijay</a:t>
            </a:r>
          </a:p>
          <a:p>
            <a:pPr lvl="1"/>
            <a:r>
              <a:rPr lang="en-US" altLang="en-US" sz="1600" b="1" dirty="0">
                <a:solidFill>
                  <a:schemeClr val="bg1">
                    <a:lumMod val="75000"/>
                  </a:schemeClr>
                </a:solidFill>
              </a:rPr>
              <a:t>Motion: Passed</a:t>
            </a:r>
          </a:p>
          <a:p>
            <a:pPr lvl="1"/>
            <a:r>
              <a:rPr lang="en-US" altLang="en-US" sz="1600" b="1" dirty="0">
                <a:solidFill>
                  <a:schemeClr val="bg1">
                    <a:lumMod val="75000"/>
                  </a:schemeClr>
                </a:solidFill>
              </a:rPr>
              <a:t>Number in attendance: 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29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01951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29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(9 on LMSC)</a:t>
            </a:r>
            <a:r>
              <a:rPr lang="en-US" altLang="en-US" sz="1800" dirty="0">
                <a:solidFill>
                  <a:schemeClr val="tx1"/>
                </a:solidFill>
              </a:rPr>
              <a:t>;   2 Nearly Voters;  Aspirant members: 19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29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68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20</a:t>
            </a:fld>
            <a:endParaRPr lang="en-US" altLang="en-US" sz="1200" b="0" dirty="0"/>
          </a:p>
        </p:txBody>
      </p:sp>
      <p:sp>
        <p:nvSpPr>
          <p:cNvPr id="2" name="Date Placeholder 1"/>
          <p:cNvSpPr>
            <a:spLocks noGrp="1"/>
          </p:cNvSpPr>
          <p:nvPr>
            <p:ph type="dt" idx="15"/>
          </p:nvPr>
        </p:nvSpPr>
        <p:spPr/>
        <p:txBody>
          <a:bodyPr/>
          <a:lstStyle/>
          <a:p>
            <a:r>
              <a:rPr lang="en-US"/>
              <a:t>29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29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37368"/>
            <a:ext cx="8898529" cy="405632"/>
          </a:xfrm>
        </p:spPr>
        <p:txBody>
          <a:bodyPr/>
          <a:lstStyle/>
          <a:p>
            <a:r>
              <a:rPr lang="en-US" sz="2000" dirty="0"/>
              <a:t>South Africa (ICASA): RF SPECTRUM REGULATIONS</a:t>
            </a:r>
          </a:p>
        </p:txBody>
      </p:sp>
      <p:sp>
        <p:nvSpPr>
          <p:cNvPr id="3" name="Content Placeholder 2"/>
          <p:cNvSpPr>
            <a:spLocks noGrp="1"/>
          </p:cNvSpPr>
          <p:nvPr>
            <p:ph idx="1"/>
          </p:nvPr>
        </p:nvSpPr>
        <p:spPr>
          <a:xfrm>
            <a:off x="697684" y="1158728"/>
            <a:ext cx="8353245" cy="5165871"/>
          </a:xfrm>
        </p:spPr>
        <p:txBody>
          <a:bodyPr/>
          <a:lstStyle/>
          <a:p>
            <a:pPr marL="285750" indent="-285750">
              <a:spcBef>
                <a:spcPts val="0"/>
              </a:spcBef>
              <a:buFont typeface="Arial" panose="020B0604020202020204" pitchFamily="34" charset="0"/>
              <a:buChar char="•"/>
            </a:pPr>
            <a:r>
              <a:rPr lang="en-US" sz="1600" dirty="0"/>
              <a:t>NOTICE OF INTENTION TO AMEND ANNEXURE B OF THE RADIO FREQUENCY SPECTRUM REGULATIONS, 2015 </a:t>
            </a:r>
          </a:p>
          <a:p>
            <a:pPr lvl="1">
              <a:buFont typeface="Arial" panose="020B0604020202020204" pitchFamily="34" charset="0"/>
              <a:buChar char="•"/>
            </a:pPr>
            <a:r>
              <a:rPr lang="en-US" sz="1400" u="sng" dirty="0">
                <a:hlinkClick r:id="rId3"/>
              </a:rPr>
              <a:t>https://www.icasa.org.za/news/2019/icasa-begins-a-process-to-review-annexure-b-of-the-radio-frequency-spectrum-regulations-of-2015</a:t>
            </a:r>
            <a:endParaRPr lang="en-US" sz="1400" dirty="0"/>
          </a:p>
          <a:p>
            <a:pPr lvl="1">
              <a:buFont typeface="Arial" panose="020B0604020202020204" pitchFamily="34" charset="0"/>
              <a:buChar char="•"/>
            </a:pPr>
            <a:r>
              <a:rPr lang="en-US" sz="1400" dirty="0"/>
              <a:t>In this regard, ICASA has published a notice of its intention to amend Annexure B in the Government Gazette where interested stakeholders are invited to submit written representations with regards to the proposed amendments by close of business on 06 September 2019. </a:t>
            </a:r>
          </a:p>
          <a:p>
            <a:pPr lvl="1">
              <a:buFont typeface="Arial" panose="020B0604020202020204" pitchFamily="34" charset="0"/>
              <a:buChar char="•"/>
            </a:pPr>
            <a:r>
              <a:rPr lang="en-US" sz="1400" dirty="0">
                <a:hlinkClick r:id="rId4"/>
              </a:rPr>
              <a:t>https://mentor.ieee.org/802.18/dcn/19/18-19-0109-00-0000-icasa-s-africa-intentions-to-amend-spectrum-regulations.pdf</a:t>
            </a:r>
            <a:r>
              <a:rPr lang="en-US" sz="1400" dirty="0"/>
              <a:t>  </a:t>
            </a:r>
          </a:p>
          <a:p>
            <a:pPr lvl="1">
              <a:buFont typeface="Arial" panose="020B0604020202020204" pitchFamily="34" charset="0"/>
              <a:buChar char="•"/>
            </a:pPr>
            <a:r>
              <a:rPr lang="en-US" sz="1400" dirty="0"/>
              <a:t>Several areas we could comment on, need to approve by 22 Aug. </a:t>
            </a:r>
          </a:p>
          <a:p>
            <a:pPr lvl="1">
              <a:buFont typeface="Arial" panose="020B0604020202020204" pitchFamily="34" charset="0"/>
              <a:buChar char="•"/>
            </a:pPr>
            <a:r>
              <a:rPr lang="en-US" sz="1400" dirty="0"/>
              <a:t>1) go up to 71 GHz;  2) 5150-5250 remove indoor restriction;  3) should wait for WRC-19 and then harmonize with its results and EU </a:t>
            </a:r>
          </a:p>
          <a:p>
            <a:pPr>
              <a:buFont typeface="Arial" panose="020B0604020202020204" pitchFamily="34" charset="0"/>
              <a:buChar char="•"/>
            </a:pPr>
            <a:r>
              <a:rPr lang="en-US" sz="1600" b="0" dirty="0">
                <a:solidFill>
                  <a:schemeClr val="tx1"/>
                </a:solidFill>
              </a:rPr>
              <a:t>A few folks worked on some text, thanks, the chair sent out </a:t>
            </a:r>
            <a:r>
              <a:rPr lang="en-US" sz="1600" b="0" dirty="0">
                <a:solidFill>
                  <a:schemeClr val="tx1"/>
                </a:solidFill>
                <a:hlinkClick r:id="rId5"/>
              </a:rPr>
              <a:t>https://mentor.ieee.org/802.18/dcn/19/18-19-0115-00-0000-icasa-s-africa-intentions-to-amend-spectrum-regs-ieee-802-comments.docx</a:t>
            </a:r>
            <a:r>
              <a:rPr lang="en-US" sz="1600" b="0" dirty="0">
                <a:solidFill>
                  <a:schemeClr val="tx1"/>
                </a:solidFill>
              </a:rPr>
              <a:t> for all to review. </a:t>
            </a:r>
          </a:p>
          <a:p>
            <a:pPr>
              <a:buFont typeface="Arial" panose="020B0604020202020204" pitchFamily="34" charset="0"/>
              <a:buChar char="•"/>
            </a:pPr>
            <a:r>
              <a:rPr lang="en-US" sz="1600" b="0" dirty="0">
                <a:solidFill>
                  <a:schemeClr val="tx1"/>
                </a:solidFill>
              </a:rPr>
              <a:t>Will review, edit and hopefully vote on it.</a:t>
            </a:r>
          </a:p>
          <a:p>
            <a:pPr>
              <a:buFont typeface="Arial" panose="020B0604020202020204" pitchFamily="34" charset="0"/>
              <a:buChar char="•"/>
            </a:pPr>
            <a:r>
              <a:rPr lang="en-US" sz="1600" b="0" dirty="0">
                <a:solidFill>
                  <a:schemeClr val="tx1"/>
                </a:solidFill>
              </a:rPr>
              <a:t>Some edits and updates.  Voted on r02.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Aug 2019</a:t>
            </a:r>
            <a:endParaRPr lang="en-GB" dirty="0"/>
          </a:p>
        </p:txBody>
      </p:sp>
    </p:spTree>
    <p:extLst>
      <p:ext uri="{BB962C8B-B14F-4D97-AF65-F5344CB8AC3E}">
        <p14:creationId xmlns:p14="http://schemas.microsoft.com/office/powerpoint/2010/main" val="1321954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Aug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Aug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29  Aug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Aug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29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ACMA sharing consultation</a:t>
            </a:r>
          </a:p>
          <a:p>
            <a:pPr lvl="1">
              <a:spcBef>
                <a:spcPts val="0"/>
              </a:spcBef>
              <a:buFont typeface="Arial" panose="020B0604020202020204" pitchFamily="34" charset="0"/>
              <a:buChar char="•"/>
            </a:pPr>
            <a:r>
              <a:rPr lang="en-US" altLang="en-US" sz="1400" dirty="0"/>
              <a:t>UWB ex </a:t>
            </a:r>
            <a:r>
              <a:rPr lang="en-US" altLang="en-US" sz="1400" dirty="0" err="1"/>
              <a:t>parte</a:t>
            </a:r>
            <a:r>
              <a:rPr lang="en-US" altLang="en-US" sz="1400" dirty="0"/>
              <a:t> (reply comments)</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ACMA sharing comments</a:t>
            </a:r>
          </a:p>
          <a:p>
            <a:pPr lvl="1">
              <a:buFont typeface="Arial" panose="020B0604020202020204" pitchFamily="34" charset="0"/>
              <a:buChar char="•"/>
            </a:pPr>
            <a:r>
              <a:rPr lang="en-US" altLang="en-US" sz="1400" dirty="0">
                <a:solidFill>
                  <a:schemeClr val="tx1"/>
                </a:solidFill>
              </a:rPr>
              <a:t>UWB ex </a:t>
            </a:r>
            <a:r>
              <a:rPr lang="en-US" altLang="en-US" sz="1400" dirty="0" err="1">
                <a:solidFill>
                  <a:schemeClr val="tx1"/>
                </a:solidFill>
              </a:rPr>
              <a:t>parte</a:t>
            </a:r>
            <a:r>
              <a:rPr lang="en-US" altLang="en-US" sz="1400" dirty="0">
                <a:solidFill>
                  <a:schemeClr val="tx1"/>
                </a:solidFill>
              </a:rPr>
              <a:t> on replies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b="0" kern="0" dirty="0"/>
          </a:p>
          <a:p>
            <a:pPr marL="285750" indent="-285750">
              <a:spcBef>
                <a:spcPts val="0"/>
              </a:spcBef>
              <a:buFont typeface="Arial" panose="020B0604020202020204" pitchFamily="34" charset="0"/>
              <a:buChar char="•"/>
            </a:pPr>
            <a:r>
              <a:rPr lang="en-US" altLang="en-US" sz="1400" b="0" kern="0" dirty="0"/>
              <a:t> ACMA consultation</a:t>
            </a:r>
          </a:p>
          <a:p>
            <a:pPr marL="685800" lvl="1">
              <a:spcBef>
                <a:spcPts val="0"/>
              </a:spcBef>
              <a:buFont typeface="Arial" panose="020B0604020202020204" pitchFamily="34" charset="0"/>
              <a:buChar char="•"/>
            </a:pPr>
            <a:r>
              <a:rPr lang="en-US" altLang="en-US" sz="1400" kern="0" dirty="0"/>
              <a:t>Sharing proposals</a:t>
            </a:r>
          </a:p>
          <a:p>
            <a:pPr marL="685800" lvl="1">
              <a:spcBef>
                <a:spcPts val="0"/>
              </a:spcBef>
              <a:buFont typeface="Arial" panose="020B0604020202020204" pitchFamily="34" charset="0"/>
              <a:buChar char="•"/>
            </a:pPr>
            <a:r>
              <a:rPr lang="en-US" altLang="en-US" sz="1400" kern="0" dirty="0"/>
              <a:t>Comments due  27Sept/12Sept to approve</a:t>
            </a:r>
          </a:p>
          <a:p>
            <a:pPr marL="685800" lvl="1">
              <a:spcBef>
                <a:spcPts val="0"/>
              </a:spcBef>
              <a:buFont typeface="Arial" panose="020B0604020202020204" pitchFamily="34" charset="0"/>
              <a:buChar char="•"/>
            </a:pPr>
            <a:endParaRPr lang="en-US" altLang="en-US" sz="1400" kern="0" dirty="0"/>
          </a:p>
          <a:p>
            <a:pPr marL="285750">
              <a:spcBef>
                <a:spcPts val="0"/>
              </a:spcBef>
              <a:buFont typeface="Arial" panose="020B0604020202020204" pitchFamily="34" charset="0"/>
              <a:buChar char="•"/>
            </a:pPr>
            <a:r>
              <a:rPr lang="en-US" altLang="en-US" sz="1400" b="0" kern="0" dirty="0"/>
              <a:t>UWB ex </a:t>
            </a:r>
            <a:r>
              <a:rPr lang="en-US" altLang="en-US" sz="1400" b="0" kern="0" dirty="0" err="1"/>
              <a:t>parte</a:t>
            </a:r>
            <a:r>
              <a:rPr lang="en-US" altLang="en-US" sz="1400" b="0" kern="0" dirty="0"/>
              <a:t> on reply comments</a:t>
            </a:r>
          </a:p>
          <a:p>
            <a:pPr marL="685800" lvl="1">
              <a:spcBef>
                <a:spcPts val="0"/>
              </a:spcBef>
              <a:buFont typeface="Arial" panose="020B0604020202020204" pitchFamily="34" charset="0"/>
              <a:buChar char="•"/>
            </a:pPr>
            <a:r>
              <a:rPr lang="en-US" altLang="en-US" sz="1400" kern="0" dirty="0"/>
              <a:t>Reply comments due 03 sept.  </a:t>
            </a:r>
          </a:p>
          <a:p>
            <a:pPr marL="685800" lvl="1">
              <a:spcBef>
                <a:spcPts val="0"/>
              </a:spcBef>
              <a:buFont typeface="Arial" panose="020B0604020202020204" pitchFamily="34" charset="0"/>
              <a:buChar char="•"/>
            </a:pPr>
            <a:endParaRPr lang="en-US" altLang="en-US" sz="140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ICASA LMSC ballot status</a:t>
            </a:r>
          </a:p>
          <a:p>
            <a:pPr lvl="1">
              <a:spcBef>
                <a:spcPts val="0"/>
              </a:spcBef>
              <a:buFont typeface="Arial" panose="020B0604020202020204" pitchFamily="34" charset="0"/>
              <a:buChar char="•"/>
            </a:pPr>
            <a:r>
              <a:rPr lang="en-US" altLang="en-US" sz="1400" kern="0" dirty="0"/>
              <a:t>List Server</a:t>
            </a:r>
          </a:p>
          <a:p>
            <a:pPr lvl="2">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Peter E.   </a:t>
            </a:r>
          </a:p>
          <a:p>
            <a:pPr>
              <a:spcBef>
                <a:spcPts val="400"/>
              </a:spcBef>
            </a:pPr>
            <a:r>
              <a:rPr lang="en-US" altLang="en-US" sz="1600" b="1" dirty="0">
                <a:solidFill>
                  <a:schemeClr val="tx1"/>
                </a:solidFill>
              </a:rPr>
              <a:t>		Seconded by:	Vijay A.</a:t>
            </a:r>
            <a:endParaRPr lang="en-US" altLang="en-US" sz="1600" dirty="0">
              <a:solidFill>
                <a:schemeClr val="tx1"/>
              </a:solidFill>
            </a:endParaRP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22  August 2019 in document </a:t>
            </a:r>
            <a:r>
              <a:rPr lang="en-US" altLang="en-US" sz="1800" dirty="0">
                <a:hlinkClick r:id="rId2"/>
              </a:rPr>
              <a:t>https://mentor.</a:t>
            </a:r>
            <a:r>
              <a:rPr lang="en-US" altLang="en-US" sz="1600" dirty="0">
                <a:hlinkClick r:id="rId2"/>
              </a:rPr>
              <a:t>ieee.org/802.18/dcn/19/18-19-0114-00-0000-minutes-22aug19-rrtag-teleconference.docx</a:t>
            </a:r>
            <a:r>
              <a:rPr lang="en-US" altLang="en-US" sz="1600" dirty="0"/>
              <a:t>  </a:t>
            </a:r>
            <a:r>
              <a:rPr lang="en-US" sz="1600" b="1" dirty="0"/>
              <a:t>Posted: </a:t>
            </a:r>
            <a:r>
              <a:rPr lang="en-US" sz="1600" b="0" dirty="0"/>
              <a:t>23-Aug-2019 14:02:11 ET</a:t>
            </a:r>
            <a:r>
              <a:rPr lang="en-US" altLang="en-US" sz="1600" b="0" dirty="0">
                <a:solidFill>
                  <a:schemeClr val="tx1"/>
                </a:solidFill>
              </a:rPr>
              <a:t>	</a:t>
            </a:r>
            <a:r>
              <a:rPr lang="en-US" altLang="en-US" sz="1600" dirty="0">
                <a:solidFill>
                  <a:schemeClr val="tx1"/>
                </a:solidFill>
              </a:rPr>
              <a:t>Moved by:  	Mike L.  </a:t>
            </a:r>
          </a:p>
          <a:p>
            <a:pPr marL="0" indent="0">
              <a:spcBef>
                <a:spcPts val="400"/>
              </a:spcBef>
            </a:pPr>
            <a:r>
              <a:rPr lang="en-US" altLang="en-US" sz="1600" dirty="0">
                <a:solidFill>
                  <a:schemeClr val="tx1"/>
                </a:solidFill>
              </a:rPr>
              <a:t>	Seconded by:	Ben R.</a:t>
            </a:r>
          </a:p>
          <a:p>
            <a:pPr>
              <a:spcBef>
                <a:spcPts val="400"/>
              </a:spcBef>
            </a:pPr>
            <a:r>
              <a:rPr lang="en-US" altLang="en-US" sz="1600" b="1" dirty="0">
                <a:solidFill>
                  <a:schemeClr val="tx1"/>
                </a:solidFill>
              </a:rPr>
              <a:t>		Discussion?  	None</a:t>
            </a:r>
          </a:p>
          <a:p>
            <a:pPr lvl="1">
              <a:spcBef>
                <a:spcPts val="400"/>
              </a:spcBef>
            </a:pPr>
            <a:r>
              <a:rPr lang="en-US" altLang="en-US" sz="1600" b="1" dirty="0">
                <a:solidFill>
                  <a:schemeClr val="tx1"/>
                </a:solidFill>
              </a:rPr>
              <a:t>Vote:  Approved by unanimous consent</a:t>
            </a:r>
          </a:p>
          <a:p>
            <a:pPr lvl="1">
              <a:spcBef>
                <a:spcPts val="400"/>
              </a:spcBef>
            </a:pPr>
            <a:endParaRPr lang="en-US" altLang="en-US" sz="1600" b="1" dirty="0">
              <a:solidFill>
                <a:schemeClr val="tx1"/>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__</a:t>
            </a:r>
            <a:r>
              <a:rPr lang="en-US" altLang="en-US" sz="1800" dirty="0">
                <a:solidFill>
                  <a:schemeClr val="bg1">
                    <a:lumMod val="75000"/>
                  </a:schemeClr>
                </a:solidFill>
              </a:rPr>
              <a:t>nothing heard</a:t>
            </a:r>
            <a:r>
              <a:rPr lang="en-US" altLang="en-US" sz="1800" dirty="0">
                <a:solidFill>
                  <a:schemeClr val="tx1"/>
                </a:solidFill>
              </a:rPr>
              <a:t>____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29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47078"/>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solidFill>
                  <a:schemeClr val="tx1"/>
                </a:solidFill>
              </a:rPr>
              <a:t>Nothing reported</a:t>
            </a:r>
          </a:p>
          <a:p>
            <a:pPr lvl="1">
              <a:buFont typeface="Arial" panose="020B0604020202020204" pitchFamily="34" charset="0"/>
              <a:buChar char="•"/>
            </a:pPr>
            <a:endParaRPr lang="en-US" sz="1200" dirty="0">
              <a:solidFill>
                <a:schemeClr val="tx1"/>
              </a:solidFill>
            </a:endParaRPr>
          </a:p>
          <a:p>
            <a:pPr lvl="1">
              <a:buFont typeface="Arial" panose="020B0604020202020204" pitchFamily="34" charset="0"/>
              <a:buChar char="•"/>
            </a:pPr>
            <a:r>
              <a:rPr lang="en-US" sz="1600" dirty="0"/>
              <a:t>Chair nominations must be posted by 06 Sept.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 </a:t>
            </a:r>
            <a:r>
              <a:rPr lang="en-US" sz="1200" dirty="0">
                <a:solidFill>
                  <a:schemeClr val="tx1"/>
                </a:solidFill>
              </a:rPr>
              <a:t>(05 Sept and 07 Nov, meetings on 2.4 GHz SRDoc)</a:t>
            </a:r>
            <a:endParaRPr lang="en-US" sz="1800" dirty="0">
              <a:solidFill>
                <a:schemeClr val="tx1"/>
              </a:solidFill>
            </a:endParaRPr>
          </a:p>
          <a:p>
            <a:pPr lvl="1">
              <a:buFont typeface="Arial" panose="020B0604020202020204" pitchFamily="34" charset="0"/>
              <a:buChar char="•"/>
            </a:pPr>
            <a:r>
              <a:rPr lang="en-US" sz="1600" dirty="0">
                <a:solidFill>
                  <a:schemeClr val="bg1">
                    <a:lumMod val="75000"/>
                  </a:schemeClr>
                </a:solidFill>
              </a:rPr>
              <a:t>Nothing reported</a:t>
            </a:r>
          </a:p>
          <a:p>
            <a:pPr lvl="1">
              <a:buFont typeface="Arial" panose="020B0604020202020204" pitchFamily="34" charset="0"/>
              <a:buChar char="•"/>
            </a:pPr>
            <a:endParaRPr lang="en-US" sz="1200" dirty="0">
              <a:solidFill>
                <a:schemeClr val="tx1"/>
              </a:solidFill>
            </a:endParaRPr>
          </a:p>
          <a:p>
            <a:pPr lvl="3">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next meeting #50, 10-13 Sept 2019, </a:t>
            </a:r>
            <a:r>
              <a:rPr lang="en-US" sz="1400" dirty="0" err="1">
                <a:solidFill>
                  <a:schemeClr val="tx1"/>
                </a:solidFill>
              </a:rPr>
              <a:t>Boeblingen</a:t>
            </a:r>
            <a:r>
              <a:rPr lang="en-US" sz="1400" dirty="0">
                <a:solidFill>
                  <a:schemeClr val="tx1"/>
                </a:solidFill>
              </a:rPr>
              <a:t>,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Aug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pPr>
              <a:buFont typeface="Arial" panose="020B0604020202020204" pitchFamily="34" charset="0"/>
              <a:buChar char="•"/>
            </a:pPr>
            <a:r>
              <a:rPr lang="en-US" sz="1600" dirty="0">
                <a:solidFill>
                  <a:schemeClr val="tx1"/>
                </a:solidFill>
              </a:rPr>
              <a:t>ECC monthly newsletter with article on 6 GHz:</a:t>
            </a:r>
          </a:p>
          <a:p>
            <a:pPr lvl="1">
              <a:buFont typeface="Arial" panose="020B0604020202020204" pitchFamily="34" charset="0"/>
              <a:buChar char="•"/>
            </a:pPr>
            <a:r>
              <a:rPr lang="en-US" sz="1400" u="sng" dirty="0">
                <a:hlinkClick r:id="rId3"/>
              </a:rPr>
              <a:t>http://apps.cept.org/eccnews/aug-2019/europe_prepares_to_harmonise_the_6_ghz_spectrum_band_for_radio_local_area_networks.html</a:t>
            </a:r>
            <a:endParaRPr lang="en-US" sz="1400" u="sng" dirty="0"/>
          </a:p>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4"/>
              </a:rPr>
              <a:t>&lt;SE24&gt;</a:t>
            </a:r>
            <a:r>
              <a:rPr lang="en-US" sz="1600" b="0" dirty="0">
                <a:solidFill>
                  <a:schemeClr val="tx1"/>
                </a:solidFill>
              </a:rPr>
              <a:t> </a:t>
            </a:r>
            <a:r>
              <a:rPr lang="en-US" sz="1600" dirty="0">
                <a:solidFill>
                  <a:schemeClr val="tx1"/>
                </a:solidFill>
              </a:rPr>
              <a:t>next meeting M98, 16-18 Sept 2019, Cluj </a:t>
            </a:r>
            <a:r>
              <a:rPr lang="en-US" sz="1600" dirty="0" err="1">
                <a:solidFill>
                  <a:schemeClr val="tx1"/>
                </a:solidFill>
              </a:rPr>
              <a:t>Napoca</a:t>
            </a:r>
            <a:r>
              <a:rPr lang="en-US" sz="1600" dirty="0">
                <a:solidFill>
                  <a:schemeClr val="tx1"/>
                </a:solidFill>
              </a:rPr>
              <a:t>, Romania</a:t>
            </a:r>
          </a:p>
          <a:p>
            <a:pPr lvl="1">
              <a:buFont typeface="Arial" panose="020B0604020202020204" pitchFamily="34" charset="0"/>
              <a:buChar char="•"/>
            </a:pPr>
            <a:r>
              <a:rPr lang="en-US" sz="1400" dirty="0">
                <a:solidFill>
                  <a:schemeClr val="tx1"/>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400" dirty="0">
                <a:solidFill>
                  <a:schemeClr val="tx1"/>
                </a:solidFill>
              </a:rPr>
              <a:t>Nothing reported</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Aug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1600" dirty="0">
                <a:hlinkClick r:id="rId3"/>
              </a:rPr>
              <a:t>3rd ITU Inter-regional Workshop on WRC-19 Preparation.</a:t>
            </a:r>
            <a:r>
              <a:rPr lang="en-US" sz="1600" b="0" dirty="0"/>
              <a:t> Geneva, Switzerland, 4-6 September 2019.</a:t>
            </a:r>
            <a:r>
              <a:rPr lang="en-US" sz="1600" dirty="0"/>
              <a:t> </a:t>
            </a:r>
          </a:p>
          <a:p>
            <a:pPr>
              <a:buFont typeface="Arial" panose="020B0604020202020204" pitchFamily="34" charset="0"/>
              <a:buChar char="•"/>
            </a:pPr>
            <a:r>
              <a:rPr lang="en-US" sz="1600" dirty="0">
                <a:hlinkClick r:id="rId4"/>
              </a:rPr>
              <a:t>ITU Workshop on “The Turing Test for Autonomous Driving – A Global Performance Standard for AI on our Roads.”</a:t>
            </a:r>
            <a:r>
              <a:rPr lang="en-US" sz="1600" b="0" dirty="0"/>
              <a:t> Hungary, Budapest, 10 September 2019.</a:t>
            </a:r>
          </a:p>
          <a:p>
            <a:pPr>
              <a:buFont typeface="Arial" panose="020B0604020202020204" pitchFamily="34" charset="0"/>
              <a:buChar char="•"/>
            </a:pPr>
            <a:r>
              <a:rPr lang="en-US" sz="1600" dirty="0">
                <a:hlinkClick r:id="rId5"/>
              </a:rPr>
              <a:t>World Radiocommunication Conference 2019 (WRC-19).</a:t>
            </a:r>
            <a:r>
              <a:rPr lang="en-US" sz="1600" b="0" dirty="0"/>
              <a:t> ​Sharm el-Sheikh, Egypt. 28 October to 22 November 2019​. (</a:t>
            </a:r>
            <a:r>
              <a:rPr lang="en-US" sz="1600" i="1" dirty="0"/>
              <a:t>Media registration </a:t>
            </a:r>
            <a:r>
              <a:rPr lang="en-US" sz="1600" i="1" dirty="0">
                <a:hlinkClick r:id="rId6"/>
              </a:rPr>
              <a:t>now open</a:t>
            </a:r>
            <a:r>
              <a:rPr lang="en-US" sz="1600" i="1" dirty="0"/>
              <a:t>.</a:t>
            </a:r>
            <a:r>
              <a:rPr lang="en-US" sz="1600" b="0" i="1" dirty="0"/>
              <a:t>)</a:t>
            </a:r>
            <a:endParaRPr lang="en-US" sz="1600" dirty="0">
              <a:hlinkClick r:id="rId7"/>
            </a:endParaRP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Calendar:</a:t>
            </a:r>
            <a:endParaRPr lang="en-US" sz="1600" dirty="0">
              <a:hlinkClick r:id="rId8"/>
            </a:endParaRPr>
          </a:p>
          <a:p>
            <a:pPr lvl="1">
              <a:spcBef>
                <a:spcPts val="0"/>
              </a:spcBef>
              <a:buFont typeface="Arial" panose="020B0604020202020204" pitchFamily="34" charset="0"/>
              <a:buChar char="•"/>
            </a:pPr>
            <a:r>
              <a:rPr lang="en-US" sz="1600" dirty="0">
                <a:hlinkClick r:id="rId8"/>
              </a:rPr>
              <a:t>https://www.itu.int/en/events/Pages/Calendar-Events.aspx?sector=ITU-R</a:t>
            </a:r>
            <a:endParaRPr lang="en-US" sz="1600" dirty="0"/>
          </a:p>
          <a:p>
            <a:pPr>
              <a:spcBef>
                <a:spcPts val="0"/>
              </a:spcBef>
              <a:buFont typeface="Arial" panose="020B0604020202020204" pitchFamily="34" charset="0"/>
              <a:buChar char="•"/>
            </a:pPr>
            <a:r>
              <a:rPr lang="en-US" sz="1200" dirty="0">
                <a:hlinkClick r:id="rId7"/>
              </a:rPr>
              <a:t>Study Group 1 (SG 1) Spectrum management</a:t>
            </a:r>
            <a:endParaRPr lang="en-US" sz="1200" dirty="0">
              <a:solidFill>
                <a:schemeClr val="tx1"/>
              </a:solidFill>
            </a:endParaRPr>
          </a:p>
          <a:p>
            <a:pPr lvl="1">
              <a:spcBef>
                <a:spcPts val="0"/>
              </a:spcBef>
              <a:buFont typeface="Arial" panose="020B0604020202020204" pitchFamily="34" charset="0"/>
              <a:buChar char="•"/>
            </a:pPr>
            <a:r>
              <a:rPr lang="en-US" sz="1050" u="sng" dirty="0">
                <a:hlinkClick r:id="rId9"/>
              </a:rPr>
              <a:t>Working Party 1A (WP 1A) - Spectrum engineering techniques</a:t>
            </a:r>
            <a:r>
              <a:rPr lang="en-US" sz="1050" u="sng" dirty="0"/>
              <a:t> </a:t>
            </a:r>
          </a:p>
          <a:p>
            <a:pPr lvl="1">
              <a:spcBef>
                <a:spcPts val="0"/>
              </a:spcBef>
              <a:buFont typeface="Arial" panose="020B0604020202020204" pitchFamily="34" charset="0"/>
              <a:buChar char="•"/>
            </a:pPr>
            <a:r>
              <a:rPr lang="en-US" sz="1050" dirty="0">
                <a:hlinkClick r:id="rId10"/>
              </a:rPr>
              <a:t>Working Party 1C (WP 1C) - Spectrum monitoring</a:t>
            </a:r>
            <a:r>
              <a:rPr lang="en-US" sz="1050" dirty="0"/>
              <a:t>​​</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200" dirty="0">
                <a:hlinkClick r:id="rId11"/>
              </a:rPr>
              <a:t>Study Group 5 (SG 5) Terrestrial services</a:t>
            </a:r>
            <a:endParaRPr lang="en-US" sz="1200" dirty="0"/>
          </a:p>
          <a:p>
            <a:pPr lvl="1">
              <a:spcBef>
                <a:spcPts val="0"/>
              </a:spcBef>
              <a:buFont typeface="Arial" panose="020B0604020202020204" pitchFamily="34" charset="0"/>
              <a:buChar char="•"/>
            </a:pPr>
            <a:r>
              <a:rPr lang="en-US" sz="1050" dirty="0">
                <a:hlinkClick r:id="rId12"/>
              </a:rPr>
              <a:t>Working Party 5A (WP 5A) - Land mobile service above 30 MHz* (excluding IMT); wireless access in the fixed service; amateur and amateur-satellite services</a:t>
            </a:r>
            <a:r>
              <a:rPr lang="en-US" sz="1050" dirty="0"/>
              <a:t>  (Chair on mailing list)</a:t>
            </a:r>
            <a:endParaRPr lang="en-US" sz="1050" dirty="0">
              <a:hlinkClick r:id="rId13"/>
            </a:endParaRPr>
          </a:p>
          <a:p>
            <a:pPr lvl="1">
              <a:spcBef>
                <a:spcPts val="0"/>
              </a:spcBef>
              <a:buFont typeface="Arial" panose="020B0604020202020204" pitchFamily="34" charset="0"/>
              <a:buChar char="•"/>
            </a:pPr>
            <a:r>
              <a:rPr lang="en-US" sz="1050" dirty="0">
                <a:hlinkClick r:id="rId13"/>
              </a:rPr>
              <a:t>Working Party 5D (WP 5D) - IMT Systems</a:t>
            </a:r>
            <a:r>
              <a:rPr lang="en-US" sz="1050" dirty="0"/>
              <a:t> (Chair on mailing list)​​</a:t>
            </a:r>
          </a:p>
          <a:p>
            <a:pPr lvl="2">
              <a:spcBef>
                <a:spcPts val="0"/>
              </a:spcBef>
              <a:buFont typeface="Arial" panose="020B0604020202020204" pitchFamily="34" charset="0"/>
              <a:buChar char="•"/>
            </a:pPr>
            <a:r>
              <a:rPr lang="en-US" sz="900" dirty="0">
                <a:hlinkClick r:id="rId14"/>
              </a:rPr>
              <a:t>Monday 2019-12-09 - Friday 2019-12-13</a:t>
            </a:r>
            <a:endParaRPr lang="en-US" sz="900" dirty="0"/>
          </a:p>
          <a:p>
            <a:pPr marL="400050">
              <a:spcBef>
                <a:spcPts val="0"/>
              </a:spcBef>
              <a:buFont typeface="Arial" panose="020B0604020202020204" pitchFamily="34" charset="0"/>
              <a:buChar char="•"/>
            </a:pPr>
            <a:r>
              <a:rPr lang="en-US" sz="1200" dirty="0"/>
              <a:t>WRC-19:   </a:t>
            </a:r>
          </a:p>
          <a:p>
            <a:pPr marL="800100" lvl="1">
              <a:spcBef>
                <a:spcPts val="0"/>
              </a:spcBef>
              <a:buFont typeface="Arial" panose="020B0604020202020204" pitchFamily="34" charset="0"/>
              <a:buChar char="•"/>
            </a:pPr>
            <a:r>
              <a:rPr lang="en-US" sz="1100" u="sng" dirty="0">
                <a:hlinkClick r:id="rId5"/>
              </a:rPr>
              <a:t>https://www.itu.int/en/ITU-R/conferences/wrc/2019/Pages/default.aspx</a:t>
            </a:r>
            <a:r>
              <a:rPr lang="en-US" sz="1100" u="sng" dirty="0"/>
              <a:t>;  agenda and more: </a:t>
            </a:r>
            <a:r>
              <a:rPr lang="en-US" sz="1100" dirty="0"/>
              <a:t> </a:t>
            </a:r>
            <a:r>
              <a:rPr lang="en-US" sz="1100" u="sng" dirty="0">
                <a:hlinkClick r:id="rId15"/>
              </a:rPr>
              <a:t>https://www.itu.int/oth/R1402000001</a:t>
            </a:r>
            <a:endParaRPr lang="en-US" sz="1100" u="sng" dirty="0"/>
          </a:p>
          <a:p>
            <a:pPr marL="400050">
              <a:spcBef>
                <a:spcPts val="0"/>
              </a:spcBef>
              <a:buFont typeface="Arial" panose="020B0604020202020204" pitchFamily="34" charset="0"/>
              <a:buChar char="•"/>
            </a:pPr>
            <a:r>
              <a:rPr lang="en-US" sz="1200" dirty="0"/>
              <a:t>WRC-23 preliminary agenda items are already out since WRC-15 and will then be finalized at WRC-19.</a:t>
            </a:r>
          </a:p>
          <a:p>
            <a:pPr marL="800100" lvl="1">
              <a:spcBef>
                <a:spcPts val="0"/>
              </a:spcBef>
              <a:buFont typeface="Arial" panose="020B0604020202020204" pitchFamily="34" charset="0"/>
              <a:buChar char="•"/>
            </a:pPr>
            <a:r>
              <a:rPr lang="en-US" sz="1100" u="sng" dirty="0">
                <a:hlinkClick r:id="rId16"/>
              </a:rPr>
              <a:t>https://www.itu.int/en/ITU-R/study-groups/rcpm/Pages/wrc-23-preliminary-studies.aspx</a:t>
            </a:r>
            <a:r>
              <a:rPr lang="en-US" sz="1100" dirty="0"/>
              <a:t> </a:t>
            </a:r>
          </a:p>
          <a:p>
            <a:pPr lvl="6">
              <a:buFont typeface="Arial" panose="020B0604020202020204" pitchFamily="34" charset="0"/>
              <a:buChar char="•"/>
            </a:pPr>
            <a:endParaRPr lang="en-US" sz="800" dirty="0">
              <a:hlinkClick r:id="rId7"/>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  Aug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38726</TotalTime>
  <Words>3100</Words>
  <Application>Microsoft Office PowerPoint</Application>
  <PresentationFormat>On-screen Show (4:3)</PresentationFormat>
  <Paragraphs>485</Paragraphs>
  <Slides>24</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3"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ACMA consultation on sharing</vt:lpstr>
      <vt:lpstr>UWB petition for rule making</vt:lpstr>
      <vt:lpstr>UWB petition for rule making - Motion</vt:lpstr>
      <vt:lpstr>General Discussion Items -1</vt:lpstr>
      <vt:lpstr>Actions Required</vt:lpstr>
      <vt:lpstr>Any Other Business</vt:lpstr>
      <vt:lpstr>Adjourn</vt:lpstr>
      <vt:lpstr>PowerPoint Presentation</vt:lpstr>
      <vt:lpstr>ACMA consultation on sharing</vt:lpstr>
      <vt:lpstr>Responsibilities of WG Vice Chair</vt:lpstr>
      <vt:lpstr>Responsibilities of WG Secretary</vt:lpstr>
      <vt:lpstr>Responsibilities of Working Group Officers</vt:lpstr>
      <vt:lpstr>South Africa (ICASA): RF SPECTRUM REGULATIONS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1840</cp:revision>
  <cp:lastPrinted>1601-01-01T00:00:00Z</cp:lastPrinted>
  <dcterms:created xsi:type="dcterms:W3CDTF">2016-03-03T14:54:45Z</dcterms:created>
  <dcterms:modified xsi:type="dcterms:W3CDTF">2019-08-30T11:28:13Z</dcterms:modified>
</cp:coreProperties>
</file>