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29" r:id="rId4"/>
    <p:sldId id="330" r:id="rId5"/>
    <p:sldId id="516" r:id="rId6"/>
    <p:sldId id="596" r:id="rId7"/>
    <p:sldId id="603" r:id="rId8"/>
    <p:sldId id="606" r:id="rId9"/>
    <p:sldId id="608" r:id="rId10"/>
    <p:sldId id="616" r:id="rId11"/>
    <p:sldId id="609" r:id="rId12"/>
    <p:sldId id="611" r:id="rId13"/>
    <p:sldId id="614" r:id="rId14"/>
    <p:sldId id="524" r:id="rId15"/>
    <p:sldId id="498" r:id="rId16"/>
    <p:sldId id="402" r:id="rId17"/>
    <p:sldId id="403" r:id="rId18"/>
    <p:sldId id="462" r:id="rId19"/>
    <p:sldId id="549" r:id="rId20"/>
    <p:sldId id="425" r:id="rId21"/>
    <p:sldId id="615" r:id="rId22"/>
    <p:sldId id="592" r:id="rId23"/>
    <p:sldId id="599"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87" autoAdjust="0"/>
    <p:restoredTop sz="95488" autoAdjust="0"/>
  </p:normalViewPr>
  <p:slideViewPr>
    <p:cSldViewPr>
      <p:cViewPr varScale="1">
        <p:scale>
          <a:sx n="110" d="100"/>
          <a:sy n="110" d="100"/>
        </p:scale>
        <p:origin x="930"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29-Aug-19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8904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29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802.18-19/0116r00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110-00-0000-acma-spectrum-sharing-new-approaches-consultation.docx" TargetMode="External"/><Relationship Id="rId2" Type="http://schemas.openxmlformats.org/officeDocument/2006/relationships/hyperlink" Target="https://www.acma.gov.au/theACMA/new-approaches-to-spectrum-sharing-1"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19/18-19-0115-00-0000-icasa-s-africa-intentions-to-amend-spectrum-regs-ieee-802-comments.docx" TargetMode="External"/><Relationship Id="rId4" Type="http://schemas.openxmlformats.org/officeDocument/2006/relationships/hyperlink" Target="https://mentor.ieee.org/802.18/dcn/19/18-19-0109-00-0000-icasa-s-africa-intentions-to-amend-spectrum-regulation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14-00-0000-minutes-22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d" TargetMode="External"/><Relationship Id="rId3" Type="http://schemas.openxmlformats.org/officeDocument/2006/relationships/hyperlink" Target="https://www.itu.int/en/ITU-R/conferences/wrc/2019/irwsp/Pages/2019.aspx" TargetMode="External"/><Relationship Id="rId7" Type="http://schemas.openxmlformats.org/officeDocument/2006/relationships/hyperlink" Target="https://www.itu.int/go/ITU-R/sg1" TargetMode="External"/><Relationship Id="rId12" Type="http://schemas.openxmlformats.org/officeDocument/2006/relationships/hyperlink" Target="https://www.itu.int/go/ITU-R/wp5a" TargetMode="External"/><Relationship Id="rId2" Type="http://schemas.openxmlformats.org/officeDocument/2006/relationships/notesSlide" Target="../notesSlides/notesSlide5.xml"/><Relationship Id="rId16" Type="http://schemas.openxmlformats.org/officeDocument/2006/relationships/hyperlink" Target="https://www.itu.int/en/ITU-R/study-groups/rcpm/Pages/wrc-23-preliminary-studies.aspx" TargetMode="External"/><Relationship Id="rId1" Type="http://schemas.openxmlformats.org/officeDocument/2006/relationships/slideLayout" Target="../slideLayouts/slideLayout1.xml"/><Relationship Id="rId6" Type="http://schemas.openxmlformats.org/officeDocument/2006/relationships/hyperlink" Target="https://www.itu.int/en/mediacentre/Pages/2019-MA13.aspx" TargetMode="External"/><Relationship Id="rId11" Type="http://schemas.openxmlformats.org/officeDocument/2006/relationships/hyperlink" Target="https://www.itu.int/go/ITU-R/sg5" TargetMode="External"/><Relationship Id="rId5" Type="http://schemas.openxmlformats.org/officeDocument/2006/relationships/hyperlink" Target="https://www.itu.int/en/ITU-R/conferences/wrc/2019/Pages/default.aspx" TargetMode="External"/><Relationship Id="rId15" Type="http://schemas.openxmlformats.org/officeDocument/2006/relationships/hyperlink" Target="https://www.itu.int/oth/R1402000001" TargetMode="External"/><Relationship Id="rId10" Type="http://schemas.openxmlformats.org/officeDocument/2006/relationships/hyperlink" Target="https://www.itu.int/go/ITU-R/wp1c" TargetMode="External"/><Relationship Id="rId4" Type="http://schemas.openxmlformats.org/officeDocument/2006/relationships/hyperlink" Target="https://www.itu.int/en/ITU-T/Workshops-and-Seminars/092019/Pages/default.aspx" TargetMode="External"/><Relationship Id="rId9" Type="http://schemas.openxmlformats.org/officeDocument/2006/relationships/hyperlink" Target="https://www.itu.int/go/ITU-R/wp1a" TargetMode="External"/><Relationship Id="rId14" Type="http://schemas.openxmlformats.org/officeDocument/2006/relationships/hyperlink" Target="https://www.itu.int/events/eventdetails.asp?eventid=1720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29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29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79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hlinkClick r:id="rId2"/>
              </a:rPr>
              <a:t>https://www.acma.gov.au/theACMA/new-approaches-to-spectrum-sharing-1</a:t>
            </a:r>
            <a:r>
              <a:rPr lang="en-US" sz="1800" dirty="0"/>
              <a:t> </a:t>
            </a:r>
          </a:p>
          <a:p>
            <a:pPr>
              <a:buFont typeface="Arial" panose="020B0604020202020204" pitchFamily="34" charset="0"/>
              <a:buChar char="•"/>
            </a:pPr>
            <a:r>
              <a:rPr lang="en-US" sz="1800" dirty="0">
                <a:hlinkClick r:id="rId3"/>
              </a:rPr>
              <a:t>https://mentor.ieee.org/802.18/dcn/19/18-19-0110-00-0000-acma-spectrum-sharing-new-approaches-consultation.docx</a:t>
            </a:r>
            <a:endParaRPr lang="en-US" sz="1800" dirty="0"/>
          </a:p>
          <a:p>
            <a:pPr>
              <a:buFont typeface="Arial" panose="020B0604020202020204" pitchFamily="34" charset="0"/>
              <a:buChar char="•"/>
            </a:pPr>
            <a:r>
              <a:rPr lang="en-US" sz="1800" b="0" dirty="0"/>
              <a:t>Comments due 27 Sept, the RR_TAG would need to approve by 12 Sept, before the Wireless Interim. </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r>
              <a:rPr lang="en-US" sz="1800" b="0" dirty="0"/>
              <a:t>They are looking at energy detection, similar to the 3.5 GHz access system</a:t>
            </a:r>
          </a:p>
          <a:p>
            <a:pPr>
              <a:buFont typeface="Arial" panose="020B0604020202020204" pitchFamily="34" charset="0"/>
              <a:buChar char="•"/>
            </a:pPr>
            <a:r>
              <a:rPr lang="en-US" sz="1800" b="0" dirty="0"/>
              <a:t>A member will look at this and start some draft comments.</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Members working on ex </a:t>
            </a:r>
            <a:r>
              <a:rPr lang="en-US" sz="1800" b="0" dirty="0" err="1"/>
              <a:t>parte</a:t>
            </a:r>
            <a:r>
              <a:rPr lang="en-US" sz="1800" b="0" dirty="0"/>
              <a:t> to reply comments.</a:t>
            </a: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https://mentor.ieee.org/802.18/dcn/19/18-19-0______-0____-0000-uwb-petition-exparte on replies-IEEE 802.docx</a:t>
            </a:r>
            <a:r>
              <a:rPr lang="en-US" sz="1600" b="0" dirty="0"/>
              <a:t>  response to comments to FCC’s public notice RM-11844 on a UWB Petition for Rule Making. With the chair of 802.18 to have editorial privileges and send to the LMSC(EC) for review/approval and submission to the FCC before </a:t>
            </a:r>
            <a:r>
              <a:rPr lang="en-US" sz="1600" b="0" dirty="0">
                <a:highlight>
                  <a:srgbClr val="FFFF00"/>
                </a:highlight>
              </a:rPr>
              <a:t>12 September </a:t>
            </a:r>
            <a:r>
              <a:rPr lang="en-US" sz="1600" b="0" dirty="0"/>
              <a:t>2019.</a:t>
            </a:r>
          </a:p>
          <a:p>
            <a:endParaRPr lang="en-US" altLang="en-US" sz="160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bg1">
                    <a:lumMod val="7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800" dirty="0"/>
              <a:t>ACASA LMSC ballot status: </a:t>
            </a:r>
          </a:p>
          <a:p>
            <a:pPr lvl="1">
              <a:buFont typeface="Arial" panose="020B0604020202020204" pitchFamily="34" charset="0"/>
              <a:buChar char="•"/>
            </a:pPr>
            <a:r>
              <a:rPr lang="en-US" sz="1600" dirty="0"/>
              <a:t>One simple edit and two votes so far.  Closes Tuesday, 3</a:t>
            </a:r>
            <a:r>
              <a:rPr lang="en-US" sz="1600" baseline="30000" dirty="0"/>
              <a:t>rd</a:t>
            </a:r>
            <a:r>
              <a:rPr lang="en-US" sz="1600" dirty="0"/>
              <a:t>.  </a:t>
            </a:r>
          </a:p>
          <a:p>
            <a:pPr lvl="1">
              <a:buFont typeface="Arial" panose="020B0604020202020204" pitchFamily="34" charset="0"/>
              <a:buChar char="•"/>
            </a:pPr>
            <a:r>
              <a:rPr lang="en-US" sz="16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.18 </a:t>
            </a:r>
            <a:r>
              <a:rPr lang="en-US" sz="2000" dirty="0" err="1"/>
              <a:t>Listserver</a:t>
            </a:r>
            <a:r>
              <a:rPr lang="en-US" sz="2000" dirty="0"/>
              <a:t>: </a:t>
            </a:r>
          </a:p>
          <a:p>
            <a:pPr lvl="1">
              <a:buFont typeface="Arial" panose="020B0604020202020204" pitchFamily="34" charset="0"/>
              <a:buChar char="•"/>
            </a:pPr>
            <a:r>
              <a:rPr lang="en-US" sz="1600" dirty="0"/>
              <a:t>Something happened Tuesday morning (27</a:t>
            </a:r>
            <a:r>
              <a:rPr lang="en-US" sz="1600" baseline="30000" dirty="0"/>
              <a:t>th</a:t>
            </a:r>
            <a:r>
              <a:rPr lang="en-US" sz="1600" dirty="0"/>
              <a:t>), and the chair received 120 auto-deletes. </a:t>
            </a:r>
          </a:p>
          <a:p>
            <a:pPr lvl="1">
              <a:buFont typeface="Arial" panose="020B0604020202020204" pitchFamily="34" charset="0"/>
              <a:buChar char="•"/>
            </a:pPr>
            <a:r>
              <a:rPr lang="en-US" sz="1600" dirty="0"/>
              <a:t>These are the 120 that do not use a ___@ieee.org email.  The 11 that use ___@ieee.org  are still in the list server. </a:t>
            </a:r>
          </a:p>
          <a:p>
            <a:pPr lvl="1">
              <a:buFont typeface="Arial" panose="020B0604020202020204" pitchFamily="34" charset="0"/>
              <a:buChar char="•"/>
            </a:pPr>
            <a:r>
              <a:rPr lang="en-US" sz="1600" dirty="0"/>
              <a:t>Chair has asked IEEE what is the situation and how to get all back on. </a:t>
            </a:r>
          </a:p>
          <a:p>
            <a:pPr lvl="1">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ACMA comments.  </a:t>
            </a:r>
          </a:p>
          <a:p>
            <a:pPr>
              <a:buFont typeface="Wingdings" panose="05000000000000000000" pitchFamily="2" charset="2"/>
              <a:buChar char="q"/>
            </a:pPr>
            <a:r>
              <a:rPr lang="en-US" sz="1800" b="0" dirty="0">
                <a:solidFill>
                  <a:srgbClr val="00B0F0"/>
                </a:solidFill>
              </a:rPr>
              <a:t>UWB ex </a:t>
            </a:r>
            <a:r>
              <a:rPr lang="en-US" sz="1800" b="0" dirty="0" err="1">
                <a:solidFill>
                  <a:srgbClr val="00B0F0"/>
                </a:solidFill>
              </a:rPr>
              <a:t>parte</a:t>
            </a:r>
            <a:r>
              <a:rPr lang="en-US" sz="1800" b="0" dirty="0">
                <a:solidFill>
                  <a:srgbClr val="00B0F0"/>
                </a:solidFill>
              </a:rPr>
              <a:t> on reply comments</a:t>
            </a:r>
          </a:p>
          <a:p>
            <a:pPr>
              <a:buFont typeface="Wingdings" panose="05000000000000000000" pitchFamily="2" charset="2"/>
              <a:buChar char="q"/>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dirty="0">
                <a:solidFill>
                  <a:schemeClr val="tx1"/>
                </a:solidFill>
              </a:rPr>
              <a:t>Remember: bans on certain 15-inch MacBook Pro laptops on planes in any way.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29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05 Sept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  </a:t>
            </a:r>
            <a:r>
              <a:rPr lang="en-US" altLang="en-US" sz="1800" b="1" i="1" u="sng" dirty="0">
                <a:highlight>
                  <a:srgbClr val="FFFF00"/>
                </a:highlight>
                <a:sym typeface="Wingdings" panose="05000000000000000000" pitchFamily="2" charset="2"/>
              </a:rPr>
              <a:t> new call in. </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:_______________</a:t>
            </a:r>
            <a:r>
              <a:rPr lang="en-US" sz="1800" dirty="0"/>
              <a:t> ET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993300"/>
                </a:solidFill>
              </a:rPr>
              <a:t>– </a:t>
            </a:r>
            <a:r>
              <a:rPr lang="en-US" sz="1200" dirty="0">
                <a:solidFill>
                  <a:srgbClr val="993300"/>
                </a:solidFill>
              </a:rPr>
              <a:t>remember no reciprocal from other WGs </a:t>
            </a:r>
            <a:endParaRPr lang="en-US" sz="1400" dirty="0">
              <a:solidFill>
                <a:srgbClr val="9933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1600" dirty="0">
                <a:solidFill>
                  <a:srgbClr val="FF0000"/>
                </a:solidFill>
              </a:rPr>
              <a:t>Remember: bans on 15-inch MacBook Pro laptops on planes in any way.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29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19</a:t>
            </a:fld>
            <a:endParaRPr lang="en-US" altLang="en-US" sz="1200" b="0" dirty="0"/>
          </a:p>
        </p:txBody>
      </p:sp>
      <p:sp>
        <p:nvSpPr>
          <p:cNvPr id="2" name="Date Placeholder 1"/>
          <p:cNvSpPr>
            <a:spLocks noGrp="1"/>
          </p:cNvSpPr>
          <p:nvPr>
            <p:ph type="dt" idx="15"/>
          </p:nvPr>
        </p:nvSpPr>
        <p:spPr/>
        <p:txBody>
          <a:bodyPr/>
          <a:lstStyle/>
          <a:p>
            <a:r>
              <a:rPr lang="en-US"/>
              <a:t>29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29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67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29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85750" indent="-285750">
              <a:spcBef>
                <a:spcPts val="0"/>
              </a:spcBef>
              <a:buFont typeface="Arial" panose="020B0604020202020204" pitchFamily="34" charset="0"/>
              <a:buChar char="•"/>
            </a:pPr>
            <a:r>
              <a:rPr lang="en-US" sz="1600" dirty="0"/>
              <a:t>NOTICE OF INTENTION TO AMEND ANNEXURE B OF THE RADIO FREQUENCY SPECTRUM REGULATIONS, 2015 </a:t>
            </a:r>
          </a:p>
          <a:p>
            <a:pPr lvl="1">
              <a:buFont typeface="Arial" panose="020B0604020202020204" pitchFamily="34" charset="0"/>
              <a:buChar char="•"/>
            </a:pPr>
            <a:r>
              <a:rPr lang="en-US" sz="1400" u="sng" dirty="0">
                <a:hlinkClick r:id="rId3"/>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4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4"/>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a:buFont typeface="Arial" panose="020B0604020202020204" pitchFamily="34" charset="0"/>
              <a:buChar char="•"/>
            </a:pPr>
            <a:r>
              <a:rPr lang="en-US" sz="1600" b="0" dirty="0">
                <a:solidFill>
                  <a:schemeClr val="tx1"/>
                </a:solidFill>
              </a:rPr>
              <a:t>A few folks worked on some text, thanks, the chair sent out </a:t>
            </a:r>
            <a:r>
              <a:rPr lang="en-US" sz="1600" b="0" dirty="0">
                <a:solidFill>
                  <a:schemeClr val="tx1"/>
                </a:solidFill>
                <a:hlinkClick r:id="rId5"/>
              </a:rPr>
              <a:t>https://mentor.ieee.org/802.18/dcn/19/18-19-0115-00-0000-icasa-s-africa-intentions-to-amend-spectrum-regs-ieee-802-comments.docx</a:t>
            </a:r>
            <a:r>
              <a:rPr lang="en-US" sz="1600" b="0" dirty="0">
                <a:solidFill>
                  <a:schemeClr val="tx1"/>
                </a:solidFill>
              </a:rPr>
              <a:t> for all to review. </a:t>
            </a:r>
          </a:p>
          <a:p>
            <a:pPr>
              <a:buFont typeface="Arial" panose="020B0604020202020204" pitchFamily="34" charset="0"/>
              <a:buChar char="•"/>
            </a:pPr>
            <a:r>
              <a:rPr lang="en-US" sz="1600" b="0" dirty="0">
                <a:solidFill>
                  <a:schemeClr val="tx1"/>
                </a:solidFill>
              </a:rPr>
              <a:t>Will review, edit and hopefully vote on it.</a:t>
            </a:r>
          </a:p>
          <a:p>
            <a:pPr>
              <a:buFont typeface="Arial" panose="020B0604020202020204" pitchFamily="34" charset="0"/>
              <a:buChar char="•"/>
            </a:pPr>
            <a:r>
              <a:rPr lang="en-US" sz="1600" b="0" dirty="0">
                <a:solidFill>
                  <a:schemeClr val="tx1"/>
                </a:solidFill>
              </a:rPr>
              <a:t>Some edits and updates.  Voted on r02.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29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29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ACMA sharing consultation</a:t>
            </a:r>
          </a:p>
          <a:p>
            <a:pPr lvl="1">
              <a:spcBef>
                <a:spcPts val="0"/>
              </a:spcBef>
              <a:buFont typeface="Arial" panose="020B0604020202020204" pitchFamily="34" charset="0"/>
              <a:buChar char="•"/>
            </a:pPr>
            <a:r>
              <a:rPr lang="en-US" altLang="en-US" sz="1400" dirty="0"/>
              <a:t>UWB ex </a:t>
            </a:r>
            <a:r>
              <a:rPr lang="en-US" altLang="en-US" sz="1400" dirty="0" err="1"/>
              <a:t>parte</a:t>
            </a:r>
            <a:r>
              <a:rPr lang="en-US" altLang="en-US" sz="1400" dirty="0"/>
              <a:t> (reply comments)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sharing comments</a:t>
            </a:r>
          </a:p>
          <a:p>
            <a:pPr lvl="1">
              <a:buFont typeface="Arial" panose="020B0604020202020204" pitchFamily="34" charset="0"/>
              <a:buChar char="•"/>
            </a:pPr>
            <a:r>
              <a:rPr lang="en-US" altLang="en-US" sz="1400" dirty="0">
                <a:solidFill>
                  <a:schemeClr val="tx1"/>
                </a:solidFill>
              </a:rPr>
              <a:t>UWB ex </a:t>
            </a:r>
            <a:r>
              <a:rPr lang="en-US" altLang="en-US" sz="1400" dirty="0" err="1">
                <a:solidFill>
                  <a:schemeClr val="tx1"/>
                </a:solidFill>
              </a:rPr>
              <a:t>parte</a:t>
            </a:r>
            <a:r>
              <a:rPr lang="en-US" altLang="en-US" sz="1400" dirty="0">
                <a:solidFill>
                  <a:schemeClr val="tx1"/>
                </a:solidFill>
              </a:rPr>
              <a:t> on replies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27Sept/12Sept to approve</a:t>
            </a:r>
          </a:p>
          <a:p>
            <a:pPr marL="685800" lvl="1">
              <a:spcBef>
                <a:spcPts val="0"/>
              </a:spcBef>
              <a:buFont typeface="Arial" panose="020B0604020202020204" pitchFamily="34" charset="0"/>
              <a:buChar char="•"/>
            </a:pPr>
            <a:endParaRPr lang="en-US" altLang="en-US" sz="1400" kern="0" dirty="0"/>
          </a:p>
          <a:p>
            <a:pPr marL="285750">
              <a:spcBef>
                <a:spcPts val="0"/>
              </a:spcBef>
              <a:buFont typeface="Arial" panose="020B0604020202020204" pitchFamily="34" charset="0"/>
              <a:buChar char="•"/>
            </a:pPr>
            <a:r>
              <a:rPr lang="en-US" altLang="en-US" sz="1400" b="0" kern="0" dirty="0"/>
              <a:t>UWB ex </a:t>
            </a:r>
            <a:r>
              <a:rPr lang="en-US" altLang="en-US" sz="1400" b="0" kern="0" dirty="0" err="1"/>
              <a:t>parte</a:t>
            </a:r>
            <a:r>
              <a:rPr lang="en-US" altLang="en-US" sz="1400" b="0" kern="0" dirty="0"/>
              <a:t> on reply comments</a:t>
            </a:r>
          </a:p>
          <a:p>
            <a:pPr marL="685800" lvl="1">
              <a:spcBef>
                <a:spcPts val="0"/>
              </a:spcBef>
              <a:buFont typeface="Arial" panose="020B0604020202020204" pitchFamily="34" charset="0"/>
              <a:buChar char="•"/>
            </a:pPr>
            <a:r>
              <a:rPr lang="en-US" altLang="en-US" sz="1400" kern="0" dirty="0"/>
              <a:t>Reply comments due 03 sept.  </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a:t>ICASA LMSC ballot </a:t>
            </a:r>
            <a:r>
              <a:rPr lang="en-US" altLang="en-US" sz="1400" kern="0" dirty="0"/>
              <a:t>status</a:t>
            </a:r>
          </a:p>
          <a:p>
            <a:pPr lvl="1">
              <a:spcBef>
                <a:spcPts val="0"/>
              </a:spcBef>
              <a:buFont typeface="Arial" panose="020B0604020202020204" pitchFamily="34" charset="0"/>
              <a:buChar char="•"/>
            </a:pPr>
            <a:r>
              <a:rPr lang="en-US" altLang="en-US" sz="1400" kern="0" dirty="0"/>
              <a:t>List Server</a:t>
            </a:r>
          </a:p>
          <a:p>
            <a:pPr lvl="2">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Peter E.   </a:t>
            </a:r>
          </a:p>
          <a:p>
            <a:pPr>
              <a:spcBef>
                <a:spcPts val="400"/>
              </a:spcBef>
            </a:pPr>
            <a:r>
              <a:rPr lang="en-US" altLang="en-US" sz="1600" b="1" dirty="0">
                <a:solidFill>
                  <a:schemeClr val="bg1">
                    <a:lumMod val="75000"/>
                  </a:schemeClr>
                </a:solidFill>
              </a:rPr>
              <a:t>		Seconded by:	Stuart K. </a:t>
            </a:r>
            <a:endParaRPr lang="en-US" altLang="en-US" sz="1600" dirty="0">
              <a:solidFill>
                <a:schemeClr val="bg1">
                  <a:lumMod val="75000"/>
                </a:schemeClr>
              </a:solidFill>
            </a:endParaRPr>
          </a:p>
          <a:p>
            <a:pPr lvl="1">
              <a:spcBef>
                <a:spcPts val="400"/>
              </a:spcBef>
            </a:pPr>
            <a:r>
              <a:rPr lang="en-US" altLang="en-US" sz="1600" b="1" dirty="0">
                <a:solidFill>
                  <a:schemeClr val="bg1">
                    <a:lumMod val="75000"/>
                  </a:schemeClr>
                </a:solidFill>
              </a:rPr>
              <a:t>Discussion?  	None</a:t>
            </a:r>
          </a:p>
          <a:p>
            <a:pPr lvl="1">
              <a:spcBef>
                <a:spcPts val="400"/>
              </a:spcBef>
            </a:pPr>
            <a:r>
              <a:rPr lang="en-US" altLang="en-US" sz="1600" b="1"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22  August 2019 in document </a:t>
            </a:r>
            <a:r>
              <a:rPr lang="en-US" altLang="en-US" sz="1800" dirty="0">
                <a:hlinkClick r:id="rId2"/>
              </a:rPr>
              <a:t>https://mentor.</a:t>
            </a:r>
            <a:r>
              <a:rPr lang="en-US" altLang="en-US" sz="1600" dirty="0">
                <a:hlinkClick r:id="rId2"/>
              </a:rPr>
              <a:t>ieee.org/802.18/dcn/19/18-19-0114-00-0000-minutes-22aug19-rrtag-teleconference.docx</a:t>
            </a:r>
            <a:r>
              <a:rPr lang="en-US" altLang="en-US" sz="1600" dirty="0"/>
              <a:t>  </a:t>
            </a:r>
            <a:r>
              <a:rPr lang="en-US" sz="1600" b="1" dirty="0"/>
              <a:t>Posted: </a:t>
            </a:r>
            <a:r>
              <a:rPr lang="en-US" sz="1600" b="0" dirty="0"/>
              <a:t>23-Aug-2019 14:02:11 ET</a:t>
            </a: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Peter E. </a:t>
            </a:r>
          </a:p>
          <a:p>
            <a:pPr marL="0" indent="0">
              <a:spcBef>
                <a:spcPts val="400"/>
              </a:spcBef>
            </a:pPr>
            <a:r>
              <a:rPr lang="en-US" altLang="en-US" sz="1600" dirty="0">
                <a:solidFill>
                  <a:schemeClr val="bg1">
                    <a:lumMod val="75000"/>
                  </a:schemeClr>
                </a:solidFill>
              </a:rPr>
              <a:t>	Seconded by:	Stuart K</a:t>
            </a:r>
          </a:p>
          <a:p>
            <a:pPr>
              <a:spcBef>
                <a:spcPts val="400"/>
              </a:spcBef>
            </a:pPr>
            <a:r>
              <a:rPr lang="en-US" altLang="en-US" sz="1600" b="1" dirty="0">
                <a:solidFill>
                  <a:schemeClr val="bg1">
                    <a:lumMod val="75000"/>
                  </a:schemeClr>
                </a:solidFill>
              </a:rPr>
              <a:t>		Discussion?  	None</a:t>
            </a:r>
          </a:p>
          <a:p>
            <a:pPr lvl="1">
              <a:spcBef>
                <a:spcPts val="400"/>
              </a:spcBef>
            </a:pPr>
            <a:r>
              <a:rPr lang="en-US" altLang="en-US" sz="1600" b="1" dirty="0">
                <a:solidFill>
                  <a:schemeClr val="bg1">
                    <a:lumMod val="75000"/>
                  </a:schemeClr>
                </a:solidFill>
              </a:rPr>
              <a:t>Vote:  Approved by unanimous consent</a:t>
            </a:r>
          </a:p>
          <a:p>
            <a:pPr lvl="1">
              <a:spcBef>
                <a:spcPts val="400"/>
              </a:spcBef>
            </a:pPr>
            <a:endParaRPr lang="en-US" altLang="en-US" sz="1600" b="1" dirty="0">
              <a:solidFill>
                <a:schemeClr val="tx1"/>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a:t>
            </a:r>
            <a:r>
              <a:rPr lang="en-US" altLang="en-US" sz="1800" dirty="0">
                <a:solidFill>
                  <a:schemeClr val="bg1">
                    <a:lumMod val="75000"/>
                  </a:schemeClr>
                </a:solidFill>
              </a:rPr>
              <a:t>nothing heard</a:t>
            </a:r>
            <a:r>
              <a:rPr lang="en-US" altLang="en-US" sz="1800" dirty="0">
                <a:solidFill>
                  <a:schemeClr val="tx1"/>
                </a:solidFill>
              </a:rPr>
              <a:t>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29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bg1">
                    <a:lumMod val="75000"/>
                  </a:schemeClr>
                </a:solidFill>
              </a:rPr>
              <a:t>Nothing reported</a:t>
            </a:r>
          </a:p>
          <a:p>
            <a:pPr lvl="1">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r>
              <a:rPr lang="en-US" sz="1600" dirty="0"/>
              <a:t>Chair nominations must be posted by 06 Sept.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(05 Sept and 07 Nov, meetings on 2.4 GHz SRDoc)</a:t>
            </a:r>
            <a:endParaRPr lang="en-US" sz="1800" dirty="0">
              <a:solidFill>
                <a:schemeClr val="tx1"/>
              </a:solidFill>
            </a:endParaRPr>
          </a:p>
          <a:p>
            <a:pPr lvl="1">
              <a:buFont typeface="Arial" panose="020B0604020202020204" pitchFamily="34" charset="0"/>
              <a:buChar char="•"/>
            </a:pPr>
            <a:r>
              <a:rPr lang="en-US" sz="1600" dirty="0">
                <a:solidFill>
                  <a:schemeClr val="bg1">
                    <a:lumMod val="75000"/>
                  </a:schemeClr>
                </a:solidFill>
              </a:rPr>
              <a:t>Nothing reported</a:t>
            </a:r>
          </a:p>
          <a:p>
            <a:pPr lvl="1">
              <a:buFont typeface="Arial" panose="020B0604020202020204" pitchFamily="34" charset="0"/>
              <a:buChar char="•"/>
            </a:pPr>
            <a:endParaRPr lang="en-US" sz="1200" dirty="0">
              <a:solidFill>
                <a:schemeClr val="tx1"/>
              </a:solidFill>
            </a:endParaRP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400" dirty="0">
                <a:solidFill>
                  <a:schemeClr val="bg1">
                    <a:lumMod val="75000"/>
                  </a:schemeClr>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bg1">
                    <a:lumMod val="75000"/>
                  </a:schemeClr>
                </a:solidFill>
              </a:rPr>
              <a:t>Nothing reported</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200" dirty="0">
                <a:solidFill>
                  <a:schemeClr val="tx1"/>
                </a:solidFill>
              </a:rPr>
              <a:t>WGFM asking WGSE to initiate studies to benefit WGFM and FM57, Task 2 of the Mandate, Report B.  Focus tasks are low power indoor and very low power anywhere. </a:t>
            </a:r>
          </a:p>
          <a:p>
            <a:pPr lvl="1">
              <a:buFont typeface="Arial" panose="020B0604020202020204" pitchFamily="34" charset="0"/>
              <a:buChar char="•"/>
            </a:pPr>
            <a:r>
              <a:rPr lang="en-US" sz="1200" dirty="0">
                <a:solidFill>
                  <a:schemeClr val="tx1"/>
                </a:solidFill>
              </a:rPr>
              <a:t>Also, to further complement the existing studies of ECC Report 302 as appropriate, related to the results so far for the FS short-term protection studies between p-t-p apps and WAS/RLANs.</a:t>
            </a:r>
          </a:p>
          <a:p>
            <a:pPr lvl="1">
              <a:buFont typeface="Arial" panose="020B0604020202020204" pitchFamily="34" charset="0"/>
              <a:buChar char="•"/>
            </a:pPr>
            <a:r>
              <a:rPr lang="en-US" sz="1600" dirty="0">
                <a:solidFill>
                  <a:schemeClr val="tx1"/>
                </a:solidFill>
              </a:rPr>
              <a:t> </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bg1">
                    <a:lumMod val="75000"/>
                  </a:schemeClr>
                </a:solidFill>
              </a:rPr>
              <a:t>Nothing reported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200" dirty="0">
                <a:solidFill>
                  <a:schemeClr val="tx1"/>
                </a:solidFill>
              </a:rPr>
              <a:t>Public enquiry resolution for report A will be in this meeting.</a:t>
            </a:r>
          </a:p>
          <a:p>
            <a:pPr lvl="1">
              <a:buFont typeface="Arial" panose="020B0604020202020204" pitchFamily="34" charset="0"/>
              <a:buChar char="•"/>
            </a:pPr>
            <a:r>
              <a:rPr lang="en-US" sz="1200" dirty="0">
                <a:solidFill>
                  <a:schemeClr val="tx1"/>
                </a:solidFill>
              </a:rPr>
              <a:t>At WGFM adopted a new WI for development of  an ECC Decision on WAS/RLAN in the band 5925-6425 </a:t>
            </a:r>
            <a:r>
              <a:rPr lang="en-US" sz="1200" dirty="0" err="1">
                <a:solidFill>
                  <a:schemeClr val="tx1"/>
                </a:solidFill>
              </a:rPr>
              <a:t>MHz.</a:t>
            </a:r>
            <a:r>
              <a:rPr lang="en-US" sz="1200" dirty="0">
                <a:solidFill>
                  <a:schemeClr val="tx1"/>
                </a:solidFill>
              </a:rPr>
              <a:t> .   (To develop for the text for the decision.) </a:t>
            </a:r>
          </a:p>
          <a:p>
            <a:pPr lvl="2">
              <a:buFont typeface="Arial" panose="020B0604020202020204" pitchFamily="34" charset="0"/>
              <a:buChar char="•"/>
            </a:pPr>
            <a:r>
              <a:rPr lang="en-US" sz="1200" dirty="0">
                <a:solidFill>
                  <a:schemeClr val="tx1"/>
                </a:solidFill>
              </a:rPr>
              <a:t>This connects to BRAN to develop the standard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600" dirty="0">
                <a:hlinkClick r:id="rId3"/>
              </a:rPr>
              <a:t>3rd ITU Inter-regional Workshop on WRC-19 Preparation.</a:t>
            </a:r>
            <a:r>
              <a:rPr lang="en-US" sz="1600" b="0" dirty="0"/>
              <a:t> Geneva, Switzerland, 4-6 September 2019.</a:t>
            </a:r>
            <a:r>
              <a:rPr lang="en-US" sz="1600" dirty="0"/>
              <a:t> </a:t>
            </a:r>
          </a:p>
          <a:p>
            <a:pPr>
              <a:buFont typeface="Arial" panose="020B0604020202020204" pitchFamily="34" charset="0"/>
              <a:buChar char="•"/>
            </a:pPr>
            <a:r>
              <a:rPr lang="en-US" sz="1600" dirty="0">
                <a:hlinkClick r:id="rId4"/>
              </a:rPr>
              <a:t>ITU Workshop on “The Turing Test for Autonomous Driving – A Global Performance Standard for AI on our Roads.”</a:t>
            </a:r>
            <a:r>
              <a:rPr lang="en-US" sz="1600" b="0" dirty="0"/>
              <a:t> Hungary, Budapest, 10 September 2019.</a:t>
            </a:r>
          </a:p>
          <a:p>
            <a:pPr>
              <a:buFont typeface="Arial" panose="020B0604020202020204" pitchFamily="34" charset="0"/>
              <a:buChar char="•"/>
            </a:pPr>
            <a:r>
              <a:rPr lang="en-US" sz="1600" dirty="0">
                <a:hlinkClick r:id="rId5"/>
              </a:rPr>
              <a:t>World Radiocommunication Conference 2019 (WRC-19).</a:t>
            </a:r>
            <a:r>
              <a:rPr lang="en-US" sz="1600" b="0" dirty="0"/>
              <a:t> ​Sharm el-Sheikh, Egypt. 28 October to 22 November 2019​. (</a:t>
            </a:r>
            <a:r>
              <a:rPr lang="en-US" sz="1600" i="1" dirty="0"/>
              <a:t>Media registration </a:t>
            </a:r>
            <a:r>
              <a:rPr lang="en-US" sz="1600" i="1" dirty="0">
                <a:hlinkClick r:id="rId6"/>
              </a:rPr>
              <a:t>now open</a:t>
            </a:r>
            <a:r>
              <a:rPr lang="en-US" sz="1600" i="1" dirty="0"/>
              <a:t>.</a:t>
            </a:r>
            <a:r>
              <a:rPr lang="en-US" sz="1600" b="0" i="1" dirty="0"/>
              <a:t>)</a:t>
            </a:r>
            <a:endParaRPr lang="en-US" sz="1600" dirty="0">
              <a:hlinkClick r:id="rId7"/>
            </a:endParaRP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Calendar:</a:t>
            </a:r>
            <a:endParaRPr lang="en-US" sz="1600" dirty="0">
              <a:hlinkClick r:id="rId8"/>
            </a:endParaRPr>
          </a:p>
          <a:p>
            <a:pPr lvl="1">
              <a:spcBef>
                <a:spcPts val="0"/>
              </a:spcBef>
              <a:buFont typeface="Arial" panose="020B0604020202020204" pitchFamily="34" charset="0"/>
              <a:buChar char="•"/>
            </a:pPr>
            <a:r>
              <a:rPr lang="en-US" sz="1600" dirty="0">
                <a:hlinkClick r:id="rId8"/>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7"/>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9"/>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10"/>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11"/>
              </a:rPr>
              <a:t>Study Group 5 (SG 5) Terrestrial services</a:t>
            </a:r>
            <a:endParaRPr lang="en-US" sz="1200" dirty="0"/>
          </a:p>
          <a:p>
            <a:pPr lvl="1">
              <a:spcBef>
                <a:spcPts val="0"/>
              </a:spcBef>
              <a:buFont typeface="Arial" panose="020B0604020202020204" pitchFamily="34" charset="0"/>
              <a:buChar char="•"/>
            </a:pPr>
            <a:r>
              <a:rPr lang="en-US" sz="1050" dirty="0">
                <a:hlinkClick r:id="rId12"/>
              </a:rPr>
              <a:t>Working Party 5A (WP 5A) - Land mobile service above 30 MHz* (excluding IMT); wireless access in the fixed service; amateur and amateur-satellite services</a:t>
            </a:r>
            <a:r>
              <a:rPr lang="en-US" sz="1050" dirty="0"/>
              <a:t>  (Chair on mailing list)</a:t>
            </a:r>
            <a:endParaRPr lang="en-US" sz="1050" dirty="0">
              <a:hlinkClick r:id="rId13"/>
            </a:endParaRPr>
          </a:p>
          <a:p>
            <a:pPr lvl="1">
              <a:spcBef>
                <a:spcPts val="0"/>
              </a:spcBef>
              <a:buFont typeface="Arial" panose="020B0604020202020204" pitchFamily="34" charset="0"/>
              <a:buChar char="•"/>
            </a:pPr>
            <a:r>
              <a:rPr lang="en-US" sz="1050" dirty="0">
                <a:hlinkClick r:id="rId13"/>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4"/>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5"/>
              </a:rPr>
              <a:t>https://www.itu.int/en/ITU-R/conferences/wrc/2019/Pages/default.aspx</a:t>
            </a:r>
            <a:r>
              <a:rPr lang="en-US" sz="1100" u="sng" dirty="0"/>
              <a:t>;  agenda and more: </a:t>
            </a:r>
            <a:r>
              <a:rPr lang="en-US" sz="1100" dirty="0"/>
              <a:t> </a:t>
            </a:r>
            <a:r>
              <a:rPr lang="en-US" sz="1100" u="sng" dirty="0">
                <a:hlinkClick r:id="rId15"/>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6"/>
              </a:rPr>
              <a:t>https://www.itu.int/en/ITU-R/study-groups/rcpm/Pages/wrc-23-preliminary-studies.aspx</a:t>
            </a:r>
            <a:r>
              <a:rPr lang="en-US" sz="1100" dirty="0"/>
              <a:t> </a:t>
            </a:r>
          </a:p>
          <a:p>
            <a:pPr lvl="6">
              <a:buFont typeface="Arial" panose="020B0604020202020204" pitchFamily="34" charset="0"/>
              <a:buChar char="•"/>
            </a:pPr>
            <a:endParaRPr lang="en-US" sz="800" dirty="0">
              <a:hlinkClick r:id="rId7"/>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38626</TotalTime>
  <Words>3031</Words>
  <Application>Microsoft Office PowerPoint</Application>
  <PresentationFormat>On-screen Show (4:3)</PresentationFormat>
  <Paragraphs>468</Paragraphs>
  <Slides>23</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2"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ACMA consultation on sharing</vt:lpstr>
      <vt:lpstr>UWB petition for rule making</vt:lpstr>
      <vt:lpstr>UWB petition for rule making - Motion</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South Africa (ICASA): RF SPECTRUM REGULATIONS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1832</cp:revision>
  <cp:lastPrinted>1601-01-01T00:00:00Z</cp:lastPrinted>
  <dcterms:created xsi:type="dcterms:W3CDTF">2016-03-03T14:54:45Z</dcterms:created>
  <dcterms:modified xsi:type="dcterms:W3CDTF">2019-08-29T12:35:01Z</dcterms:modified>
</cp:coreProperties>
</file>