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516" r:id="rId6"/>
    <p:sldId id="596" r:id="rId7"/>
    <p:sldId id="603" r:id="rId8"/>
    <p:sldId id="606" r:id="rId9"/>
    <p:sldId id="608" r:id="rId10"/>
    <p:sldId id="615" r:id="rId11"/>
    <p:sldId id="618" r:id="rId12"/>
    <p:sldId id="616" r:id="rId13"/>
    <p:sldId id="614" r:id="rId14"/>
    <p:sldId id="524" r:id="rId15"/>
    <p:sldId id="498" r:id="rId16"/>
    <p:sldId id="402" r:id="rId17"/>
    <p:sldId id="403" r:id="rId18"/>
    <p:sldId id="462" r:id="rId19"/>
    <p:sldId id="549" r:id="rId20"/>
    <p:sldId id="425" r:id="rId21"/>
    <p:sldId id="609" r:id="rId22"/>
    <p:sldId id="611" r:id="rId23"/>
    <p:sldId id="592" r:id="rId24"/>
    <p:sldId id="59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87" autoAdjust="0"/>
    <p:restoredTop sz="95488" autoAdjust="0"/>
  </p:normalViewPr>
  <p:slideViewPr>
    <p:cSldViewPr>
      <p:cViewPr varScale="1">
        <p:scale>
          <a:sx n="73" d="100"/>
          <a:sy n="73" d="100"/>
        </p:scale>
        <p:origin x="72" y="116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67415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890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6250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22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802.18-19/0113r01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115-00-0000-icasa-s-africa-intentions-to-amend-spectrum-regs-ieee-802-comments.docx" TargetMode="External"/><Relationship Id="rId4" Type="http://schemas.openxmlformats.org/officeDocument/2006/relationships/hyperlink" Target="https://mentor.ieee.org/802.18/dcn/19/18-19-0109-00-0000-icasa-s-africa-intentions-to-amend-spectrum-regulation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15-02-0000-icasa-s-africa-intentions-to-amend-spectrum-regs-ieee-802-comment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10-00-0000-acma-spectrum-sharing-new-approaches-consultation.docx" TargetMode="External"/><Relationship Id="rId2" Type="http://schemas.openxmlformats.org/officeDocument/2006/relationships/hyperlink" Target="https://www.acma.gov.au/theACMA/new-approaches-to-spectrum-sharing-1"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legislation.gov.au/Details/F2019L01075" TargetMode="External"/><Relationship Id="rId5" Type="http://schemas.openxmlformats.org/officeDocument/2006/relationships/hyperlink" Target="https://www.acma.gov.au/theACMA/-/media/234BA756D790415F8DBC1063DD16F86B.ashx" TargetMode="External"/><Relationship Id="rId4" Type="http://schemas.openxmlformats.org/officeDocument/2006/relationships/hyperlink" Target="https://www.acma.gov.au/theACMA/class-licensing-updates-supporting-5g-and-other-technology-innovation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19/18-19-0106-02-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12-00-0000-minutes-15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13" Type="http://schemas.openxmlformats.org/officeDocument/2006/relationships/hyperlink" Target="https://www.itu.int/en/ITU-R/study-groups/rcpm/Pages/wrc-23-preliminary-studies.aspx" TargetMode="External"/><Relationship Id="rId3" Type="http://schemas.openxmlformats.org/officeDocument/2006/relationships/hyperlink" Target="https://www.itu.int/go/ITU-R/sg1" TargetMode="External"/><Relationship Id="rId7" Type="http://schemas.openxmlformats.org/officeDocument/2006/relationships/hyperlink" Target="https://www.itu.int/go/ITU-R/sg5" TargetMode="External"/><Relationship Id="rId12" Type="http://schemas.openxmlformats.org/officeDocument/2006/relationships/hyperlink" Target="https://www.itu.int/oth/R1402000001"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c" TargetMode="External"/><Relationship Id="rId11" Type="http://schemas.openxmlformats.org/officeDocument/2006/relationships/hyperlink" Target="https://www.itu.int/en/ITU-R/conferences/wrc/2019/Pages/default.aspx"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en/events/Pages/Calendar-Events.aspx?sector=ITU-R" TargetMode="External"/><Relationship Id="rId9" Type="http://schemas.openxmlformats.org/officeDocument/2006/relationships/hyperlink" Target="https://www.itu.int/go/ITU-R/wp5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22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22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8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A few folks worked on some text, thanks, the chair sent out </a:t>
            </a:r>
            <a:r>
              <a:rPr lang="en-US" sz="1600" b="0" dirty="0">
                <a:solidFill>
                  <a:schemeClr val="tx1"/>
                </a:solidFill>
                <a:hlinkClick r:id="rId5"/>
              </a:rPr>
              <a:t>https://mentor.ieee.org/802.18/dcn/19/18-19-0115-00-0000-icasa-s-africa-intentions-to-amend-spectrum-regs-ieee-802-comments.docx</a:t>
            </a:r>
            <a:r>
              <a:rPr lang="en-US" sz="1600" b="0" dirty="0">
                <a:solidFill>
                  <a:schemeClr val="tx1"/>
                </a:solidFill>
              </a:rPr>
              <a:t> for all to review. </a:t>
            </a:r>
          </a:p>
          <a:p>
            <a:pPr>
              <a:buFont typeface="Arial" panose="020B0604020202020204" pitchFamily="34" charset="0"/>
              <a:buChar char="•"/>
            </a:pPr>
            <a:r>
              <a:rPr lang="en-US" sz="1600" b="0" dirty="0">
                <a:solidFill>
                  <a:schemeClr val="tx1"/>
                </a:solidFill>
              </a:rPr>
              <a:t>Will review, edit and hopefully vote on it.</a:t>
            </a:r>
          </a:p>
          <a:p>
            <a:pPr>
              <a:buFont typeface="Arial" panose="020B0604020202020204" pitchFamily="34" charset="0"/>
              <a:buChar char="•"/>
            </a:pPr>
            <a:r>
              <a:rPr lang="en-US" sz="1600" b="0" dirty="0">
                <a:solidFill>
                  <a:schemeClr val="tx1"/>
                </a:solidFill>
              </a:rPr>
              <a:t>Some edits and updates.  Voted on r02.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90998" cy="631751"/>
          </a:xfrm>
        </p:spPr>
        <p:txBody>
          <a:bodyPr/>
          <a:lstStyle/>
          <a:p>
            <a:pPr>
              <a:spcBef>
                <a:spcPts val="0"/>
              </a:spcBef>
            </a:pPr>
            <a:r>
              <a:rPr lang="en-US" sz="2400" dirty="0"/>
              <a:t>South Africa (ICASA): RF SPECTRUM REGULATIONS</a:t>
            </a:r>
          </a:p>
        </p:txBody>
      </p:sp>
      <p:sp>
        <p:nvSpPr>
          <p:cNvPr id="3" name="Content Placeholder 2"/>
          <p:cNvSpPr>
            <a:spLocks noGrp="1"/>
          </p:cNvSpPr>
          <p:nvPr>
            <p:ph idx="1"/>
          </p:nvPr>
        </p:nvSpPr>
        <p:spPr>
          <a:xfrm>
            <a:off x="698889" y="1317699"/>
            <a:ext cx="8190998" cy="5157713"/>
          </a:xfrm>
        </p:spPr>
        <p:txBody>
          <a:bodyPr/>
          <a:lstStyle/>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  </a:t>
            </a:r>
            <a:r>
              <a:rPr lang="en-US" sz="1600" b="0" dirty="0"/>
              <a:t>Move to approve the comments in </a:t>
            </a:r>
            <a:r>
              <a:rPr lang="en-US" sz="1600" b="0" u="sng" dirty="0">
                <a:solidFill>
                  <a:schemeClr val="bg1">
                    <a:lumMod val="65000"/>
                  </a:schemeClr>
                </a:solidFill>
                <a:hlinkClick r:id="rId3"/>
              </a:rPr>
              <a:t>https://mentor.ieee.org/802.18/dcn/19/18-19-0115-02-0000-icasa-s-africa-intentions-to-amend-spectrum-regs-ieee-802-comments.docx</a:t>
            </a:r>
            <a:r>
              <a:rPr lang="en-US" sz="1600" b="0" u="sng" dirty="0">
                <a:solidFill>
                  <a:schemeClr val="bg1">
                    <a:lumMod val="65000"/>
                  </a:schemeClr>
                </a:solidFill>
              </a:rPr>
              <a:t> </a:t>
            </a:r>
            <a:r>
              <a:rPr lang="en-US" sz="1600" b="0" dirty="0"/>
              <a:t> response to ICASA consultation paper on Notice of Intentions to amend annexure B of the radio frequency spectrum regulations, 2015. With the chair of 802.18 to have editorial privileges and send to the LMSC(EC) for review/approval and submission to the ICASA by 04 September 2019.</a:t>
            </a:r>
          </a:p>
          <a:p>
            <a:endParaRPr lang="en-US" altLang="en-US" sz="1600" dirty="0">
              <a:solidFill>
                <a:schemeClr val="tx1"/>
              </a:solidFill>
            </a:endParaRPr>
          </a:p>
          <a:p>
            <a:r>
              <a:rPr lang="en-US" altLang="en-US" sz="1600" dirty="0"/>
              <a:t>		Moved by:  	Vijay A.</a:t>
            </a:r>
          </a:p>
          <a:p>
            <a:pPr lvl="1"/>
            <a:r>
              <a:rPr lang="en-US" altLang="en-US" sz="1600" b="1" dirty="0"/>
              <a:t>Seconded by:  	Ben R.</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_9_Y   /  _0_N   /  _1_A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 </a:t>
            </a:r>
            <a:r>
              <a:rPr lang="en-US" altLang="en-US" sz="1600" b="1" dirty="0">
                <a:solidFill>
                  <a:schemeClr val="tx1"/>
                </a:solidFill>
              </a:rPr>
              <a:t>Jay, Andy, Ben, John, Mike, Paul, Peter, Stuart, Tim, Vijay </a:t>
            </a: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05919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hlinkClick r:id="rId2"/>
              </a:rPr>
              <a:t>https://www.acma.gov.au/theACMA/new-approaches-to-spectrum-sharing-1</a:t>
            </a:r>
            <a:r>
              <a:rPr lang="en-US" sz="1800" dirty="0"/>
              <a:t> </a:t>
            </a:r>
          </a:p>
          <a:p>
            <a:pPr>
              <a:buFont typeface="Arial" panose="020B0604020202020204" pitchFamily="34" charset="0"/>
              <a:buChar char="•"/>
            </a:pPr>
            <a:r>
              <a:rPr lang="en-US" sz="1800" dirty="0">
                <a:hlinkClick r:id="rId3"/>
              </a:rPr>
              <a:t>https://mentor.ieee.org/802.18/dcn/19/18-19-0110-00-0000-acma-spectrum-sharing-new-approaches-consultation.docx</a:t>
            </a:r>
            <a:endParaRPr lang="en-US" sz="1800" dirty="0"/>
          </a:p>
          <a:p>
            <a:pPr>
              <a:buFont typeface="Arial" panose="020B0604020202020204" pitchFamily="34" charset="0"/>
              <a:buChar char="•"/>
            </a:pPr>
            <a:r>
              <a:rPr lang="en-US" sz="1800" b="0" dirty="0"/>
              <a:t>Comments due 27 Sept, the RR_TAG would need to approve by 12 Sept, before the Wireless Interim. </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t>They are looking at energy detection, similar to the 3.5 GHz access system</a:t>
            </a:r>
          </a:p>
          <a:p>
            <a:pPr>
              <a:buFont typeface="Arial" panose="020B0604020202020204" pitchFamily="34" charset="0"/>
              <a:buChar char="•"/>
            </a:pPr>
            <a:r>
              <a:rPr lang="en-US" sz="1800" b="0" dirty="0"/>
              <a:t>A member will look at this and start some draft comments.</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UWB petition for rule making </a:t>
            </a:r>
          </a:p>
          <a:p>
            <a:pPr lvl="1">
              <a:buFont typeface="Arial" panose="020B0604020202020204" pitchFamily="34" charset="0"/>
              <a:buChar char="•"/>
            </a:pPr>
            <a:r>
              <a:rPr lang="en-US" sz="1600" dirty="0"/>
              <a:t>LMSC ballot did not fail in the end. Will look to file anyway.</a:t>
            </a:r>
          </a:p>
          <a:p>
            <a:pPr lvl="2">
              <a:buFont typeface="Arial" panose="020B0604020202020204" pitchFamily="34" charset="0"/>
              <a:buChar char="•"/>
            </a:pPr>
            <a:r>
              <a:rPr lang="en-US" sz="1600" dirty="0"/>
              <a:t>The OM rule states approved by 2/3 of the Sponsor (EC), but not exactly true. </a:t>
            </a:r>
          </a:p>
          <a:p>
            <a:pPr lvl="2">
              <a:buFont typeface="Arial" panose="020B0604020202020204" pitchFamily="34" charset="0"/>
              <a:buChar char="•"/>
            </a:pPr>
            <a:r>
              <a:rPr lang="en-US" sz="1600" dirty="0"/>
              <a:t>Results questioned and clarification was asked at ballot close, response came later. </a:t>
            </a:r>
          </a:p>
          <a:p>
            <a:pPr lvl="1">
              <a:buFont typeface="Arial" panose="020B0604020202020204" pitchFamily="34" charset="0"/>
              <a:buChar char="•"/>
            </a:pPr>
            <a:r>
              <a:rPr lang="en-US" sz="1600" dirty="0">
                <a:hlinkClick r:id="rId3"/>
              </a:rPr>
              <a:t>https://www.fcc.gov/ecfs/search/filings?proceedings_name=RM-11844&amp;sort=date_disseminated,DESC</a:t>
            </a:r>
            <a:r>
              <a:rPr lang="en-US" sz="1600" dirty="0"/>
              <a:t>  (cg rm-11844)</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1800" dirty="0"/>
              <a:t>Chair received yesterday (21Aug) from ACMA, from our comments in Feb. </a:t>
            </a:r>
          </a:p>
          <a:p>
            <a:pPr lvl="1">
              <a:buFont typeface="Arial" panose="020B0604020202020204" pitchFamily="34" charset="0"/>
              <a:buChar char="•"/>
            </a:pPr>
            <a:r>
              <a:rPr lang="en-AU" sz="1600" dirty="0"/>
              <a:t>Consultation: </a:t>
            </a:r>
            <a:r>
              <a:rPr lang="en-AU" sz="1600" u="sng" dirty="0">
                <a:hlinkClick r:id="rId4"/>
              </a:rPr>
              <a:t>Class licensing updates: Supporting 5G and other technology innovations</a:t>
            </a:r>
            <a:r>
              <a:rPr lang="en-AU" sz="1600" dirty="0"/>
              <a:t>. </a:t>
            </a:r>
          </a:p>
          <a:p>
            <a:pPr lvl="1">
              <a:buFont typeface="Arial" panose="020B0604020202020204" pitchFamily="34" charset="0"/>
              <a:buChar char="•"/>
            </a:pPr>
            <a:r>
              <a:rPr lang="en-AU" sz="1600" dirty="0"/>
              <a:t>All comments and ACMA responses are summarized in the </a:t>
            </a:r>
            <a:r>
              <a:rPr lang="en-AU" sz="1600" u="sng" dirty="0">
                <a:hlinkClick r:id="rId5"/>
              </a:rPr>
              <a:t>Response to submission paper</a:t>
            </a:r>
            <a:r>
              <a:rPr lang="en-AU" sz="1600" dirty="0"/>
              <a:t>.</a:t>
            </a:r>
            <a:endParaRPr lang="en-US" sz="1600" dirty="0"/>
          </a:p>
          <a:p>
            <a:pPr lvl="1">
              <a:buFont typeface="Arial" panose="020B0604020202020204" pitchFamily="34" charset="0"/>
              <a:buChar char="•"/>
            </a:pPr>
            <a:r>
              <a:rPr lang="en-AU" sz="1600" dirty="0"/>
              <a:t>The final </a:t>
            </a:r>
            <a:r>
              <a:rPr lang="en-AU" sz="1600" u="sng" dirty="0">
                <a:hlinkClick r:id="rId6"/>
              </a:rPr>
              <a:t>variation to the LIPD Class Licence. </a:t>
            </a:r>
            <a:r>
              <a:rPr lang="en-AU" sz="1600" dirty="0"/>
              <a:t> </a:t>
            </a:r>
            <a:endParaRPr lang="en-US" sz="1600" dirty="0"/>
          </a:p>
          <a:p>
            <a:pPr lvl="1">
              <a:buFont typeface="Arial" panose="020B0604020202020204" pitchFamily="34" charset="0"/>
              <a:buChar char="•"/>
            </a:pPr>
            <a:r>
              <a:rPr lang="en-AU" sz="1600" dirty="0"/>
              <a:t>We may be interested in the update for data communication transmitters and new item authorizing outdoor fixed point-to-point links in the 57-71 GHz frequency band and fully harmonized with FCC Part 15.255 (as option 2, option 1 is OFCOM arrangement)</a:t>
            </a: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S. Africa consultation  -  start LMSC ballot</a:t>
            </a:r>
          </a:p>
          <a:p>
            <a:pPr>
              <a:buFont typeface="Wingdings" panose="05000000000000000000" pitchFamily="2" charset="2"/>
              <a:buChar char="q"/>
            </a:pPr>
            <a:r>
              <a:rPr lang="en-US" sz="1800" b="0" dirty="0">
                <a:solidFill>
                  <a:srgbClr val="00B0F0"/>
                </a:solidFill>
              </a:rPr>
              <a:t>ACMA start some comments.  </a:t>
            </a:r>
          </a:p>
          <a:p>
            <a:pPr>
              <a:buFont typeface="Wingdings" panose="05000000000000000000" pitchFamily="2" charset="2"/>
              <a:buChar char="q"/>
            </a:pPr>
            <a:r>
              <a:rPr lang="en-US" sz="1800" b="0" dirty="0">
                <a:solidFill>
                  <a:srgbClr val="00B0F0"/>
                </a:solidFill>
              </a:rPr>
              <a:t>UWB reply comments / ex </a:t>
            </a:r>
            <a:r>
              <a:rPr lang="en-US" sz="1800" b="0" dirty="0" err="1">
                <a:solidFill>
                  <a:srgbClr val="00B0F0"/>
                </a:solidFill>
              </a:rPr>
              <a:t>parte</a:t>
            </a:r>
            <a:r>
              <a:rPr lang="en-US" sz="1800" b="0" dirty="0">
                <a:solidFill>
                  <a:srgbClr val="00B0F0"/>
                </a:solidFill>
              </a:rPr>
              <a:t> will be considered.</a:t>
            </a: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22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29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800" dirty="0"/>
              <a:t>Beware, new call in link coming, likely 05 Sept. </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:51</a:t>
            </a:r>
            <a:r>
              <a:rPr lang="en-US" sz="1800" dirty="0"/>
              <a:t> ET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993300"/>
                </a:solidFill>
              </a:rPr>
              <a:t>–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22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19</a:t>
            </a:fld>
            <a:endParaRPr lang="en-US" altLang="en-US" sz="1200" b="0" dirty="0"/>
          </a:p>
        </p:txBody>
      </p:sp>
      <p:sp>
        <p:nvSpPr>
          <p:cNvPr id="2" name="Date Placeholder 1"/>
          <p:cNvSpPr>
            <a:spLocks noGrp="1"/>
          </p:cNvSpPr>
          <p:nvPr>
            <p:ph type="dt" idx="15"/>
          </p:nvPr>
        </p:nvSpPr>
        <p:spPr/>
        <p:txBody>
          <a:bodyPr/>
          <a:lstStyle/>
          <a:p>
            <a:r>
              <a:rPr lang="en-US"/>
              <a:t>22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22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66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22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and the Ad Hoc really helped along with several member’s diligence on working the topics. </a:t>
            </a:r>
          </a:p>
          <a:p>
            <a:pPr>
              <a:buFont typeface="Arial" panose="020B0604020202020204" pitchFamily="34" charset="0"/>
              <a:buChar char="•"/>
            </a:pPr>
            <a:r>
              <a:rPr lang="en-US" sz="2000" dirty="0"/>
              <a:t>Will do today a final review, update, vote and approval. </a:t>
            </a:r>
            <a:r>
              <a:rPr lang="en-US" sz="2000" b="0" dirty="0"/>
              <a:t> </a:t>
            </a:r>
          </a:p>
          <a:p>
            <a:pPr lvl="1">
              <a:buFont typeface="Arial" panose="020B0604020202020204" pitchFamily="34" charset="0"/>
              <a:buChar char="•"/>
            </a:pPr>
            <a:r>
              <a:rPr lang="en-US" sz="1600" dirty="0"/>
              <a:t>Starting with:   </a:t>
            </a:r>
            <a:r>
              <a:rPr lang="en-US" sz="1600" dirty="0">
                <a:hlinkClick r:id="rId6"/>
              </a:rPr>
              <a:t>https://mentor.ieee.org/802.18/dcn/19/18-19-0106-02-0000-uwb-petition-reply-802.docx</a:t>
            </a:r>
            <a:r>
              <a:rPr lang="en-US" sz="1600" dirty="0"/>
              <a:t> </a:t>
            </a:r>
          </a:p>
          <a:p>
            <a:pPr lvl="1">
              <a:buFont typeface="Arial" panose="020B0604020202020204" pitchFamily="34" charset="0"/>
              <a:buChar char="•"/>
            </a:pPr>
            <a:r>
              <a:rPr lang="en-US" sz="1600" dirty="0"/>
              <a:t>Note: the chair did send an FYI to the LMSC to prepare ballot is coming.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https://mentor.ieee.org/802.18/dcn/19/18-19-0106-04-0000-uwb-petition-reply-802.docx</a:t>
            </a:r>
            <a:r>
              <a:rPr lang="en-US" sz="1600" b="0" dirty="0"/>
              <a:t>  response to FCC’s public notice RM-11844 on a UWB Petition for Rule Making. With the chair of 802.18 to have editorial privileges and send to the LMSC(EC) for review/approval and submission to the FCC before 15 August 2019.</a:t>
            </a:r>
          </a:p>
          <a:p>
            <a:endParaRPr lang="en-US" altLang="en-US" sz="1600" dirty="0">
              <a:solidFill>
                <a:schemeClr val="tx1"/>
              </a:solidFill>
            </a:endParaRPr>
          </a:p>
          <a:p>
            <a:r>
              <a:rPr lang="en-US" altLang="en-US" sz="1600" dirty="0"/>
              <a:t>		Moved by:  	Ben R.</a:t>
            </a:r>
          </a:p>
          <a:p>
            <a:pPr lvl="1"/>
            <a:r>
              <a:rPr lang="en-US" altLang="en-US" sz="1600" b="1" dirty="0"/>
              <a:t>Seconded by:  	Tim H.</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_7_Y   /  _0_N   /  _2_A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22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22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South Africa consultation</a:t>
            </a:r>
          </a:p>
          <a:p>
            <a:pPr lvl="1">
              <a:spcBef>
                <a:spcPts val="0"/>
              </a:spcBef>
              <a:buFont typeface="Arial" panose="020B0604020202020204" pitchFamily="34" charset="0"/>
              <a:buChar char="•"/>
            </a:pPr>
            <a:r>
              <a:rPr lang="en-US" altLang="en-US" sz="1400" dirty="0"/>
              <a:t>ACMA consultation</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ICASA comments</a:t>
            </a:r>
          </a:p>
          <a:p>
            <a:pPr lvl="1">
              <a:buFont typeface="Arial" panose="020B0604020202020204" pitchFamily="34" charset="0"/>
              <a:buChar char="•"/>
            </a:pPr>
            <a:r>
              <a:rPr lang="en-US" altLang="en-US" sz="1400" dirty="0">
                <a:solidFill>
                  <a:schemeClr val="tx1"/>
                </a:solidFill>
              </a:rPr>
              <a:t>ACMA sharing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ICASA-South Africa consultation</a:t>
            </a:r>
          </a:p>
          <a:p>
            <a:pPr marL="685800" lvl="1">
              <a:spcBef>
                <a:spcPts val="0"/>
              </a:spcBef>
              <a:buFont typeface="Arial" panose="020B0604020202020204" pitchFamily="34" charset="0"/>
              <a:buChar char="•"/>
            </a:pPr>
            <a:r>
              <a:rPr lang="en-US" altLang="en-US" sz="1400" b="0" kern="0" dirty="0"/>
              <a:t>Intent to update frequency allocations</a:t>
            </a:r>
          </a:p>
          <a:p>
            <a:pPr marL="685800" lvl="1">
              <a:spcBef>
                <a:spcPts val="0"/>
              </a:spcBef>
              <a:buFont typeface="Arial" panose="020B0604020202020204" pitchFamily="34" charset="0"/>
              <a:buChar char="•"/>
            </a:pPr>
            <a:r>
              <a:rPr lang="en-US" altLang="en-US" sz="1400" kern="0" dirty="0"/>
              <a:t>C</a:t>
            </a:r>
            <a:r>
              <a:rPr lang="en-US" altLang="en-US" sz="1400" b="0" kern="0" dirty="0"/>
              <a:t>omments due 06Sept/22Aug to approve</a:t>
            </a:r>
            <a:endParaRPr lang="en-US" altLang="en-US" sz="1400" kern="0" dirty="0"/>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 </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UWB Petition status</a:t>
            </a:r>
          </a:p>
          <a:p>
            <a:pPr lvl="1">
              <a:spcBef>
                <a:spcPts val="0"/>
              </a:spcBef>
              <a:buFont typeface="Arial" panose="020B0604020202020204" pitchFamily="34" charset="0"/>
              <a:buChar char="•"/>
            </a:pPr>
            <a:r>
              <a:rPr lang="en-US" altLang="en-US" sz="1400" kern="0" dirty="0"/>
              <a:t>ACMA updates from earlier consultation</a:t>
            </a:r>
          </a:p>
          <a:p>
            <a:pPr lvl="2">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Peter E.   </a:t>
            </a:r>
          </a:p>
          <a:p>
            <a:pPr>
              <a:spcBef>
                <a:spcPts val="400"/>
              </a:spcBef>
            </a:pPr>
            <a:r>
              <a:rPr lang="en-US" altLang="en-US" sz="1600" b="1" dirty="0">
                <a:solidFill>
                  <a:schemeClr val="tx1"/>
                </a:solidFill>
              </a:rPr>
              <a:t>		Seconded by:	Stuart K. </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15  August 2019 in document </a:t>
            </a:r>
            <a:r>
              <a:rPr lang="en-US" altLang="en-US" sz="1800" dirty="0">
                <a:hlinkClick r:id="rId2"/>
              </a:rPr>
              <a:t>https://mentor.ieee.org/802.18/dcn/19/18-19-0112-00-0000-minutes-15aug19-rrtag-teleconference.docx</a:t>
            </a:r>
            <a:r>
              <a:rPr lang="en-US" altLang="en-US" sz="1800" dirty="0"/>
              <a:t>  </a:t>
            </a:r>
            <a:r>
              <a:rPr lang="en-US" sz="1600" b="1" dirty="0"/>
              <a:t>Posted: </a:t>
            </a:r>
            <a:r>
              <a:rPr lang="en-US" sz="1600" b="0" dirty="0"/>
              <a:t>16-Aug-2019 11:05:25 ET</a:t>
            </a:r>
          </a:p>
          <a:p>
            <a:pPr marL="0" indent="0">
              <a:spcBef>
                <a:spcPts val="400"/>
              </a:spcBef>
            </a:pPr>
            <a:r>
              <a:rPr lang="en-US" altLang="en-US" sz="1600" b="0" dirty="0">
                <a:solidFill>
                  <a:schemeClr val="tx1"/>
                </a:solidFill>
              </a:rPr>
              <a:t>	</a:t>
            </a:r>
            <a:r>
              <a:rPr lang="en-US" altLang="en-US" sz="1600" dirty="0">
                <a:solidFill>
                  <a:schemeClr val="tx1"/>
                </a:solidFill>
              </a:rPr>
              <a:t>Moved by:  	Peter E. </a:t>
            </a:r>
          </a:p>
          <a:p>
            <a:pPr marL="0" indent="0">
              <a:spcBef>
                <a:spcPts val="400"/>
              </a:spcBef>
            </a:pPr>
            <a:r>
              <a:rPr lang="en-US" altLang="en-US" sz="1600" dirty="0">
                <a:solidFill>
                  <a:schemeClr val="tx1"/>
                </a:solidFill>
              </a:rPr>
              <a:t>	Seconded by:	Stuart K</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tx1"/>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bg1">
                    <a:lumMod val="75000"/>
                  </a:schemeClr>
                </a:solidFill>
              </a:rPr>
              <a:t>__</a:t>
            </a:r>
            <a:r>
              <a:rPr lang="en-US" altLang="en-US" sz="1800" dirty="0">
                <a:solidFill>
                  <a:schemeClr val="tx1"/>
                </a:solidFill>
              </a:rPr>
              <a:t>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22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tx1"/>
                </a:solidFill>
              </a:rPr>
              <a:t>Nothing reported</a:t>
            </a: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600" dirty="0"/>
              <a:t>Chair nominations must be posted by 06 Sept.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(05 Sept and 07 Nov, meetings on 2.4 GHz SRDoc)</a:t>
            </a:r>
            <a:endParaRPr lang="en-US" sz="1800" dirty="0">
              <a:solidFill>
                <a:schemeClr val="tx1"/>
              </a:solidFill>
            </a:endParaRPr>
          </a:p>
          <a:p>
            <a:pPr lvl="1">
              <a:buFont typeface="Arial" panose="020B0604020202020204" pitchFamily="34" charset="0"/>
              <a:buChar char="•"/>
            </a:pPr>
            <a:r>
              <a:rPr lang="en-US" sz="1600" dirty="0">
                <a:solidFill>
                  <a:schemeClr val="tx1"/>
                </a:solidFill>
              </a:rPr>
              <a:t>Nothing reported</a:t>
            </a:r>
          </a:p>
          <a:p>
            <a:pPr lvl="1">
              <a:buFont typeface="Arial" panose="020B0604020202020204" pitchFamily="34" charset="0"/>
              <a:buChar char="•"/>
            </a:pP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4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Nothing reported</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200" dirty="0">
                <a:solidFill>
                  <a:schemeClr val="tx1"/>
                </a:solidFill>
              </a:rPr>
              <a:t>WGFM asking WGSE to initiate studies to benefit WGFM and FM57, Task 2 of the Mandate, Report B.  Focus tasks are low power indoor and very low power anywhere. </a:t>
            </a:r>
          </a:p>
          <a:p>
            <a:pPr lvl="1">
              <a:buFont typeface="Arial" panose="020B0604020202020204" pitchFamily="34" charset="0"/>
              <a:buChar char="•"/>
            </a:pPr>
            <a:r>
              <a:rPr lang="en-US" sz="1200" dirty="0">
                <a:solidFill>
                  <a:schemeClr val="tx1"/>
                </a:solidFill>
              </a:rPr>
              <a:t>Also, to further complement the existing studies of ECC Report 302 as appropriate, related to the results so far for the FS short-term protection studies between p-t-p apps and WAS/RLANs.</a:t>
            </a:r>
          </a:p>
          <a:p>
            <a:pPr lvl="1">
              <a:buFont typeface="Arial" panose="020B0604020202020204" pitchFamily="34" charset="0"/>
              <a:buChar char="•"/>
            </a:pPr>
            <a:r>
              <a:rPr lang="en-US" sz="1600" dirty="0">
                <a:solidFill>
                  <a:schemeClr val="tx1"/>
                </a:solidFill>
              </a:rPr>
              <a:t> </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200" dirty="0">
                <a:solidFill>
                  <a:schemeClr val="tx1"/>
                </a:solidFill>
              </a:rPr>
              <a:t>Public enquiry resolution for report A will be in this meeting.</a:t>
            </a:r>
          </a:p>
          <a:p>
            <a:pPr lvl="1">
              <a:buFont typeface="Arial" panose="020B0604020202020204" pitchFamily="34" charset="0"/>
              <a:buChar char="•"/>
            </a:pPr>
            <a:r>
              <a:rPr lang="en-US" sz="1200" dirty="0">
                <a:solidFill>
                  <a:schemeClr val="tx1"/>
                </a:solidFill>
              </a:rPr>
              <a:t>At WGFM adopted a new WI for development of  an ECC Decision on WAS/RLAN in the band 5925-6425 </a:t>
            </a:r>
            <a:r>
              <a:rPr lang="en-US" sz="1200" dirty="0" err="1">
                <a:solidFill>
                  <a:schemeClr val="tx1"/>
                </a:solidFill>
              </a:rPr>
              <a:t>MHz.</a:t>
            </a:r>
            <a:r>
              <a:rPr lang="en-US" sz="1200" dirty="0">
                <a:solidFill>
                  <a:schemeClr val="tx1"/>
                </a:solidFill>
              </a:rPr>
              <a:t> .   (To develop for the text for the decision.) </a:t>
            </a:r>
          </a:p>
          <a:p>
            <a:pPr lvl="2">
              <a:buFont typeface="Arial" panose="020B0604020202020204" pitchFamily="34" charset="0"/>
              <a:buChar char="•"/>
            </a:pPr>
            <a:r>
              <a:rPr lang="en-US" sz="1200" dirty="0">
                <a:solidFill>
                  <a:schemeClr val="tx1"/>
                </a:solidFill>
              </a:rPr>
              <a:t>This connects to BRAN to develop the standard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800" dirty="0">
                <a:solidFill>
                  <a:schemeClr val="tx1"/>
                </a:solidFill>
              </a:rPr>
              <a:t>Nothing new</a:t>
            </a:r>
          </a:p>
          <a:p>
            <a:pPr>
              <a:buFont typeface="Arial" panose="020B0604020202020204" pitchFamily="34" charset="0"/>
              <a:buChar char="•"/>
            </a:pPr>
            <a:r>
              <a:rPr lang="en-US" sz="1800" dirty="0"/>
              <a:t> </a:t>
            </a:r>
          </a:p>
          <a:p>
            <a:pPr marL="0" indent="0"/>
            <a:endParaRPr lang="en-US" sz="1200" dirty="0">
              <a:hlinkClick r:id="rId3"/>
            </a:endParaRPr>
          </a:p>
          <a:p>
            <a:pPr marL="0" indent="0"/>
            <a:endParaRPr lang="en-US" sz="1200" dirty="0">
              <a:hlinkClick r:id="rId3"/>
            </a:endParaRPr>
          </a:p>
          <a:p>
            <a:pPr marL="0" indent="0"/>
            <a:endParaRPr lang="en-US" sz="1200" dirty="0">
              <a:hlinkClick r:id="rId3"/>
            </a:endParaRPr>
          </a:p>
          <a:p>
            <a:pPr marL="0" indent="0"/>
            <a:endParaRPr lang="en-US" sz="1200" dirty="0">
              <a:hlinkClick r:id="rId3"/>
            </a:endParaRPr>
          </a:p>
          <a:p>
            <a:pPr>
              <a:buFont typeface="Arial" panose="020B0604020202020204" pitchFamily="34" charset="0"/>
              <a:buChar char="•"/>
            </a:pPr>
            <a:r>
              <a:rPr lang="en-US" sz="1800" dirty="0"/>
              <a:t>Calendar:</a:t>
            </a:r>
            <a:endParaRPr lang="en-US" sz="1800" dirty="0">
              <a:hlinkClick r:id="rId4"/>
            </a:endParaRPr>
          </a:p>
          <a:p>
            <a:pPr lvl="1">
              <a:buFont typeface="Arial" panose="020B0604020202020204" pitchFamily="34" charset="0"/>
              <a:buChar char="•"/>
            </a:pPr>
            <a:r>
              <a:rPr lang="en-US" sz="1600" dirty="0">
                <a:hlinkClick r:id="rId4"/>
              </a:rPr>
              <a:t>https://www.itu.int/en/events/Pages/Calendar-Events.aspx?sector=ITU-R</a:t>
            </a:r>
            <a:endParaRPr lang="en-US" sz="1600" dirty="0"/>
          </a:p>
          <a:p>
            <a:pPr>
              <a:buFont typeface="Arial" panose="020B0604020202020204" pitchFamily="34" charset="0"/>
              <a:buChar char="•"/>
            </a:pPr>
            <a:r>
              <a:rPr lang="en-US" sz="1200" dirty="0">
                <a:hlinkClick r:id="rId3"/>
              </a:rPr>
              <a:t>Study Group 1 (SG 1) Spectrum management</a:t>
            </a:r>
            <a:endParaRPr lang="en-US" sz="1200" dirty="0">
              <a:solidFill>
                <a:schemeClr val="tx1"/>
              </a:solidFill>
            </a:endParaRPr>
          </a:p>
          <a:p>
            <a:pPr lvl="1">
              <a:buFont typeface="Arial" panose="020B0604020202020204" pitchFamily="34" charset="0"/>
              <a:buChar char="•"/>
            </a:pPr>
            <a:r>
              <a:rPr lang="en-US" sz="1050" u="sng" dirty="0">
                <a:hlinkClick r:id="rId5"/>
              </a:rPr>
              <a:t>Working Party 1A (WP 1A) - Spectrum engineering techniques</a:t>
            </a:r>
            <a:r>
              <a:rPr lang="en-US" sz="1050" u="sng" dirty="0"/>
              <a:t> </a:t>
            </a:r>
          </a:p>
          <a:p>
            <a:pPr lvl="1">
              <a:buFont typeface="Arial" panose="020B0604020202020204" pitchFamily="34" charset="0"/>
              <a:buChar char="•"/>
            </a:pPr>
            <a:r>
              <a:rPr lang="en-US" sz="1050" dirty="0">
                <a:hlinkClick r:id="rId6"/>
              </a:rPr>
              <a:t>Working Party 1C (WP 1C) - Spectrum monitoring</a:t>
            </a:r>
            <a:r>
              <a:rPr lang="en-US" sz="1050" dirty="0"/>
              <a:t>​​</a:t>
            </a:r>
          </a:p>
          <a:p>
            <a:pPr lvl="4">
              <a:buFont typeface="Arial" panose="020B0604020202020204" pitchFamily="34" charset="0"/>
              <a:buChar char="•"/>
            </a:pPr>
            <a:endParaRPr lang="en-US" sz="600" dirty="0"/>
          </a:p>
          <a:p>
            <a:pPr>
              <a:buFont typeface="Arial" panose="020B0604020202020204" pitchFamily="34" charset="0"/>
              <a:buChar char="•"/>
            </a:pPr>
            <a:r>
              <a:rPr lang="en-US" sz="1200" dirty="0">
                <a:hlinkClick r:id="rId7"/>
              </a:rPr>
              <a:t>Study Group 5 (SG 5) Terrestrial services</a:t>
            </a:r>
            <a:endParaRPr lang="en-US" sz="1200" dirty="0"/>
          </a:p>
          <a:p>
            <a:pPr lvl="1">
              <a:buFont typeface="Arial" panose="020B0604020202020204" pitchFamily="34" charset="0"/>
              <a:buChar char="•"/>
            </a:pPr>
            <a:r>
              <a:rPr lang="en-US" sz="1050" dirty="0">
                <a:hlinkClick r:id="rId8"/>
              </a:rPr>
              <a:t>Working Party 5A (WP 5A) - Land mobile service above 30 MHz* (excluding IMT); wireless access in the fixed service; amateur and amateur-satellite services</a:t>
            </a:r>
            <a:r>
              <a:rPr lang="en-US" sz="1050" dirty="0"/>
              <a:t>  (Chair on mailing list)</a:t>
            </a:r>
            <a:endParaRPr lang="en-US" sz="1050" dirty="0">
              <a:hlinkClick r:id="rId9"/>
            </a:endParaRPr>
          </a:p>
          <a:p>
            <a:pPr lvl="1">
              <a:buFont typeface="Arial" panose="020B0604020202020204" pitchFamily="34" charset="0"/>
              <a:buChar char="•"/>
            </a:pPr>
            <a:r>
              <a:rPr lang="en-US" sz="1050" dirty="0">
                <a:hlinkClick r:id="rId9"/>
              </a:rPr>
              <a:t>Working Party 5D (WP 5D) - IMT Systems</a:t>
            </a:r>
            <a:r>
              <a:rPr lang="en-US" sz="1050" dirty="0"/>
              <a:t> (Chair on mailing list)​​</a:t>
            </a:r>
          </a:p>
          <a:p>
            <a:pPr lvl="2">
              <a:buFont typeface="Arial" panose="020B0604020202020204" pitchFamily="34" charset="0"/>
              <a:buChar char="•"/>
            </a:pPr>
            <a:r>
              <a:rPr lang="en-US" sz="900" dirty="0">
                <a:hlinkClick r:id="rId10"/>
              </a:rPr>
              <a:t>Monday 2019-12-09 - Friday 2019-12-13</a:t>
            </a:r>
            <a:endParaRPr lang="en-US" sz="900" dirty="0"/>
          </a:p>
          <a:p>
            <a:pPr marL="400050">
              <a:buFont typeface="Arial" panose="020B0604020202020204" pitchFamily="34" charset="0"/>
              <a:buChar char="•"/>
            </a:pPr>
            <a:r>
              <a:rPr lang="en-US" sz="1200" dirty="0"/>
              <a:t>WRC-19:   </a:t>
            </a:r>
          </a:p>
          <a:p>
            <a:pPr marL="800100" lvl="1">
              <a:buFont typeface="Arial" panose="020B0604020202020204" pitchFamily="34" charset="0"/>
              <a:buChar char="•"/>
            </a:pPr>
            <a:r>
              <a:rPr lang="en-US" sz="1100" u="sng" dirty="0">
                <a:hlinkClick r:id="rId11"/>
              </a:rPr>
              <a:t>https://www.itu.int/en/ITU-R/conferences/wrc/2019/Pages/default.aspx</a:t>
            </a:r>
            <a:r>
              <a:rPr lang="en-US" sz="1100" u="sng" dirty="0"/>
              <a:t>;  agenda and more: </a:t>
            </a:r>
            <a:r>
              <a:rPr lang="en-US" sz="1100" dirty="0"/>
              <a:t> </a:t>
            </a:r>
            <a:r>
              <a:rPr lang="en-US" sz="1100" u="sng" dirty="0">
                <a:hlinkClick r:id="rId12"/>
              </a:rPr>
              <a:t>https://www.itu.int/oth/R1402000001</a:t>
            </a:r>
            <a:endParaRPr lang="en-US" sz="1100" u="sng" dirty="0"/>
          </a:p>
          <a:p>
            <a:pPr marL="400050">
              <a:buFont typeface="Arial" panose="020B0604020202020204" pitchFamily="34" charset="0"/>
              <a:buChar char="•"/>
            </a:pPr>
            <a:r>
              <a:rPr lang="en-US" sz="1200" dirty="0"/>
              <a:t>WRC-23 preliminary agenda items are already out since WRC-15 and will then be finalized at WRC-19.</a:t>
            </a:r>
          </a:p>
          <a:p>
            <a:pPr marL="800100" lvl="1">
              <a:buFont typeface="Arial" panose="020B0604020202020204" pitchFamily="34" charset="0"/>
              <a:buChar char="•"/>
            </a:pPr>
            <a:r>
              <a:rPr lang="en-US" sz="1100" u="sng" dirty="0">
                <a:hlinkClick r:id="rId13"/>
              </a:rPr>
              <a:t>https://www.itu.int/en/ITU-R/study-groups/rcpm/Pages/wrc-23-preliminary-studies.aspx</a:t>
            </a:r>
            <a:r>
              <a:rPr lang="en-US" sz="1100" dirty="0"/>
              <a:t> </a:t>
            </a:r>
          </a:p>
          <a:p>
            <a:pPr lvl="6">
              <a:buFont typeface="Arial" panose="020B0604020202020204" pitchFamily="34" charset="0"/>
              <a:buChar char="•"/>
            </a:pPr>
            <a:endParaRPr lang="en-US" sz="800" dirty="0">
              <a:hlinkClick r:id="rId3"/>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38573</TotalTime>
  <Words>3431</Words>
  <Application>Microsoft Office PowerPoint</Application>
  <PresentationFormat>On-screen Show (4:3)</PresentationFormat>
  <Paragraphs>480</Paragraphs>
  <Slides>24</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3"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South Africa (ICASA): RF SPECTRUM REGULATIONS</vt:lpstr>
      <vt:lpstr>South Africa (ICASA): RF SPECTRUM REGULATIONS</vt:lpstr>
      <vt:lpstr>ACMA consultation on sharing</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UWB petition for rule making</vt:lpstr>
      <vt:lpstr>UWB petition for rule making - Motion</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1824</cp:revision>
  <cp:lastPrinted>1601-01-01T00:00:00Z</cp:lastPrinted>
  <dcterms:created xsi:type="dcterms:W3CDTF">2016-03-03T14:54:45Z</dcterms:created>
  <dcterms:modified xsi:type="dcterms:W3CDTF">2019-08-23T17:56:07Z</dcterms:modified>
</cp:coreProperties>
</file>