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341" r:id="rId3"/>
    <p:sldId id="329" r:id="rId4"/>
    <p:sldId id="330" r:id="rId5"/>
    <p:sldId id="516" r:id="rId6"/>
    <p:sldId id="596" r:id="rId7"/>
    <p:sldId id="603" r:id="rId8"/>
    <p:sldId id="606" r:id="rId9"/>
    <p:sldId id="608" r:id="rId10"/>
    <p:sldId id="615" r:id="rId11"/>
    <p:sldId id="618" r:id="rId12"/>
    <p:sldId id="616" r:id="rId13"/>
    <p:sldId id="614" r:id="rId14"/>
    <p:sldId id="524" r:id="rId15"/>
    <p:sldId id="498" r:id="rId16"/>
    <p:sldId id="402" r:id="rId17"/>
    <p:sldId id="403" r:id="rId18"/>
    <p:sldId id="462" r:id="rId19"/>
    <p:sldId id="549" r:id="rId20"/>
    <p:sldId id="425" r:id="rId21"/>
    <p:sldId id="609" r:id="rId22"/>
    <p:sldId id="611" r:id="rId23"/>
    <p:sldId id="617" r:id="rId24"/>
    <p:sldId id="592" r:id="rId25"/>
    <p:sldId id="599"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97" autoAdjust="0"/>
    <p:restoredTop sz="94166" autoAdjust="0"/>
  </p:normalViewPr>
  <p:slideViewPr>
    <p:cSldViewPr>
      <p:cViewPr varScale="1">
        <p:scale>
          <a:sx n="94" d="100"/>
          <a:sy n="94" d="100"/>
        </p:scale>
        <p:origin x="102" y="39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22-Aug-19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725603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8588839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5011277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0674157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7.2.1 IEEE 802 LMSC public statements to government bodies</a:t>
            </a:r>
            <a:br>
              <a:rPr lang="en-US" sz="1200" kern="1200" dirty="0">
                <a:solidFill>
                  <a:srgbClr val="000000"/>
                </a:solidFill>
                <a:effectLst/>
                <a:latin typeface="Times New Roman" pitchFamily="16" charset="0"/>
                <a:ea typeface="+mn-ea"/>
                <a:cs typeface="+mn-cs"/>
              </a:rPr>
            </a:br>
            <a:r>
              <a:rPr lang="en-US" sz="1200" i="0" u="none" kern="1200" dirty="0">
                <a:solidFill>
                  <a:srgbClr val="000000"/>
                </a:solidFill>
                <a:effectLst/>
                <a:latin typeface="Times New Roman" pitchFamily="16" charset="0"/>
                <a:ea typeface="+mn-ea"/>
                <a:cs typeface="+mn-cs"/>
              </a:rPr>
              <a:t>a) IEEE 802 LMSC public statements to government bodies shall not be released without prior approval by 2/3 of the Sponsor</a:t>
            </a: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98904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762508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22  Aug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22  Aug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22  Aug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802.18-19/0113r00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icasa.org.za/news/2019/icasa-begins-a-process-to-review-annexure-b-of-the-radio-frequency-spectrum-regulations-of-2015"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mentor.ieee.org/802.18/dcn/19/18-19-0115-00-0000-icasa-s-africa-intentions-to-amend-spectrum-regs-ieee-802-comments.docx" TargetMode="External"/><Relationship Id="rId4" Type="http://schemas.openxmlformats.org/officeDocument/2006/relationships/hyperlink" Target="https://mentor.ieee.org/802.18/dcn/19/18-19-0109-00-0000-icasa-s-africa-intentions-to-amend-spectrum-regulations.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115-00-0000-icasa-s-africa-intentions-to-amend-spectrum-regs-ieee-802-comments.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110-00-0000-acma-spectrum-sharing-new-approaches-consultation.docx" TargetMode="External"/><Relationship Id="rId2" Type="http://schemas.openxmlformats.org/officeDocument/2006/relationships/hyperlink" Target="https://www.acma.gov.au/theACMA/new-approaches-to-spectrum-sharing-1"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fcc.gov/ecfs/search/filings?proceedings_name=RM-11844&amp;sort=date_disseminated,DESC"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legislation.gov.au/Details/F2019L01075" TargetMode="External"/><Relationship Id="rId5" Type="http://schemas.openxmlformats.org/officeDocument/2006/relationships/hyperlink" Target="https://www.acma.gov.au/theACMA/-/media/234BA756D790415F8DBC1063DD16F86B.ashx" TargetMode="External"/><Relationship Id="rId4" Type="http://schemas.openxmlformats.org/officeDocument/2006/relationships/hyperlink" Target="https://www.acma.gov.au/theACMA/class-licensing-updates-supporting-5g-and-other-technology-innovation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www.mtgevents.com.au/ieee2019/visa-and-travel/" TargetMode="External"/><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fcc.gov/ecfs/search/filings?proceedings_name=RM-11844&amp;sort=date_disseminated,DESC"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mentor.ieee.org/802.18/dcn/19/18-19-0106-02-0000-uwb-petition-reply-802.docx" TargetMode="External"/><Relationship Id="rId5" Type="http://schemas.openxmlformats.org/officeDocument/2006/relationships/hyperlink" Target="https://mentor.ieee.org/802.18/dcn/19/18-19-0079-00-0000-bosch-petition-for-rulemaking-uwb-devices-and-systems.pdf" TargetMode="External"/><Relationship Id="rId4" Type="http://schemas.openxmlformats.org/officeDocument/2006/relationships/hyperlink" Target="https://ecfsapi.fcc.gov/file/10618992215487/2019%20FINAL%20PETITION%20FOR%20RULE%20MAKING%20for%20FCC%20Filing.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19/18-19-0106-04-0000-uwb-petition-reply-802.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cn/19/18-19-0_____-0__-0000-uwb-petition-reply-802.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112-00-0000-minutes-15aug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itu.int/go/ITU-R/wp5a" TargetMode="External"/><Relationship Id="rId13" Type="http://schemas.openxmlformats.org/officeDocument/2006/relationships/hyperlink" Target="https://www.itu.int/en/ITU-R/study-groups/rcpm/Pages/wrc-23-preliminary-studies.aspx" TargetMode="External"/><Relationship Id="rId3" Type="http://schemas.openxmlformats.org/officeDocument/2006/relationships/hyperlink" Target="https://www.itu.int/go/ITU-R/sg1" TargetMode="External"/><Relationship Id="rId7" Type="http://schemas.openxmlformats.org/officeDocument/2006/relationships/hyperlink" Target="https://www.itu.int/go/ITU-R/sg5" TargetMode="External"/><Relationship Id="rId12" Type="http://schemas.openxmlformats.org/officeDocument/2006/relationships/hyperlink" Target="https://www.itu.int/oth/R1402000001"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www.itu.int/go/ITU-R/wp1c" TargetMode="External"/><Relationship Id="rId11" Type="http://schemas.openxmlformats.org/officeDocument/2006/relationships/hyperlink" Target="https://www.itu.int/en/ITU-R/conferences/wrc/2019/Pages/default.aspx" TargetMode="External"/><Relationship Id="rId5" Type="http://schemas.openxmlformats.org/officeDocument/2006/relationships/hyperlink" Target="https://www.itu.int/go/ITU-R/wp1a" TargetMode="External"/><Relationship Id="rId10" Type="http://schemas.openxmlformats.org/officeDocument/2006/relationships/hyperlink" Target="https://www.itu.int/events/eventdetails.asp?eventid=17206" TargetMode="External"/><Relationship Id="rId4" Type="http://schemas.openxmlformats.org/officeDocument/2006/relationships/hyperlink" Target="https://www.itu.int/en/events/Pages/Calendar-Events.aspx?sector=ITU-R" TargetMode="External"/><Relationship Id="rId9" Type="http://schemas.openxmlformats.org/officeDocument/2006/relationships/hyperlink" Target="https://www.itu.int/go/ITU-R/wp5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22  Aug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22 Aug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777"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37368"/>
            <a:ext cx="8898529" cy="405632"/>
          </a:xfrm>
        </p:spPr>
        <p:txBody>
          <a:bodyPr/>
          <a:lstStyle/>
          <a:p>
            <a:r>
              <a:rPr lang="en-US" sz="2000" dirty="0"/>
              <a:t>South Africa (ICASA): RF SPECTRUM REGULATIONS</a:t>
            </a:r>
          </a:p>
        </p:txBody>
      </p:sp>
      <p:sp>
        <p:nvSpPr>
          <p:cNvPr id="3" name="Content Placeholder 2"/>
          <p:cNvSpPr>
            <a:spLocks noGrp="1"/>
          </p:cNvSpPr>
          <p:nvPr>
            <p:ph idx="1"/>
          </p:nvPr>
        </p:nvSpPr>
        <p:spPr>
          <a:xfrm>
            <a:off x="697684" y="1158728"/>
            <a:ext cx="8353245" cy="5165871"/>
          </a:xfrm>
        </p:spPr>
        <p:txBody>
          <a:bodyPr/>
          <a:lstStyle/>
          <a:p>
            <a:pPr marL="285750" indent="-285750">
              <a:spcBef>
                <a:spcPts val="0"/>
              </a:spcBef>
              <a:buFont typeface="Arial" panose="020B0604020202020204" pitchFamily="34" charset="0"/>
              <a:buChar char="•"/>
            </a:pPr>
            <a:r>
              <a:rPr lang="en-US" sz="1600" dirty="0"/>
              <a:t>NOTICE OF INTENTION TO AMEND ANNEXURE B OF THE RADIO FREQUENCY SPECTRUM REGULATIONS, 2015 </a:t>
            </a:r>
          </a:p>
          <a:p>
            <a:pPr lvl="1">
              <a:buFont typeface="Arial" panose="020B0604020202020204" pitchFamily="34" charset="0"/>
              <a:buChar char="•"/>
            </a:pPr>
            <a:r>
              <a:rPr lang="en-US" sz="1400" u="sng" dirty="0">
                <a:hlinkClick r:id="rId3"/>
              </a:rPr>
              <a:t>https://www.icasa.org.za/news/2019/icasa-begins-a-process-to-review-annexure-b-of-the-radio-frequency-spectrum-regulations-of-2015</a:t>
            </a:r>
            <a:endParaRPr lang="en-US" sz="1400" dirty="0"/>
          </a:p>
          <a:p>
            <a:pPr lvl="1">
              <a:buFont typeface="Arial" panose="020B0604020202020204" pitchFamily="34" charset="0"/>
              <a:buChar char="•"/>
            </a:pPr>
            <a:r>
              <a:rPr lang="en-US" sz="1400" dirty="0"/>
              <a:t>In this regard, ICASA has published a notice of its intention to amend Annexure B in the Government Gazette where interested stakeholders are invited to submit written representations with regards to the proposed amendments by close of business on 06 September 2019. </a:t>
            </a:r>
          </a:p>
          <a:p>
            <a:pPr lvl="1">
              <a:buFont typeface="Arial" panose="020B0604020202020204" pitchFamily="34" charset="0"/>
              <a:buChar char="•"/>
            </a:pPr>
            <a:r>
              <a:rPr lang="en-US" sz="1400" dirty="0">
                <a:hlinkClick r:id="rId4"/>
              </a:rPr>
              <a:t>https://mentor.ieee.org/802.18/dcn/19/18-19-0109-00-0000-icasa-s-africa-intentions-to-amend-spectrum-regulations.pdf</a:t>
            </a:r>
            <a:r>
              <a:rPr lang="en-US" sz="1400" dirty="0"/>
              <a:t>  </a:t>
            </a:r>
          </a:p>
          <a:p>
            <a:pPr lvl="1">
              <a:buFont typeface="Arial" panose="020B0604020202020204" pitchFamily="34" charset="0"/>
              <a:buChar char="•"/>
            </a:pPr>
            <a:r>
              <a:rPr lang="en-US" sz="1400" dirty="0"/>
              <a:t>Several areas we could comment on, need to approve by 22 Aug. </a:t>
            </a:r>
          </a:p>
          <a:p>
            <a:pPr lvl="1">
              <a:buFont typeface="Arial" panose="020B0604020202020204" pitchFamily="34" charset="0"/>
              <a:buChar char="•"/>
            </a:pPr>
            <a:r>
              <a:rPr lang="en-US" sz="1400" dirty="0"/>
              <a:t>1) go up to 71 GHz;  2) 5150-5250 remove indoor restriction;  3) should wait for WRC-19 and then harmonize with its results and EU </a:t>
            </a:r>
          </a:p>
          <a:p>
            <a:pPr>
              <a:buFont typeface="Arial" panose="020B0604020202020204" pitchFamily="34" charset="0"/>
              <a:buChar char="•"/>
            </a:pPr>
            <a:r>
              <a:rPr lang="en-US" sz="1600" b="0" dirty="0">
                <a:solidFill>
                  <a:schemeClr val="tx1"/>
                </a:solidFill>
              </a:rPr>
              <a:t>A few folks worked on some text, thanks, the chair sent out </a:t>
            </a:r>
            <a:r>
              <a:rPr lang="en-US" sz="1600" b="0" dirty="0">
                <a:solidFill>
                  <a:schemeClr val="tx1"/>
                </a:solidFill>
                <a:hlinkClick r:id="rId5"/>
              </a:rPr>
              <a:t>https://mentor.ieee.org/802.18/dcn/19/18-19-0115-00-0000-icasa-s-africa-intentions-to-amend-spectrum-regs-ieee-802-comments.docx</a:t>
            </a:r>
            <a:r>
              <a:rPr lang="en-US" sz="1600" b="0" dirty="0">
                <a:solidFill>
                  <a:schemeClr val="tx1"/>
                </a:solidFill>
              </a:rPr>
              <a:t> for all to review. </a:t>
            </a:r>
          </a:p>
          <a:p>
            <a:pPr>
              <a:buFont typeface="Arial" panose="020B0604020202020204" pitchFamily="34" charset="0"/>
              <a:buChar char="•"/>
            </a:pPr>
            <a:r>
              <a:rPr lang="en-US" sz="1600" b="0" dirty="0">
                <a:solidFill>
                  <a:schemeClr val="tx1"/>
                </a:solidFill>
              </a:rPr>
              <a:t>Will review, edit and hopefully vote on it.</a:t>
            </a: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  Aug 2019</a:t>
            </a:r>
            <a:endParaRPr lang="en-GB" dirty="0"/>
          </a:p>
        </p:txBody>
      </p:sp>
    </p:spTree>
    <p:extLst>
      <p:ext uri="{BB962C8B-B14F-4D97-AF65-F5344CB8AC3E}">
        <p14:creationId xmlns:p14="http://schemas.microsoft.com/office/powerpoint/2010/main" val="1321954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90998" cy="631751"/>
          </a:xfrm>
        </p:spPr>
        <p:txBody>
          <a:bodyPr/>
          <a:lstStyle/>
          <a:p>
            <a:pPr>
              <a:spcBef>
                <a:spcPts val="0"/>
              </a:spcBef>
            </a:pPr>
            <a:r>
              <a:rPr lang="en-US" sz="2400" dirty="0"/>
              <a:t>South Africa (ICASA): RF SPECTRUM REGULATIONS</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Arial" panose="020B0604020202020204" pitchFamily="34" charset="0"/>
              <a:buChar char="•"/>
            </a:pPr>
            <a:r>
              <a:rPr lang="en-US" sz="1600" u="sng" dirty="0"/>
              <a:t>Motion:  </a:t>
            </a:r>
            <a:r>
              <a:rPr lang="en-US" sz="1600" b="0" dirty="0"/>
              <a:t>Move to approve the ex </a:t>
            </a:r>
            <a:r>
              <a:rPr lang="en-US" sz="1600" b="0" dirty="0" err="1"/>
              <a:t>parte</a:t>
            </a:r>
            <a:r>
              <a:rPr lang="en-US" sz="1600" b="0" dirty="0"/>
              <a:t> in </a:t>
            </a:r>
            <a:r>
              <a:rPr lang="en-US" sz="1600" b="0" u="sng" dirty="0">
                <a:solidFill>
                  <a:schemeClr val="bg1">
                    <a:lumMod val="65000"/>
                  </a:schemeClr>
                </a:solidFill>
                <a:hlinkClick r:id="rId3"/>
              </a:rPr>
              <a:t>https://mentor.ieee.org/802.18/dcn/19/18-19-0115-</a:t>
            </a:r>
            <a:r>
              <a:rPr lang="en-US" sz="1600" b="0" u="sng" dirty="0">
                <a:solidFill>
                  <a:schemeClr val="bg1">
                    <a:lumMod val="65000"/>
                  </a:schemeClr>
                </a:solidFill>
                <a:highlight>
                  <a:srgbClr val="FFFF00"/>
                </a:highlight>
                <a:hlinkClick r:id="rId3"/>
              </a:rPr>
              <a:t>00-</a:t>
            </a:r>
            <a:r>
              <a:rPr lang="en-US" sz="1600" b="0" u="sng" dirty="0">
                <a:solidFill>
                  <a:schemeClr val="bg1">
                    <a:lumMod val="65000"/>
                  </a:schemeClr>
                </a:solidFill>
                <a:hlinkClick r:id="rId3"/>
              </a:rPr>
              <a:t>0000-icasa-s-africa-intentions-to-amend-spectrum-regs-ieee-802-comments.docx</a:t>
            </a:r>
            <a:r>
              <a:rPr lang="en-US" sz="1600" b="0" u="sng" dirty="0">
                <a:solidFill>
                  <a:schemeClr val="bg1">
                    <a:lumMod val="65000"/>
                  </a:schemeClr>
                </a:solidFill>
              </a:rPr>
              <a:t> </a:t>
            </a:r>
            <a:r>
              <a:rPr lang="en-US" sz="1600" b="0" dirty="0"/>
              <a:t> response to Comments to ICASA consultation paper on Notice of Intentions to amend annexure B of the radio frequency spectrum regulations, 2015. With the chair of 802.18 to have editorial privileges and send to the LMSC(EC) for review/approval and submission to the ICASA before 04 September 2019.</a:t>
            </a:r>
          </a:p>
          <a:p>
            <a:endParaRPr lang="en-US" altLang="en-US" sz="1600" dirty="0">
              <a:solidFill>
                <a:schemeClr val="tx1"/>
              </a:solidFill>
            </a:endParaRPr>
          </a:p>
          <a:p>
            <a:r>
              <a:rPr lang="en-US" altLang="en-US" sz="1600" dirty="0"/>
              <a:t>		Moved by:  	</a:t>
            </a:r>
          </a:p>
          <a:p>
            <a:pPr lvl="1"/>
            <a:r>
              <a:rPr lang="en-US" altLang="en-US" sz="1600" b="1" dirty="0"/>
              <a:t>Seconded by:  	</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__Y   /  __N   /  __A </a:t>
            </a:r>
          </a:p>
          <a:p>
            <a:pPr lvl="1"/>
            <a:endParaRPr lang="en-US" altLang="en-US" sz="1600" b="1" dirty="0">
              <a:solidFill>
                <a:schemeClr val="tx1"/>
              </a:solidFill>
            </a:endParaRPr>
          </a:p>
          <a:p>
            <a:pPr lvl="1"/>
            <a:r>
              <a:rPr lang="en-US" altLang="en-US" sz="1600" b="1" dirty="0">
                <a:solidFill>
                  <a:schemeClr val="tx1"/>
                </a:solidFill>
              </a:rPr>
              <a:t>Voters: </a:t>
            </a:r>
            <a:r>
              <a:rPr lang="en-US" altLang="en-US" sz="1600" b="1" dirty="0">
                <a:solidFill>
                  <a:schemeClr val="bg1">
                    <a:lumMod val="75000"/>
                  </a:schemeClr>
                </a:solidFill>
              </a:rPr>
              <a:t>Jay, Andy, Ben, Billy, Hassan, Mike, Peter, </a:t>
            </a:r>
            <a:r>
              <a:rPr lang="en-US" altLang="en-US" sz="1600" b="1" dirty="0" err="1">
                <a:solidFill>
                  <a:schemeClr val="bg1">
                    <a:lumMod val="75000"/>
                  </a:schemeClr>
                </a:solidFill>
              </a:rPr>
              <a:t>TimH</a:t>
            </a:r>
            <a:r>
              <a:rPr lang="en-US" altLang="en-US" sz="1600" b="1" dirty="0">
                <a:solidFill>
                  <a:schemeClr val="bg1">
                    <a:lumMod val="75000"/>
                  </a:schemeClr>
                </a:solidFill>
              </a:rPr>
              <a:t>, Vijay</a:t>
            </a:r>
          </a:p>
          <a:p>
            <a:pPr lvl="1"/>
            <a:r>
              <a:rPr lang="en-US" altLang="en-US" sz="1600" b="1" dirty="0">
                <a:solidFill>
                  <a:schemeClr val="bg1">
                    <a:lumMod val="75000"/>
                  </a:schemeClr>
                </a:solidFill>
              </a:rPr>
              <a:t>Motion: Passed</a:t>
            </a:r>
          </a:p>
          <a:p>
            <a:pPr lvl="1"/>
            <a:r>
              <a:rPr lang="en-US" altLang="en-US" sz="1600" b="1" dirty="0">
                <a:solidFill>
                  <a:schemeClr val="tx1"/>
                </a:solidFill>
              </a:rPr>
              <a:t>Number in attendance: ______</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22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05919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ACMA consultation on sharing</a:t>
            </a:r>
          </a:p>
        </p:txBody>
      </p:sp>
      <p:sp>
        <p:nvSpPr>
          <p:cNvPr id="3" name="Content Placeholder 2"/>
          <p:cNvSpPr>
            <a:spLocks noGrp="1"/>
          </p:cNvSpPr>
          <p:nvPr>
            <p:ph idx="1"/>
          </p:nvPr>
        </p:nvSpPr>
        <p:spPr>
          <a:xfrm>
            <a:off x="698888" y="1066800"/>
            <a:ext cx="8292711" cy="5346442"/>
          </a:xfrm>
        </p:spPr>
        <p:txBody>
          <a:bodyPr/>
          <a:lstStyle/>
          <a:p>
            <a:pPr marL="0" indent="0">
              <a:spcBef>
                <a:spcPts val="0"/>
              </a:spcBef>
            </a:pPr>
            <a:r>
              <a:rPr lang="en-US" sz="1800" dirty="0"/>
              <a:t> </a:t>
            </a:r>
            <a:r>
              <a:rPr lang="en-US" sz="1400" dirty="0"/>
              <a:t>   </a:t>
            </a:r>
          </a:p>
          <a:p>
            <a:pPr>
              <a:buFont typeface="Arial" panose="020B0604020202020204" pitchFamily="34" charset="0"/>
              <a:buChar char="•"/>
            </a:pPr>
            <a:r>
              <a:rPr lang="en-US" sz="1800" dirty="0">
                <a:hlinkClick r:id="rId2"/>
              </a:rPr>
              <a:t>https://www.acma.gov.au/theACMA/new-approaches-to-spectrum-sharing-1</a:t>
            </a:r>
            <a:r>
              <a:rPr lang="en-US" sz="1800" dirty="0"/>
              <a:t> </a:t>
            </a:r>
          </a:p>
          <a:p>
            <a:pPr>
              <a:buFont typeface="Arial" panose="020B0604020202020204" pitchFamily="34" charset="0"/>
              <a:buChar char="•"/>
            </a:pPr>
            <a:r>
              <a:rPr lang="en-US" sz="1800" dirty="0">
                <a:hlinkClick r:id="rId3"/>
              </a:rPr>
              <a:t>https://mentor.ieee.org/802.18/dcn/19/18-19-0110-00-0000-acma-spectrum-sharing-new-approaches-consultation.docx</a:t>
            </a:r>
            <a:endParaRPr lang="en-US" sz="1800" dirty="0"/>
          </a:p>
          <a:p>
            <a:pPr>
              <a:buFont typeface="Arial" panose="020B0604020202020204" pitchFamily="34" charset="0"/>
              <a:buChar char="•"/>
            </a:pPr>
            <a:r>
              <a:rPr lang="en-US" sz="1800" b="0" dirty="0"/>
              <a:t>Comments due 27 Sept, the RR_TAG would need to approve by 12 Sept, before the Wireless Interim. </a:t>
            </a:r>
          </a:p>
          <a:p>
            <a:pPr>
              <a:buFont typeface="Arial" panose="020B0604020202020204" pitchFamily="34" charset="0"/>
              <a:buChar char="•"/>
            </a:pPr>
            <a:r>
              <a:rPr lang="en-US" sz="1800" b="0" dirty="0"/>
              <a:t>Asking about sharing approaches and looking for feedback. They have 7 questions. </a:t>
            </a:r>
          </a:p>
          <a:p>
            <a:pPr>
              <a:buFont typeface="Arial" panose="020B0604020202020204" pitchFamily="34" charset="0"/>
              <a:buChar char="•"/>
            </a:pPr>
            <a:r>
              <a:rPr lang="en-US" sz="1800" b="0" dirty="0"/>
              <a:t>They are looking at energy detection, similar to the 3.5 GHz access system</a:t>
            </a:r>
          </a:p>
          <a:p>
            <a:pPr>
              <a:buFont typeface="Arial" panose="020B0604020202020204" pitchFamily="34" charset="0"/>
              <a:buChar char="•"/>
            </a:pPr>
            <a:r>
              <a:rPr lang="en-US" sz="1800" b="0" dirty="0"/>
              <a:t>A member will look at this and start some draft comments.</a:t>
            </a:r>
          </a:p>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22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32505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74298" y="1183248"/>
            <a:ext cx="8292711" cy="5346442"/>
          </a:xfrm>
        </p:spPr>
        <p:txBody>
          <a:bodyPr/>
          <a:lstStyle/>
          <a:p>
            <a:pPr lvl="1">
              <a:buFont typeface="Arial" panose="020B0604020202020204" pitchFamily="34" charset="0"/>
              <a:buChar char="•"/>
            </a:pPr>
            <a:endParaRPr lang="en-US" sz="1400" dirty="0"/>
          </a:p>
          <a:p>
            <a:pPr>
              <a:buFont typeface="Arial" panose="020B0604020202020204" pitchFamily="34" charset="0"/>
              <a:buChar char="•"/>
            </a:pPr>
            <a:r>
              <a:rPr lang="en-US" sz="1800" dirty="0"/>
              <a:t>UWB petition for rule making </a:t>
            </a:r>
          </a:p>
          <a:p>
            <a:pPr lvl="1">
              <a:buFont typeface="Arial" panose="020B0604020202020204" pitchFamily="34" charset="0"/>
              <a:buChar char="•"/>
            </a:pPr>
            <a:r>
              <a:rPr lang="en-US" sz="1600" dirty="0"/>
              <a:t>LMSC ballot did not fail in the end. Will look to file anyway.</a:t>
            </a:r>
          </a:p>
          <a:p>
            <a:pPr lvl="2">
              <a:buFont typeface="Arial" panose="020B0604020202020204" pitchFamily="34" charset="0"/>
              <a:buChar char="•"/>
            </a:pPr>
            <a:r>
              <a:rPr lang="en-US" sz="1600" dirty="0"/>
              <a:t>The OM rule states approved by 2/3 of the Sponsor (EC), but not exactly true. </a:t>
            </a:r>
          </a:p>
          <a:p>
            <a:pPr lvl="2">
              <a:buFont typeface="Arial" panose="020B0604020202020204" pitchFamily="34" charset="0"/>
              <a:buChar char="•"/>
            </a:pPr>
            <a:r>
              <a:rPr lang="en-US" sz="1600" dirty="0"/>
              <a:t>Results questioned and clarification was asked at ballot close, response came later. </a:t>
            </a:r>
          </a:p>
          <a:p>
            <a:pPr lvl="1">
              <a:buFont typeface="Arial" panose="020B0604020202020204" pitchFamily="34" charset="0"/>
              <a:buChar char="•"/>
            </a:pPr>
            <a:r>
              <a:rPr lang="en-US" sz="1600" dirty="0">
                <a:hlinkClick r:id="rId3"/>
              </a:rPr>
              <a:t>https://www.fcc.gov/ecfs/search/filings?proceedings_name=RM-11844&amp;sort=date_disseminated,DESC</a:t>
            </a:r>
            <a:r>
              <a:rPr lang="en-US" sz="1600" dirty="0"/>
              <a:t>  (cg rm-11844)</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800" dirty="0"/>
          </a:p>
          <a:p>
            <a:pPr>
              <a:buFont typeface="Arial" panose="020B0604020202020204" pitchFamily="34" charset="0"/>
              <a:buChar char="•"/>
            </a:pPr>
            <a:r>
              <a:rPr lang="en-US" sz="1800" dirty="0"/>
              <a:t>From ACMA, from our comments in Feb. </a:t>
            </a:r>
          </a:p>
          <a:p>
            <a:pPr lvl="1">
              <a:buFont typeface="Arial" panose="020B0604020202020204" pitchFamily="34" charset="0"/>
              <a:buChar char="•"/>
            </a:pPr>
            <a:r>
              <a:rPr lang="en-AU" sz="1600" dirty="0"/>
              <a:t>Consultation: </a:t>
            </a:r>
            <a:r>
              <a:rPr lang="en-AU" sz="1600" u="sng" dirty="0">
                <a:hlinkClick r:id="rId4"/>
              </a:rPr>
              <a:t>Class licensing updates: Supporting 5G and other technology innovations</a:t>
            </a:r>
            <a:r>
              <a:rPr lang="en-AU" sz="1600" dirty="0"/>
              <a:t>. </a:t>
            </a:r>
          </a:p>
          <a:p>
            <a:pPr lvl="1">
              <a:buFont typeface="Arial" panose="020B0604020202020204" pitchFamily="34" charset="0"/>
              <a:buChar char="•"/>
            </a:pPr>
            <a:r>
              <a:rPr lang="en-AU" sz="1600" dirty="0"/>
              <a:t>All comments and ACMA responses are summarized in the </a:t>
            </a:r>
            <a:r>
              <a:rPr lang="en-AU" sz="1600" u="sng" dirty="0">
                <a:hlinkClick r:id="rId5"/>
              </a:rPr>
              <a:t>Response to submission paper</a:t>
            </a:r>
            <a:r>
              <a:rPr lang="en-AU" sz="1600" dirty="0"/>
              <a:t>.</a:t>
            </a:r>
            <a:endParaRPr lang="en-US" sz="1600" dirty="0"/>
          </a:p>
          <a:p>
            <a:pPr lvl="1">
              <a:buFont typeface="Arial" panose="020B0604020202020204" pitchFamily="34" charset="0"/>
              <a:buChar char="•"/>
            </a:pPr>
            <a:r>
              <a:rPr lang="en-AU" sz="1600" dirty="0"/>
              <a:t>The final </a:t>
            </a:r>
            <a:r>
              <a:rPr lang="en-AU" sz="1600" u="sng" dirty="0">
                <a:hlinkClick r:id="rId6"/>
              </a:rPr>
              <a:t>variation to the LIPD Class Licence. </a:t>
            </a:r>
            <a:r>
              <a:rPr lang="en-AU" sz="1600" dirty="0"/>
              <a:t> </a:t>
            </a:r>
            <a:endParaRPr lang="en-US" sz="1600" dirty="0"/>
          </a:p>
          <a:p>
            <a:pPr lvl="1">
              <a:buFont typeface="Arial" panose="020B0604020202020204" pitchFamily="34" charset="0"/>
              <a:buChar char="•"/>
            </a:pPr>
            <a:r>
              <a:rPr lang="en-AU" sz="1600" dirty="0"/>
              <a:t>We may be interested in the update for data communication transmitters and new item authorizing outdoor fixed point-to-point links in the 57-71 GHz frequency band and fully harmonized with FCC Part 15.255 (as option 2, option 1 is OFCOM arrangement)</a:t>
            </a: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22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30874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292711" cy="5310596"/>
          </a:xfrm>
        </p:spPr>
        <p:txBody>
          <a:bodyPr/>
          <a:lstStyle/>
          <a:p>
            <a:pPr>
              <a:buFont typeface="Wingdings" panose="05000000000000000000" pitchFamily="2" charset="2"/>
              <a:buChar char="q"/>
            </a:pPr>
            <a:r>
              <a:rPr lang="en-US" sz="1800" b="0" dirty="0">
                <a:solidFill>
                  <a:srgbClr val="00B0F0"/>
                </a:solidFill>
              </a:rPr>
              <a:t>S. Africa consultation  - ____</a:t>
            </a:r>
          </a:p>
          <a:p>
            <a:pPr>
              <a:buFont typeface="Wingdings" panose="05000000000000000000" pitchFamily="2" charset="2"/>
              <a:buChar char="q"/>
            </a:pPr>
            <a:r>
              <a:rPr lang="en-US" sz="1800" b="0" dirty="0">
                <a:solidFill>
                  <a:srgbClr val="00B0F0"/>
                </a:solidFill>
              </a:rPr>
              <a:t>ACMA start some comments.  </a:t>
            </a: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marL="0" indent="0"/>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r>
              <a:rPr lang="en-US" sz="1600" b="0" dirty="0">
                <a:solidFill>
                  <a:srgbClr val="002060"/>
                </a:solidFill>
              </a:rPr>
              <a:t>Ongoing:  </a:t>
            </a:r>
          </a:p>
          <a:p>
            <a:pPr lvl="1">
              <a:buFont typeface="Arial" panose="020B0604020202020204" pitchFamily="34" charset="0"/>
              <a:buChar char="•"/>
            </a:pPr>
            <a:r>
              <a:rPr lang="en-US" sz="1400" b="0" dirty="0">
                <a:solidFill>
                  <a:srgbClr val="002060"/>
                </a:solidFill>
              </a:rPr>
              <a:t>WPT use of license-exempt bands.</a:t>
            </a:r>
          </a:p>
          <a:p>
            <a:pPr lvl="1">
              <a:buFont typeface="Arial" panose="020B0604020202020204" pitchFamily="34" charset="0"/>
              <a:buChar char="•"/>
            </a:pPr>
            <a:r>
              <a:rPr lang="en-US" sz="1400" b="0" dirty="0">
                <a:solidFill>
                  <a:srgbClr val="002060"/>
                </a:solidFill>
              </a:rPr>
              <a:t>Digital Divide, how can we help? </a:t>
            </a:r>
          </a:p>
          <a:p>
            <a:pPr>
              <a:buFont typeface="Arial" panose="020B0604020202020204" pitchFamily="34" charset="0"/>
              <a:buChar char="•"/>
            </a:pPr>
            <a:r>
              <a:rPr lang="en-US" sz="1600" dirty="0"/>
              <a:t>General 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22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bg1">
                    <a:lumMod val="65000"/>
                  </a:schemeClr>
                </a:solidFill>
              </a:rPr>
              <a:t>Nothing brought up</a:t>
            </a: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22  Aug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229599"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29 Aug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lvl="1">
              <a:buFont typeface="Arial" panose="020B0604020202020204" pitchFamily="34" charset="0"/>
              <a:buChar char="•"/>
            </a:pPr>
            <a:r>
              <a:rPr lang="en-US" sz="1800" dirty="0"/>
              <a:t>Beware, new call in link coming, likely 05 Sept. </a:t>
            </a:r>
          </a:p>
          <a:p>
            <a:pPr lvl="1">
              <a:buFont typeface="Arial" panose="020B0604020202020204" pitchFamily="34" charset="0"/>
              <a:buChar char="•"/>
            </a:pP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a:t>
            </a:r>
            <a:r>
              <a:rPr lang="en-US" sz="1800" dirty="0">
                <a:sym typeface="Wingdings" panose="05000000000000000000" pitchFamily="2" charset="2"/>
              </a:rPr>
              <a:t>:___________________</a:t>
            </a:r>
            <a:r>
              <a:rPr lang="en-US" sz="1800" dirty="0"/>
              <a:t> ET</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The next face to face meeting of the 802.18 RR-TAG will be at the IEEE 802, 17 – 19 Sept. 2019 Wireless Interim in the JW Marriott Hotel, Hanoi, Vietnam</a:t>
            </a:r>
          </a:p>
          <a:p>
            <a:pPr lvl="1">
              <a:buFont typeface="Arial" panose="020B0604020202020204" pitchFamily="34" charset="0"/>
              <a:buChar char="•"/>
            </a:pPr>
            <a:r>
              <a:rPr lang="en-US" sz="1600" dirty="0"/>
              <a:t>Normal time slots, Tuesday AM2 and Thursday AM1 </a:t>
            </a:r>
            <a:r>
              <a:rPr lang="en-US" sz="1600" dirty="0">
                <a:solidFill>
                  <a:srgbClr val="993300"/>
                </a:solidFill>
              </a:rPr>
              <a:t>– </a:t>
            </a:r>
            <a:r>
              <a:rPr lang="en-US" sz="1200" dirty="0">
                <a:solidFill>
                  <a:srgbClr val="993300"/>
                </a:solidFill>
              </a:rPr>
              <a:t>remember no reciprocal from other WGs </a:t>
            </a:r>
            <a:endParaRPr lang="en-US" sz="1400" dirty="0">
              <a:solidFill>
                <a:srgbClr val="993300"/>
              </a:solidFill>
            </a:endParaRPr>
          </a:p>
          <a:p>
            <a:pPr lvl="1">
              <a:buFont typeface="Arial" panose="020B0604020202020204" pitchFamily="34" charset="0"/>
              <a:buChar char="•"/>
            </a:pPr>
            <a:r>
              <a:rPr lang="en-US" sz="1600" u="sng" dirty="0">
                <a:hlinkClick r:id="rId3"/>
              </a:rPr>
              <a:t>http://www.mtgevents.com.au/ieee2019/visa-and-travel/</a:t>
            </a:r>
            <a:endParaRPr lang="en-US" sz="1600" dirty="0"/>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  Aug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22  Aug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22  Aug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19</a:t>
            </a:fld>
            <a:endParaRPr lang="en-US" altLang="en-US" sz="1200" b="0" dirty="0"/>
          </a:p>
        </p:txBody>
      </p:sp>
      <p:sp>
        <p:nvSpPr>
          <p:cNvPr id="2" name="Date Placeholder 1"/>
          <p:cNvSpPr>
            <a:spLocks noGrp="1"/>
          </p:cNvSpPr>
          <p:nvPr>
            <p:ph type="dt" idx="15"/>
          </p:nvPr>
        </p:nvSpPr>
        <p:spPr/>
        <p:txBody>
          <a:bodyPr/>
          <a:lstStyle/>
          <a:p>
            <a:r>
              <a:rPr lang="en-US"/>
              <a:t>22  Aug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(9 on LMSC)</a:t>
            </a:r>
            <a:r>
              <a:rPr lang="en-US" altLang="en-US" sz="1800" dirty="0">
                <a:solidFill>
                  <a:schemeClr val="tx1"/>
                </a:solidFill>
              </a:rPr>
              <a:t>;   2 Nearly </a:t>
            </a:r>
            <a:r>
              <a:rPr lang="en-US" altLang="en-US" sz="1800">
                <a:solidFill>
                  <a:schemeClr val="tx1"/>
                </a:solidFill>
              </a:rPr>
              <a:t>Voters;  Aspirant </a:t>
            </a:r>
            <a:r>
              <a:rPr lang="en-US" altLang="en-US" sz="1800" dirty="0">
                <a:solidFill>
                  <a:schemeClr val="tx1"/>
                </a:solidFill>
              </a:rPr>
              <a:t>members</a:t>
            </a:r>
            <a:r>
              <a:rPr lang="en-US" altLang="en-US" sz="1800">
                <a:solidFill>
                  <a:schemeClr val="tx1"/>
                </a:solidFill>
              </a:rPr>
              <a:t>: 19</a:t>
            </a:r>
            <a:endParaRPr lang="en-US" altLang="en-US" sz="180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22  Aug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654"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22  Aug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petition for rule making</a:t>
            </a:r>
            <a:endParaRPr lang="en-US" sz="2400" b="0" dirty="0"/>
          </a:p>
        </p:txBody>
      </p:sp>
      <p:sp>
        <p:nvSpPr>
          <p:cNvPr id="3" name="Content Placeholder 2"/>
          <p:cNvSpPr>
            <a:spLocks noGrp="1"/>
          </p:cNvSpPr>
          <p:nvPr>
            <p:ph idx="1"/>
          </p:nvPr>
        </p:nvSpPr>
        <p:spPr>
          <a:xfrm>
            <a:off x="698889" y="1066799"/>
            <a:ext cx="8190998" cy="5408613"/>
          </a:xfrm>
        </p:spPr>
        <p:txBody>
          <a:bodyPr/>
          <a:lstStyle/>
          <a:p>
            <a:pPr>
              <a:spcBef>
                <a:spcPts val="0"/>
              </a:spcBef>
              <a:buFont typeface="Arial" panose="020B0604020202020204" pitchFamily="34" charset="0"/>
              <a:buChar char="•"/>
            </a:pPr>
            <a:r>
              <a:rPr lang="en-US" sz="1800" dirty="0"/>
              <a:t>UWB petition for rule making, public notice is out. </a:t>
            </a:r>
            <a:endParaRPr lang="en-US" sz="1800" b="0" dirty="0"/>
          </a:p>
          <a:p>
            <a:pPr>
              <a:spcBef>
                <a:spcPts val="0"/>
              </a:spcBef>
              <a:buFont typeface="Arial" panose="020B0604020202020204" pitchFamily="34" charset="0"/>
              <a:buChar char="•"/>
            </a:pPr>
            <a:r>
              <a:rPr lang="en-US" sz="1800" b="0" dirty="0">
                <a:hlinkClick r:id="rId3"/>
              </a:rPr>
              <a:t>https://www.fcc.gov/ecfs/search/filings?proceedings_name=RM-11844&amp;sort=date_disseminated,DESC</a:t>
            </a:r>
            <a:r>
              <a:rPr lang="en-US" sz="1800" b="0" dirty="0"/>
              <a:t>  (cg rm-11844)</a:t>
            </a:r>
            <a:endParaRPr lang="en-US" sz="1800" b="0" dirty="0">
              <a:hlinkClick r:id="rId4"/>
            </a:endParaRPr>
          </a:p>
          <a:p>
            <a:pPr lvl="1">
              <a:spcBef>
                <a:spcPts val="0"/>
              </a:spcBef>
              <a:buFont typeface="Arial" panose="020B0604020202020204" pitchFamily="34" charset="0"/>
              <a:buChar char="•"/>
            </a:pPr>
            <a:r>
              <a:rPr lang="en-US" sz="1400" b="0" dirty="0">
                <a:hlinkClick r:id="rId4"/>
              </a:rPr>
              <a:t>https://ecfsapi.fcc.gov/file/10618992215487/2019%20FINAL%20PETITION%20FOR%20RULE%20MAKING%20for%20FCC%20Filing.pdf</a:t>
            </a:r>
            <a:r>
              <a:rPr lang="en-US" sz="1400" b="0" dirty="0"/>
              <a:t>   </a:t>
            </a:r>
          </a:p>
          <a:p>
            <a:pPr lvl="1">
              <a:spcBef>
                <a:spcPts val="0"/>
              </a:spcBef>
              <a:buFont typeface="Arial" panose="020B0604020202020204" pitchFamily="34" charset="0"/>
              <a:buChar char="•"/>
            </a:pPr>
            <a:r>
              <a:rPr lang="en-US" sz="1600" dirty="0">
                <a:hlinkClick r:id="rId5"/>
              </a:rPr>
              <a:t>https://mentor.ieee.org/802.18/dcn/19/18-19-0079-00-0000-bosch-petition-for-rulemaking-uwb-devices-and-systems.pdf</a:t>
            </a:r>
            <a:r>
              <a:rPr lang="en-US" sz="1600" dirty="0"/>
              <a:t>  </a:t>
            </a:r>
          </a:p>
          <a:p>
            <a:pPr lvl="1">
              <a:spcBef>
                <a:spcPts val="0"/>
              </a:spcBef>
              <a:buFont typeface="Arial" panose="020B0604020202020204" pitchFamily="34" charset="0"/>
              <a:buChar char="•"/>
            </a:pPr>
            <a:r>
              <a:rPr lang="en-US" sz="1600" dirty="0"/>
              <a:t>Feedback heard, there is more than just updates from past waivers.</a:t>
            </a:r>
            <a:endParaRPr lang="en-US" sz="1600" b="0" dirty="0"/>
          </a:p>
          <a:p>
            <a:pPr lvl="1">
              <a:buFont typeface="Arial" panose="020B0604020202020204" pitchFamily="34" charset="0"/>
              <a:buChar char="•"/>
            </a:pPr>
            <a:r>
              <a:rPr lang="en-US" sz="1600" dirty="0"/>
              <a:t>On 18 July, from the FCC.  -  </a:t>
            </a:r>
            <a:r>
              <a:rPr lang="en-US" sz="1600" b="1" dirty="0"/>
              <a:t>Makes Comments then due by 17 August. </a:t>
            </a:r>
          </a:p>
          <a:p>
            <a:pPr lvl="1">
              <a:buFont typeface="Arial" panose="020B0604020202020204" pitchFamily="34" charset="0"/>
              <a:buChar char="•"/>
            </a:pPr>
            <a:r>
              <a:rPr lang="en-US" sz="1400" dirty="0"/>
              <a:t>Report No. 3130 July 18, 2019 CONSUMER &amp; GOVERNMENTAL AFFAIRS BUREAU REFERENCE INFORMATION CENTER PETITION FOR RULEMAKINGS FILED Interested persons may file statements opposing or supporting the Petition for Rulemakings listed herein within 30 days, or as noted. See sections 1.4 and 1.405 of the Commission's rules for further information. </a:t>
            </a:r>
          </a:p>
          <a:p>
            <a:pPr>
              <a:buFont typeface="Arial" panose="020B0604020202020204" pitchFamily="34" charset="0"/>
              <a:buChar char="•"/>
            </a:pPr>
            <a:r>
              <a:rPr lang="en-US" sz="1800" b="0" dirty="0"/>
              <a:t>2 members working on comments to review and the Ad Hoc really helped along with several member’s diligence on working the topics. </a:t>
            </a:r>
          </a:p>
          <a:p>
            <a:pPr>
              <a:buFont typeface="Arial" panose="020B0604020202020204" pitchFamily="34" charset="0"/>
              <a:buChar char="•"/>
            </a:pPr>
            <a:r>
              <a:rPr lang="en-US" sz="2000" dirty="0"/>
              <a:t>Will do today a final review, update, vote and approval. </a:t>
            </a:r>
            <a:r>
              <a:rPr lang="en-US" sz="2000" b="0" dirty="0"/>
              <a:t> </a:t>
            </a:r>
          </a:p>
          <a:p>
            <a:pPr lvl="1">
              <a:buFont typeface="Arial" panose="020B0604020202020204" pitchFamily="34" charset="0"/>
              <a:buChar char="•"/>
            </a:pPr>
            <a:r>
              <a:rPr lang="en-US" sz="1600" dirty="0"/>
              <a:t>Starting with:   </a:t>
            </a:r>
            <a:r>
              <a:rPr lang="en-US" sz="1600" dirty="0">
                <a:hlinkClick r:id="rId6"/>
              </a:rPr>
              <a:t>https://mentor.ieee.org/802.18/dcn/19/18-19-0106-02-0000-uwb-petition-reply-802.docx</a:t>
            </a:r>
            <a:r>
              <a:rPr lang="en-US" sz="1600" dirty="0"/>
              <a:t> </a:t>
            </a:r>
          </a:p>
          <a:p>
            <a:pPr lvl="1">
              <a:buFont typeface="Arial" panose="020B0604020202020204" pitchFamily="34" charset="0"/>
              <a:buChar char="•"/>
            </a:pPr>
            <a:r>
              <a:rPr lang="en-US" sz="1600" dirty="0"/>
              <a:t>Note: the chair did send an FYI to the LMSC to prepare ballot is coming.</a:t>
            </a:r>
          </a:p>
          <a:p>
            <a:pPr lvl="1">
              <a:buFont typeface="Arial" panose="020B0604020202020204" pitchFamily="34" charset="0"/>
              <a:buChar char="•"/>
            </a:pPr>
            <a:r>
              <a:rPr lang="en-US" sz="16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22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28120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petition for rule making - Motion</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Arial" panose="020B0604020202020204" pitchFamily="34" charset="0"/>
              <a:buChar char="•"/>
            </a:pPr>
            <a:r>
              <a:rPr lang="en-US" sz="1600" u="sng" dirty="0"/>
              <a:t>Motion:  </a:t>
            </a:r>
            <a:r>
              <a:rPr lang="en-US" sz="1600" b="0" dirty="0"/>
              <a:t>Move to approve the ex </a:t>
            </a:r>
            <a:r>
              <a:rPr lang="en-US" sz="1600" b="0" dirty="0" err="1"/>
              <a:t>parte</a:t>
            </a:r>
            <a:r>
              <a:rPr lang="en-US" sz="1600" b="0" dirty="0"/>
              <a:t> in </a:t>
            </a:r>
            <a:r>
              <a:rPr lang="en-US" sz="1600" b="0" u="sng" dirty="0">
                <a:hlinkClick r:id="rId3"/>
              </a:rPr>
              <a:t>https://mentor.ieee.org/802.18/dcn/19/18-19-0106-04-0000-uwb-petition-reply-802.docx</a:t>
            </a:r>
            <a:r>
              <a:rPr lang="en-US" sz="1600" b="0" dirty="0"/>
              <a:t>  response to FCC’s public notice RM-11844 on a UWB Petition for Rule Making. With the chair of 802.18 to have editorial privileges and send to the LMSC(EC) for review/approval and submission to the FCC before 15 August 2019.</a:t>
            </a:r>
          </a:p>
          <a:p>
            <a:endParaRPr lang="en-US" altLang="en-US" sz="1600" dirty="0">
              <a:solidFill>
                <a:schemeClr val="tx1"/>
              </a:solidFill>
            </a:endParaRPr>
          </a:p>
          <a:p>
            <a:r>
              <a:rPr lang="en-US" altLang="en-US" sz="1600" dirty="0"/>
              <a:t>		Moved by:  	Ben R.</a:t>
            </a:r>
          </a:p>
          <a:p>
            <a:pPr lvl="1"/>
            <a:r>
              <a:rPr lang="en-US" altLang="en-US" sz="1600" b="1" dirty="0"/>
              <a:t>Seconded by:  	Tim H.</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_7_Y   /  _0_N   /  _2_A </a:t>
            </a:r>
          </a:p>
          <a:p>
            <a:pPr lvl="1"/>
            <a:endParaRPr lang="en-US" altLang="en-US" sz="1600" b="1" dirty="0">
              <a:solidFill>
                <a:schemeClr val="tx1"/>
              </a:solidFill>
            </a:endParaRPr>
          </a:p>
          <a:p>
            <a:pPr lvl="1"/>
            <a:r>
              <a:rPr lang="en-US" altLang="en-US" sz="1600" b="1" dirty="0">
                <a:solidFill>
                  <a:schemeClr val="tx1"/>
                </a:solidFill>
              </a:rPr>
              <a:t>Voters: Jay, Andy, Ben, Billy, Hassan, Mike, Peter, </a:t>
            </a:r>
            <a:r>
              <a:rPr lang="en-US" altLang="en-US" sz="1600" b="1" dirty="0" err="1">
                <a:solidFill>
                  <a:schemeClr val="tx1"/>
                </a:solidFill>
              </a:rPr>
              <a:t>TimH</a:t>
            </a:r>
            <a:r>
              <a:rPr lang="en-US" altLang="en-US" sz="1600" b="1" dirty="0">
                <a:solidFill>
                  <a:schemeClr val="tx1"/>
                </a:solidFill>
              </a:rPr>
              <a:t>, Vijay</a:t>
            </a:r>
            <a:endParaRPr lang="en-US" altLang="en-US" sz="1600" b="1" dirty="0">
              <a:solidFill>
                <a:schemeClr val="bg1">
                  <a:lumMod val="85000"/>
                </a:schemeClr>
              </a:solidFill>
            </a:endParaRPr>
          </a:p>
          <a:p>
            <a:pPr lvl="1"/>
            <a:r>
              <a:rPr lang="en-US" altLang="en-US" sz="1600" b="1" dirty="0">
                <a:solidFill>
                  <a:schemeClr val="tx1"/>
                </a:solidFill>
              </a:rPr>
              <a:t>Motion: Passed</a:t>
            </a:r>
          </a:p>
          <a:p>
            <a:pPr lvl="1"/>
            <a:r>
              <a:rPr lang="en-US" altLang="en-US" sz="1600" b="1" dirty="0">
                <a:solidFill>
                  <a:schemeClr val="tx1"/>
                </a:solidFill>
              </a:rPr>
              <a:t>Number in attendance: _10_</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22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78389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petition for rule making - Motion</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Arial" panose="020B0604020202020204" pitchFamily="34" charset="0"/>
              <a:buChar char="•"/>
            </a:pPr>
            <a:r>
              <a:rPr lang="en-US" sz="1600" u="sng" dirty="0"/>
              <a:t>Motion:  </a:t>
            </a:r>
            <a:r>
              <a:rPr lang="en-US" sz="1600" b="0" dirty="0"/>
              <a:t>Move to approve the ex </a:t>
            </a:r>
            <a:r>
              <a:rPr lang="en-US" sz="1600" b="0" dirty="0" err="1"/>
              <a:t>parte</a:t>
            </a:r>
            <a:r>
              <a:rPr lang="en-US" sz="1600" b="0" dirty="0"/>
              <a:t> in </a:t>
            </a:r>
            <a:r>
              <a:rPr lang="en-US" sz="1600" b="0" u="sng" dirty="0">
                <a:hlinkClick r:id="rId3"/>
              </a:rPr>
              <a:t>https://mentor.ieee.org/802.18/dcn/19/18-19-</a:t>
            </a:r>
            <a:r>
              <a:rPr lang="en-US" sz="1600" b="0" u="sng" dirty="0">
                <a:highlight>
                  <a:srgbClr val="FFFF00"/>
                </a:highlight>
                <a:hlinkClick r:id="rId3"/>
              </a:rPr>
              <a:t>0_____-0__</a:t>
            </a:r>
            <a:r>
              <a:rPr lang="en-US" sz="1600" b="0" u="sng" dirty="0">
                <a:hlinkClick r:id="rId3"/>
              </a:rPr>
              <a:t>-0000-uwb-petition-reply comments-802.docx</a:t>
            </a:r>
            <a:r>
              <a:rPr lang="en-US" sz="1600" b="0" dirty="0"/>
              <a:t>  response to FCC’s public notice RM-11844 on a UWB Petition for Rule Making. With the chair of 802.18 to have editorial privileges and send to the LMSC(EC) for review/approval and submission to the FCC before 02 September 2019.</a:t>
            </a:r>
          </a:p>
          <a:p>
            <a:endParaRPr lang="en-US" altLang="en-US" sz="1600" dirty="0">
              <a:solidFill>
                <a:schemeClr val="tx1"/>
              </a:solidFill>
            </a:endParaRPr>
          </a:p>
          <a:p>
            <a:r>
              <a:rPr lang="en-US" altLang="en-US" sz="1600" dirty="0"/>
              <a:t>		Moved by:  	</a:t>
            </a:r>
          </a:p>
          <a:p>
            <a:pPr lvl="1"/>
            <a:r>
              <a:rPr lang="en-US" altLang="en-US" sz="1600" b="1" dirty="0"/>
              <a:t>Seconded by:  	</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__Y   /  __N   /  __A </a:t>
            </a:r>
          </a:p>
          <a:p>
            <a:pPr lvl="1"/>
            <a:endParaRPr lang="en-US" altLang="en-US" sz="1600" b="1" dirty="0">
              <a:solidFill>
                <a:schemeClr val="tx1"/>
              </a:solidFill>
            </a:endParaRPr>
          </a:p>
          <a:p>
            <a:pPr lvl="1"/>
            <a:r>
              <a:rPr lang="en-US" altLang="en-US" sz="1600" b="1" dirty="0">
                <a:solidFill>
                  <a:schemeClr val="tx1"/>
                </a:solidFill>
              </a:rPr>
              <a:t>Voters: </a:t>
            </a:r>
            <a:r>
              <a:rPr lang="en-US" altLang="en-US" sz="1600" b="1" dirty="0">
                <a:solidFill>
                  <a:schemeClr val="bg1">
                    <a:lumMod val="75000"/>
                  </a:schemeClr>
                </a:solidFill>
              </a:rPr>
              <a:t>Jay, Andy, Ben, Billy, Hassan, Mike, Peter, </a:t>
            </a:r>
            <a:r>
              <a:rPr lang="en-US" altLang="en-US" sz="1600" b="1" dirty="0" err="1">
                <a:solidFill>
                  <a:schemeClr val="bg1">
                    <a:lumMod val="75000"/>
                  </a:schemeClr>
                </a:solidFill>
              </a:rPr>
              <a:t>TimH</a:t>
            </a:r>
            <a:r>
              <a:rPr lang="en-US" altLang="en-US" sz="1600" b="1" dirty="0">
                <a:solidFill>
                  <a:schemeClr val="bg1">
                    <a:lumMod val="75000"/>
                  </a:schemeClr>
                </a:solidFill>
              </a:rPr>
              <a:t>, Vijay</a:t>
            </a:r>
          </a:p>
          <a:p>
            <a:pPr lvl="1"/>
            <a:r>
              <a:rPr lang="en-US" altLang="en-US" sz="1600" b="1" dirty="0">
                <a:solidFill>
                  <a:schemeClr val="bg1">
                    <a:lumMod val="75000"/>
                  </a:schemeClr>
                </a:solidFill>
              </a:rPr>
              <a:t>Motion: Passed</a:t>
            </a:r>
          </a:p>
          <a:p>
            <a:pPr lvl="1"/>
            <a:r>
              <a:rPr lang="en-US" altLang="en-US" sz="1600" b="1" dirty="0">
                <a:solidFill>
                  <a:schemeClr val="tx1"/>
                </a:solidFill>
              </a:rPr>
              <a:t>Number in attendance: ______</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22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336434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  Aug 2019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  Aug 2019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22  Aug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  Aug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22  Aug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398920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a:t>
            </a:r>
            <a:r>
              <a:rPr lang="en-US" altLang="en-US" sz="1400" dirty="0">
                <a:solidFill>
                  <a:schemeClr val="bg1">
                    <a:lumMod val="85000"/>
                  </a:schemeClr>
                </a:solidFill>
              </a:rPr>
              <a:t>,  Peter E.</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t>South Africa consultation</a:t>
            </a:r>
          </a:p>
          <a:p>
            <a:pPr lvl="1">
              <a:spcBef>
                <a:spcPts val="0"/>
              </a:spcBef>
              <a:buFont typeface="Arial" panose="020B0604020202020204" pitchFamily="34" charset="0"/>
              <a:buChar char="•"/>
            </a:pPr>
            <a:r>
              <a:rPr lang="en-US" altLang="en-US" sz="1400" dirty="0"/>
              <a:t>ACMA consultation</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 ICASA comments</a:t>
            </a:r>
          </a:p>
          <a:p>
            <a:pPr lvl="1">
              <a:buFont typeface="Arial" panose="020B0604020202020204" pitchFamily="34" charset="0"/>
              <a:buChar char="•"/>
            </a:pPr>
            <a:r>
              <a:rPr lang="en-US" altLang="en-US" sz="1400" dirty="0">
                <a:solidFill>
                  <a:schemeClr val="tx1"/>
                </a:solidFill>
              </a:rPr>
              <a:t>ACMA comments</a:t>
            </a:r>
          </a:p>
          <a:p>
            <a:pPr lvl="1">
              <a:buFont typeface="Arial" panose="020B0604020202020204" pitchFamily="34" charset="0"/>
              <a:buChar char="•"/>
            </a:pPr>
            <a:r>
              <a:rPr lang="en-US" altLang="en-US" sz="1400" dirty="0">
                <a:solidFill>
                  <a:schemeClr val="tx1"/>
                </a:solidFill>
              </a:rPr>
              <a:t>Anything new from this week</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dirty="0">
                <a:solidFill>
                  <a:schemeClr val="tx1"/>
                </a:solidFill>
              </a:rPr>
              <a:t>General items</a:t>
            </a:r>
          </a:p>
          <a:p>
            <a:pPr marL="0" indent="0">
              <a:spcBef>
                <a:spcPts val="0"/>
              </a:spcBef>
            </a:pPr>
            <a:endParaRPr lang="en-US" altLang="en-US" sz="1400" b="0" kern="0" dirty="0"/>
          </a:p>
          <a:p>
            <a:pPr marL="285750" indent="-285750">
              <a:spcBef>
                <a:spcPts val="0"/>
              </a:spcBef>
              <a:buFont typeface="Arial" panose="020B0604020202020204" pitchFamily="34" charset="0"/>
              <a:buChar char="•"/>
            </a:pPr>
            <a:r>
              <a:rPr lang="en-US" altLang="en-US" sz="1400" b="0" kern="0" dirty="0"/>
              <a:t> ICASA-South Africa consultation</a:t>
            </a:r>
          </a:p>
          <a:p>
            <a:pPr marL="685800" lvl="1">
              <a:spcBef>
                <a:spcPts val="0"/>
              </a:spcBef>
              <a:buFont typeface="Arial" panose="020B0604020202020204" pitchFamily="34" charset="0"/>
              <a:buChar char="•"/>
            </a:pPr>
            <a:r>
              <a:rPr lang="en-US" altLang="en-US" sz="1400" b="0" kern="0" dirty="0"/>
              <a:t>Intent to update frequency allocations</a:t>
            </a:r>
          </a:p>
          <a:p>
            <a:pPr marL="685800" lvl="1">
              <a:spcBef>
                <a:spcPts val="0"/>
              </a:spcBef>
              <a:buFont typeface="Arial" panose="020B0604020202020204" pitchFamily="34" charset="0"/>
              <a:buChar char="•"/>
            </a:pPr>
            <a:r>
              <a:rPr lang="en-US" altLang="en-US" sz="1400" kern="0" dirty="0"/>
              <a:t>C</a:t>
            </a:r>
            <a:r>
              <a:rPr lang="en-US" altLang="en-US" sz="1400" b="0" kern="0" dirty="0"/>
              <a:t>omments due 06Sept/22Aug to approve</a:t>
            </a:r>
            <a:endParaRPr lang="en-US" altLang="en-US" sz="1400" kern="0" dirty="0"/>
          </a:p>
          <a:p>
            <a:pPr marL="685800" lvl="1">
              <a:spcBef>
                <a:spcPts val="0"/>
              </a:spcBef>
              <a:buFont typeface="Arial" panose="020B0604020202020204" pitchFamily="34" charset="0"/>
              <a:buChar char="•"/>
            </a:pPr>
            <a:endParaRPr lang="en-US" altLang="en-US" sz="1400" kern="0" dirty="0"/>
          </a:p>
          <a:p>
            <a:pPr marL="285750" indent="-285750">
              <a:spcBef>
                <a:spcPts val="0"/>
              </a:spcBef>
              <a:buFont typeface="Arial" panose="020B0604020202020204" pitchFamily="34" charset="0"/>
              <a:buChar char="•"/>
            </a:pPr>
            <a:r>
              <a:rPr lang="en-US" altLang="en-US" sz="1400" b="0" kern="0" dirty="0"/>
              <a:t>ACMA consultation</a:t>
            </a:r>
          </a:p>
          <a:p>
            <a:pPr marL="685800" lvl="1">
              <a:spcBef>
                <a:spcPts val="0"/>
              </a:spcBef>
              <a:buFont typeface="Arial" panose="020B0604020202020204" pitchFamily="34" charset="0"/>
              <a:buChar char="•"/>
            </a:pPr>
            <a:r>
              <a:rPr lang="en-US" altLang="en-US" sz="1400" kern="0" dirty="0"/>
              <a:t>Sharing proposals</a:t>
            </a:r>
          </a:p>
          <a:p>
            <a:pPr marL="685800" lvl="1">
              <a:spcBef>
                <a:spcPts val="0"/>
              </a:spcBef>
              <a:buFont typeface="Arial" panose="020B0604020202020204" pitchFamily="34" charset="0"/>
              <a:buChar char="•"/>
            </a:pPr>
            <a:r>
              <a:rPr lang="en-US" altLang="en-US" sz="1400" kern="0" dirty="0"/>
              <a:t>Comments due  27Sept/12Sept to approve </a:t>
            </a:r>
          </a:p>
          <a:p>
            <a:pPr marL="685800" lvl="1">
              <a:spcBef>
                <a:spcPts val="0"/>
              </a:spcBef>
              <a:buFont typeface="Arial" panose="020B0604020202020204" pitchFamily="34" charset="0"/>
              <a:buChar char="•"/>
            </a:pPr>
            <a:endParaRPr lang="en-US" altLang="en-US" sz="1400" kern="0" dirty="0"/>
          </a:p>
          <a:p>
            <a:pPr marL="285750" indent="-285750">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UWB Petition status</a:t>
            </a:r>
          </a:p>
          <a:p>
            <a:pPr lvl="1">
              <a:spcBef>
                <a:spcPts val="0"/>
              </a:spcBef>
              <a:buFont typeface="Arial" panose="020B0604020202020204" pitchFamily="34" charset="0"/>
              <a:buChar char="•"/>
            </a:pPr>
            <a:r>
              <a:rPr lang="en-US" altLang="en-US" sz="1400" kern="0" dirty="0"/>
              <a:t>ACMA updates from earlier consultation</a:t>
            </a:r>
          </a:p>
          <a:p>
            <a:pPr lvl="2">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dirty="0">
                <a:solidFill>
                  <a:schemeClr val="tx1"/>
                </a:solidFill>
              </a:rPr>
              <a:t>Moved by:  	</a:t>
            </a:r>
            <a:r>
              <a:rPr lang="en-US" altLang="en-US" sz="1600" dirty="0">
                <a:solidFill>
                  <a:schemeClr val="bg1">
                    <a:lumMod val="85000"/>
                  </a:schemeClr>
                </a:solidFill>
              </a:rPr>
              <a:t>Peter E.   </a:t>
            </a:r>
          </a:p>
          <a:p>
            <a:pPr>
              <a:spcBef>
                <a:spcPts val="400"/>
              </a:spcBef>
            </a:pPr>
            <a:r>
              <a:rPr lang="en-US" altLang="en-US" sz="1600" b="1" dirty="0">
                <a:solidFill>
                  <a:schemeClr val="bg1">
                    <a:lumMod val="85000"/>
                  </a:schemeClr>
                </a:solidFill>
              </a:rPr>
              <a:t>		Seconded by:	Tim H.</a:t>
            </a:r>
            <a:endParaRPr lang="en-US" altLang="en-US" sz="1600" dirty="0">
              <a:solidFill>
                <a:schemeClr val="bg1">
                  <a:lumMod val="85000"/>
                </a:schemeClr>
              </a:solidFill>
            </a:endParaRPr>
          </a:p>
          <a:p>
            <a:pPr lvl="1">
              <a:spcBef>
                <a:spcPts val="400"/>
              </a:spcBef>
            </a:pPr>
            <a:r>
              <a:rPr lang="en-US" altLang="en-US" sz="1600" b="1" dirty="0">
                <a:solidFill>
                  <a:schemeClr val="bg1">
                    <a:lumMod val="85000"/>
                  </a:schemeClr>
                </a:solidFill>
              </a:rPr>
              <a:t>Discussion?  	None</a:t>
            </a:r>
          </a:p>
          <a:p>
            <a:pPr lvl="1">
              <a:spcBef>
                <a:spcPts val="400"/>
              </a:spcBef>
            </a:pPr>
            <a:r>
              <a:rPr lang="en-US" altLang="en-US" sz="1600" b="1" dirty="0">
                <a:solidFill>
                  <a:schemeClr val="bg1">
                    <a:lumMod val="85000"/>
                  </a:schemeClr>
                </a:solidFill>
              </a:rPr>
              <a:t>Vote:  Approved by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800" u="sng" dirty="0"/>
              <a:t>Motion:</a:t>
            </a:r>
            <a:r>
              <a:rPr lang="en-US" altLang="en-US" sz="1800" dirty="0"/>
              <a:t> To approve the minutes from the IEEE 802.18 Teleconference 15  August 2019 in document </a:t>
            </a:r>
            <a:r>
              <a:rPr lang="en-US" altLang="en-US" sz="1800" dirty="0">
                <a:hlinkClick r:id="rId2"/>
              </a:rPr>
              <a:t>https://mentor.ieee.org/802.18/dcn/19/18-19-0112-00-0000-minutes-15aug19-rrtag-teleconference.docx</a:t>
            </a:r>
            <a:r>
              <a:rPr lang="en-US" altLang="en-US" sz="1800" dirty="0"/>
              <a:t>  </a:t>
            </a:r>
            <a:r>
              <a:rPr lang="en-US" sz="1600" b="1" dirty="0"/>
              <a:t>Posted: </a:t>
            </a:r>
            <a:r>
              <a:rPr lang="en-US" sz="1600" b="0" dirty="0"/>
              <a:t>16-Aug-2019 11:05:25 ET</a:t>
            </a:r>
          </a:p>
          <a:p>
            <a:pPr marL="0" indent="0">
              <a:spcBef>
                <a:spcPts val="400"/>
              </a:spcBef>
            </a:pPr>
            <a:r>
              <a:rPr lang="en-US" altLang="en-US" sz="1600" b="0" dirty="0">
                <a:solidFill>
                  <a:schemeClr val="tx1"/>
                </a:solidFill>
              </a:rPr>
              <a:t>	</a:t>
            </a:r>
            <a:r>
              <a:rPr lang="en-US" altLang="en-US" sz="1600" dirty="0">
                <a:solidFill>
                  <a:schemeClr val="tx1"/>
                </a:solidFill>
              </a:rPr>
              <a:t>Moved by:  	</a:t>
            </a:r>
            <a:r>
              <a:rPr lang="en-US" altLang="en-US" sz="1600" dirty="0">
                <a:solidFill>
                  <a:schemeClr val="bg1">
                    <a:lumMod val="85000"/>
                  </a:schemeClr>
                </a:solidFill>
              </a:rPr>
              <a:t>Tim H.</a:t>
            </a:r>
          </a:p>
          <a:p>
            <a:pPr marL="0" indent="0">
              <a:spcBef>
                <a:spcPts val="400"/>
              </a:spcBef>
            </a:pPr>
            <a:r>
              <a:rPr lang="en-US" altLang="en-US" sz="1600" dirty="0">
                <a:solidFill>
                  <a:schemeClr val="bg1">
                    <a:lumMod val="85000"/>
                  </a:schemeClr>
                </a:solidFill>
              </a:rPr>
              <a:t>	Seconded by:	Hassan Y. </a:t>
            </a:r>
          </a:p>
          <a:p>
            <a:pPr>
              <a:spcBef>
                <a:spcPts val="400"/>
              </a:spcBef>
            </a:pPr>
            <a:r>
              <a:rPr lang="en-US" altLang="en-US" sz="1600" b="1" dirty="0">
                <a:solidFill>
                  <a:schemeClr val="bg1">
                    <a:lumMod val="85000"/>
                  </a:schemeClr>
                </a:solidFill>
              </a:rPr>
              <a:t>		Discussion?  	None</a:t>
            </a:r>
          </a:p>
          <a:p>
            <a:pPr lvl="1">
              <a:spcBef>
                <a:spcPts val="400"/>
              </a:spcBef>
            </a:pPr>
            <a:r>
              <a:rPr lang="en-US" altLang="en-US" sz="1600" b="1" dirty="0">
                <a:solidFill>
                  <a:schemeClr val="bg1">
                    <a:lumMod val="85000"/>
                  </a:schemeClr>
                </a:solidFill>
              </a:rPr>
              <a:t>Vote:  Approved by unanimous consent</a:t>
            </a:r>
          </a:p>
          <a:p>
            <a:pPr lvl="1">
              <a:spcBef>
                <a:spcPts val="400"/>
              </a:spcBef>
            </a:pPr>
            <a:endParaRPr lang="en-US" altLang="en-US" sz="1600" b="1" dirty="0">
              <a:solidFill>
                <a:schemeClr val="tx1"/>
              </a:solidFill>
            </a:endParaRP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 </a:t>
            </a:r>
            <a:r>
              <a:rPr lang="en-US" altLang="en-US" sz="1800" dirty="0">
                <a:solidFill>
                  <a:schemeClr val="bg1">
                    <a:lumMod val="75000"/>
                  </a:schemeClr>
                </a:solidFill>
              </a:rPr>
              <a:t>__</a:t>
            </a:r>
            <a:r>
              <a:rPr lang="en-US" altLang="en-US" sz="1800" dirty="0">
                <a:solidFill>
                  <a:schemeClr val="tx1"/>
                </a:solidFill>
              </a:rPr>
              <a:t>nothing heard____</a:t>
            </a: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22  Aug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47078"/>
            <a:ext cx="81534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#103, 07-10 Oct 2019, </a:t>
            </a:r>
            <a:r>
              <a:rPr lang="en-US" sz="1800" dirty="0"/>
              <a:t>Sophia Antipolis</a:t>
            </a:r>
            <a:endParaRPr lang="en-US" sz="1800" dirty="0">
              <a:solidFill>
                <a:schemeClr val="tx1"/>
              </a:solidFill>
            </a:endParaRP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200" dirty="0">
                <a:solidFill>
                  <a:schemeClr val="tx1"/>
                </a:solidFill>
              </a:rPr>
              <a:t>Agreed to disagree on the punctured channel emission levels, will discuss further.  </a:t>
            </a:r>
          </a:p>
          <a:p>
            <a:pPr lvl="2">
              <a:buFont typeface="Arial" panose="020B0604020202020204" pitchFamily="34" charset="0"/>
              <a:buChar char="•"/>
            </a:pPr>
            <a:r>
              <a:rPr lang="en-US" sz="1200" dirty="0">
                <a:solidFill>
                  <a:schemeClr val="tx1"/>
                </a:solidFill>
              </a:rPr>
              <a:t>Not reading the .11ax text the same way, interpretation, EN 301 893 current draft is inadequate.</a:t>
            </a:r>
          </a:p>
          <a:p>
            <a:pPr lvl="1">
              <a:buFont typeface="Arial" panose="020B0604020202020204" pitchFamily="34" charset="0"/>
              <a:buChar char="•"/>
            </a:pPr>
            <a:r>
              <a:rPr lang="en-US" sz="1200" dirty="0">
                <a:solidFill>
                  <a:schemeClr val="tx1"/>
                </a:solidFill>
              </a:rPr>
              <a:t>And there is a proposal on updated test cases for Energy Detect/Preamble Detect for the EN 301 893 standard.  </a:t>
            </a:r>
          </a:p>
          <a:p>
            <a:pPr lvl="2">
              <a:buFont typeface="Arial" panose="020B0604020202020204" pitchFamily="34" charset="0"/>
              <a:buChar char="•"/>
            </a:pPr>
            <a:r>
              <a:rPr lang="en-US" sz="1200" dirty="0">
                <a:solidFill>
                  <a:schemeClr val="tx1"/>
                </a:solidFill>
              </a:rPr>
              <a:t>Meeting next, a test fest at Rhode &amp; Schwarz and will see what the results tells all, this is private testing, not an ETSI function. </a:t>
            </a:r>
          </a:p>
          <a:p>
            <a:pPr lvl="1">
              <a:buFont typeface="Arial" panose="020B0604020202020204" pitchFamily="34" charset="0"/>
              <a:buChar char="•"/>
            </a:pPr>
            <a:r>
              <a:rPr lang="en-US" sz="1200" dirty="0"/>
              <a:t>Chair nominations must be posted by 06 Sept.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6"/>
              </a:rPr>
              <a:t>&lt;TG-11&gt;</a:t>
            </a:r>
            <a:r>
              <a:rPr lang="en-US" altLang="en-US" sz="1800" b="0" dirty="0"/>
              <a:t>  </a:t>
            </a:r>
            <a:r>
              <a:rPr lang="en-US" sz="1800" dirty="0">
                <a:solidFill>
                  <a:schemeClr val="tx1"/>
                </a:solidFill>
              </a:rPr>
              <a:t>meeting # _____</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200" dirty="0">
                <a:solidFill>
                  <a:schemeClr val="tx1"/>
                </a:solidFill>
              </a:rPr>
              <a:t>05 Sept and 07 Nov, meetings on 2.4 GHz SRDoc.</a:t>
            </a:r>
          </a:p>
          <a:p>
            <a:pPr lvl="3">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7"/>
              </a:rPr>
              <a:t>&lt;TG-UWB&gt;</a:t>
            </a:r>
            <a:r>
              <a:rPr lang="en-US" sz="1400" b="0" dirty="0">
                <a:solidFill>
                  <a:schemeClr val="tx1"/>
                </a:solidFill>
              </a:rPr>
              <a:t> </a:t>
            </a:r>
            <a:r>
              <a:rPr lang="en-US" sz="1400" dirty="0">
                <a:solidFill>
                  <a:schemeClr val="tx1"/>
                </a:solidFill>
              </a:rPr>
              <a:t>next meeting #50, 10-13 Sept 2019, </a:t>
            </a:r>
            <a:r>
              <a:rPr lang="en-US" sz="1400" dirty="0" err="1">
                <a:solidFill>
                  <a:schemeClr val="tx1"/>
                </a:solidFill>
              </a:rPr>
              <a:t>Boeblingen</a:t>
            </a:r>
            <a:r>
              <a:rPr lang="en-US" sz="1400" dirty="0">
                <a:solidFill>
                  <a:schemeClr val="tx1"/>
                </a:solidFill>
              </a:rPr>
              <a:t>, DE</a:t>
            </a:r>
          </a:p>
          <a:p>
            <a:pPr lvl="1">
              <a:spcBef>
                <a:spcPts val="0"/>
              </a:spcBef>
              <a:buFont typeface="Arial" panose="020B0604020202020204" pitchFamily="34" charset="0"/>
              <a:buChar char="•"/>
            </a:pPr>
            <a:r>
              <a:rPr lang="en-US" sz="1200" dirty="0">
                <a:solidFill>
                  <a:schemeClr val="tx1"/>
                </a:solidFill>
              </a:rPr>
              <a:t>nothing reported</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8"/>
              </a:rPr>
              <a:t>&lt;ERM&gt;</a:t>
            </a:r>
            <a:r>
              <a:rPr lang="en-US" sz="1400" b="0" dirty="0"/>
              <a:t> </a:t>
            </a:r>
            <a:r>
              <a:rPr lang="en-US" sz="1400" dirty="0">
                <a:solidFill>
                  <a:schemeClr val="tx1"/>
                </a:solidFill>
              </a:rPr>
              <a:t>next meeting #69, 15-18 Oct 2019, </a:t>
            </a:r>
            <a:r>
              <a:rPr lang="en-US" sz="1400" dirty="0"/>
              <a:t>Sophia Antipolis</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reported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  Aug 2019</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97684" y="1158729"/>
            <a:ext cx="8522516" cy="5316684"/>
          </a:xfrm>
        </p:spPr>
        <p:txBody>
          <a:bodyPr/>
          <a:lstStyle/>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 M98, 16-18 Sept 2019, Cluj </a:t>
            </a:r>
            <a:r>
              <a:rPr lang="en-US" sz="1600" dirty="0" err="1">
                <a:solidFill>
                  <a:schemeClr val="tx1"/>
                </a:solidFill>
              </a:rPr>
              <a:t>Napoca</a:t>
            </a:r>
            <a:r>
              <a:rPr lang="en-US" sz="1600" dirty="0">
                <a:solidFill>
                  <a:schemeClr val="tx1"/>
                </a:solidFill>
              </a:rPr>
              <a:t>, Romania</a:t>
            </a:r>
          </a:p>
          <a:p>
            <a:pPr lvl="1">
              <a:buFont typeface="Arial" panose="020B0604020202020204" pitchFamily="34" charset="0"/>
              <a:buChar char="•"/>
            </a:pPr>
            <a:r>
              <a:rPr lang="en-US" sz="1400" dirty="0">
                <a:solidFill>
                  <a:schemeClr val="tx1"/>
                </a:solidFill>
              </a:rPr>
              <a:t>Nothing reported </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#8, 23-24 Sept 2019, Rome, Italy</a:t>
            </a:r>
            <a:endParaRPr lang="en-US" sz="1800" dirty="0"/>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200" dirty="0">
                <a:solidFill>
                  <a:schemeClr val="tx1"/>
                </a:solidFill>
              </a:rPr>
              <a:t>WGFM asking WGSE to initiate studies to benefit WGFM and FM57, Task 2 of the Mandate, Report B.  Focus tasks are low power indoor and very low power anywhere. </a:t>
            </a:r>
          </a:p>
          <a:p>
            <a:pPr lvl="1">
              <a:buFont typeface="Arial" panose="020B0604020202020204" pitchFamily="34" charset="0"/>
              <a:buChar char="•"/>
            </a:pPr>
            <a:r>
              <a:rPr lang="en-US" sz="1200" dirty="0">
                <a:solidFill>
                  <a:schemeClr val="tx1"/>
                </a:solidFill>
              </a:rPr>
              <a:t>Also, to further complement the existing studies of ECC Report 302 as appropriate, related to the results so far for the FS short-term protection studies between p-t-p apps and WAS/RLANs.</a:t>
            </a:r>
          </a:p>
          <a:p>
            <a:pPr lvl="1">
              <a:buFont typeface="Arial" panose="020B0604020202020204" pitchFamily="34" charset="0"/>
              <a:buChar char="•"/>
            </a:pPr>
            <a:r>
              <a:rPr lang="en-US" sz="1600" dirty="0">
                <a:solidFill>
                  <a:schemeClr val="tx1"/>
                </a:solidFill>
              </a:rPr>
              <a:t> </a:t>
            </a:r>
          </a:p>
          <a:p>
            <a:pPr marL="457200" lvl="1" indent="0"/>
            <a:endParaRPr lang="en-US" sz="12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#8, 25-27 Sept 2019, Rome, Italy</a:t>
            </a:r>
            <a:r>
              <a:rPr lang="en-US" sz="18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200" dirty="0">
                <a:solidFill>
                  <a:schemeClr val="tx1"/>
                </a:solidFill>
              </a:rPr>
              <a:t>Public enquiry resolution for report A will be in this meeting.</a:t>
            </a:r>
          </a:p>
          <a:p>
            <a:pPr lvl="1">
              <a:buFont typeface="Arial" panose="020B0604020202020204" pitchFamily="34" charset="0"/>
              <a:buChar char="•"/>
            </a:pPr>
            <a:r>
              <a:rPr lang="en-US" sz="1200" dirty="0">
                <a:solidFill>
                  <a:schemeClr val="tx1"/>
                </a:solidFill>
              </a:rPr>
              <a:t>At WGFM adopted a new WI for development of  an ECC Decision on WAS/RLAN in the band 5925-6425 </a:t>
            </a:r>
            <a:r>
              <a:rPr lang="en-US" sz="1200" dirty="0" err="1">
                <a:solidFill>
                  <a:schemeClr val="tx1"/>
                </a:solidFill>
              </a:rPr>
              <a:t>MHz.</a:t>
            </a:r>
            <a:r>
              <a:rPr lang="en-US" sz="1200" dirty="0">
                <a:solidFill>
                  <a:schemeClr val="tx1"/>
                </a:solidFill>
              </a:rPr>
              <a:t> .   (To develop for the text for the decision.) </a:t>
            </a:r>
          </a:p>
          <a:p>
            <a:pPr lvl="2">
              <a:buFont typeface="Arial" panose="020B0604020202020204" pitchFamily="34" charset="0"/>
              <a:buChar char="•"/>
            </a:pPr>
            <a:r>
              <a:rPr lang="en-US" sz="1200" dirty="0">
                <a:solidFill>
                  <a:schemeClr val="tx1"/>
                </a:solidFill>
              </a:rPr>
              <a:t>This connects to BRAN to develop the standard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  Aug 2019</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697684" y="1158729"/>
            <a:ext cx="8353245" cy="5316684"/>
          </a:xfrm>
        </p:spPr>
        <p:txBody>
          <a:bodyPr/>
          <a:lstStyle/>
          <a:p>
            <a:pPr>
              <a:buFont typeface="Arial" panose="020B0604020202020204" pitchFamily="34" charset="0"/>
              <a:buChar char="•"/>
            </a:pPr>
            <a:r>
              <a:rPr lang="en-US" sz="1800" dirty="0">
                <a:solidFill>
                  <a:schemeClr val="bg1">
                    <a:lumMod val="75000"/>
                  </a:schemeClr>
                </a:solidFill>
              </a:rPr>
              <a:t>Nothing new</a:t>
            </a:r>
          </a:p>
          <a:p>
            <a:pPr>
              <a:buFont typeface="Arial" panose="020B0604020202020204" pitchFamily="34" charset="0"/>
              <a:buChar char="•"/>
            </a:pPr>
            <a:r>
              <a:rPr lang="en-US" sz="1800" dirty="0"/>
              <a:t> </a:t>
            </a:r>
          </a:p>
          <a:p>
            <a:pPr marL="0" indent="0"/>
            <a:endParaRPr lang="en-US" sz="1200" dirty="0">
              <a:hlinkClick r:id="rId3"/>
            </a:endParaRPr>
          </a:p>
          <a:p>
            <a:pPr marL="0" indent="0"/>
            <a:endParaRPr lang="en-US" sz="1200" dirty="0">
              <a:hlinkClick r:id="rId3"/>
            </a:endParaRPr>
          </a:p>
          <a:p>
            <a:pPr marL="0" indent="0"/>
            <a:endParaRPr lang="en-US" sz="1200" dirty="0">
              <a:hlinkClick r:id="rId3"/>
            </a:endParaRPr>
          </a:p>
          <a:p>
            <a:pPr marL="0" indent="0"/>
            <a:endParaRPr lang="en-US" sz="1200" dirty="0">
              <a:hlinkClick r:id="rId3"/>
            </a:endParaRPr>
          </a:p>
          <a:p>
            <a:pPr>
              <a:buFont typeface="Arial" panose="020B0604020202020204" pitchFamily="34" charset="0"/>
              <a:buChar char="•"/>
            </a:pPr>
            <a:r>
              <a:rPr lang="en-US" sz="1800" dirty="0"/>
              <a:t>Calendar:</a:t>
            </a:r>
            <a:endParaRPr lang="en-US" sz="1800" dirty="0">
              <a:hlinkClick r:id="rId4"/>
            </a:endParaRPr>
          </a:p>
          <a:p>
            <a:pPr lvl="1">
              <a:buFont typeface="Arial" panose="020B0604020202020204" pitchFamily="34" charset="0"/>
              <a:buChar char="•"/>
            </a:pPr>
            <a:r>
              <a:rPr lang="en-US" sz="1600" dirty="0">
                <a:hlinkClick r:id="rId4"/>
              </a:rPr>
              <a:t>https://www.itu.int/en/events/Pages/Calendar-Events.aspx?sector=ITU-R</a:t>
            </a:r>
            <a:endParaRPr lang="en-US" sz="1600" dirty="0"/>
          </a:p>
          <a:p>
            <a:pPr>
              <a:buFont typeface="Arial" panose="020B0604020202020204" pitchFamily="34" charset="0"/>
              <a:buChar char="•"/>
            </a:pPr>
            <a:r>
              <a:rPr lang="en-US" sz="1200" dirty="0">
                <a:hlinkClick r:id="rId3"/>
              </a:rPr>
              <a:t>Study Group 1 (SG 1) Spectrum management</a:t>
            </a:r>
            <a:endParaRPr lang="en-US" sz="1200" dirty="0">
              <a:solidFill>
                <a:schemeClr val="tx1"/>
              </a:solidFill>
            </a:endParaRPr>
          </a:p>
          <a:p>
            <a:pPr lvl="1">
              <a:buFont typeface="Arial" panose="020B0604020202020204" pitchFamily="34" charset="0"/>
              <a:buChar char="•"/>
            </a:pPr>
            <a:r>
              <a:rPr lang="en-US" sz="1050" u="sng" dirty="0">
                <a:hlinkClick r:id="rId5"/>
              </a:rPr>
              <a:t>Working Party 1A (WP 1A) - Spectrum engineering techniques</a:t>
            </a:r>
            <a:r>
              <a:rPr lang="en-US" sz="1050" u="sng" dirty="0"/>
              <a:t> </a:t>
            </a:r>
          </a:p>
          <a:p>
            <a:pPr lvl="1">
              <a:buFont typeface="Arial" panose="020B0604020202020204" pitchFamily="34" charset="0"/>
              <a:buChar char="•"/>
            </a:pPr>
            <a:r>
              <a:rPr lang="en-US" sz="1050" dirty="0">
                <a:hlinkClick r:id="rId6"/>
              </a:rPr>
              <a:t>Working Party 1C (WP 1C) - Spectrum monitoring</a:t>
            </a:r>
            <a:r>
              <a:rPr lang="en-US" sz="1050" dirty="0"/>
              <a:t>​​</a:t>
            </a:r>
          </a:p>
          <a:p>
            <a:pPr lvl="4">
              <a:buFont typeface="Arial" panose="020B0604020202020204" pitchFamily="34" charset="0"/>
              <a:buChar char="•"/>
            </a:pPr>
            <a:endParaRPr lang="en-US" sz="600" dirty="0"/>
          </a:p>
          <a:p>
            <a:pPr>
              <a:buFont typeface="Arial" panose="020B0604020202020204" pitchFamily="34" charset="0"/>
              <a:buChar char="•"/>
            </a:pPr>
            <a:r>
              <a:rPr lang="en-US" sz="1200" dirty="0">
                <a:hlinkClick r:id="rId7"/>
              </a:rPr>
              <a:t>Study Group 5 (SG 5) Terrestrial services</a:t>
            </a:r>
            <a:endParaRPr lang="en-US" sz="1200" dirty="0"/>
          </a:p>
          <a:p>
            <a:pPr lvl="1">
              <a:buFont typeface="Arial" panose="020B0604020202020204" pitchFamily="34" charset="0"/>
              <a:buChar char="•"/>
            </a:pPr>
            <a:r>
              <a:rPr lang="en-US" sz="1050" dirty="0">
                <a:hlinkClick r:id="rId8"/>
              </a:rPr>
              <a:t>Working Party 5A (WP 5A) - Land mobile service above 30 MHz* (excluding IMT); wireless access in the fixed service; amateur and amateur-satellite services</a:t>
            </a:r>
            <a:r>
              <a:rPr lang="en-US" sz="1050" dirty="0"/>
              <a:t>  (Chair on mailing list)</a:t>
            </a:r>
            <a:endParaRPr lang="en-US" sz="1050" dirty="0">
              <a:hlinkClick r:id="rId9"/>
            </a:endParaRPr>
          </a:p>
          <a:p>
            <a:pPr lvl="1">
              <a:buFont typeface="Arial" panose="020B0604020202020204" pitchFamily="34" charset="0"/>
              <a:buChar char="•"/>
            </a:pPr>
            <a:r>
              <a:rPr lang="en-US" sz="1050" dirty="0">
                <a:hlinkClick r:id="rId9"/>
              </a:rPr>
              <a:t>Working Party 5D (WP 5D) - IMT Systems</a:t>
            </a:r>
            <a:r>
              <a:rPr lang="en-US" sz="1050" dirty="0"/>
              <a:t> (Chair on mailing list)​​</a:t>
            </a:r>
          </a:p>
          <a:p>
            <a:pPr lvl="2">
              <a:buFont typeface="Arial" panose="020B0604020202020204" pitchFamily="34" charset="0"/>
              <a:buChar char="•"/>
            </a:pPr>
            <a:r>
              <a:rPr lang="en-US" sz="900" dirty="0">
                <a:hlinkClick r:id="rId10"/>
              </a:rPr>
              <a:t>Monday 2019-12-09 - Friday 2019-12-13</a:t>
            </a:r>
            <a:endParaRPr lang="en-US" sz="900" dirty="0"/>
          </a:p>
          <a:p>
            <a:pPr marL="400050">
              <a:buFont typeface="Arial" panose="020B0604020202020204" pitchFamily="34" charset="0"/>
              <a:buChar char="•"/>
            </a:pPr>
            <a:r>
              <a:rPr lang="en-US" sz="1200" dirty="0"/>
              <a:t>WRC-19:   </a:t>
            </a:r>
          </a:p>
          <a:p>
            <a:pPr marL="800100" lvl="1">
              <a:buFont typeface="Arial" panose="020B0604020202020204" pitchFamily="34" charset="0"/>
              <a:buChar char="•"/>
            </a:pPr>
            <a:r>
              <a:rPr lang="en-US" sz="1100" u="sng" dirty="0">
                <a:hlinkClick r:id="rId11"/>
              </a:rPr>
              <a:t>https://www.itu.int/en/ITU-R/conferences/wrc/2019/Pages/default.aspx</a:t>
            </a:r>
            <a:r>
              <a:rPr lang="en-US" sz="1100" u="sng" dirty="0"/>
              <a:t>;  agenda and more: </a:t>
            </a:r>
            <a:r>
              <a:rPr lang="en-US" sz="1100" dirty="0"/>
              <a:t> </a:t>
            </a:r>
            <a:r>
              <a:rPr lang="en-US" sz="1100" u="sng" dirty="0">
                <a:hlinkClick r:id="rId12"/>
              </a:rPr>
              <a:t>https://www.itu.int/oth/R1402000001</a:t>
            </a:r>
            <a:endParaRPr lang="en-US" sz="1100" u="sng" dirty="0"/>
          </a:p>
          <a:p>
            <a:pPr marL="400050">
              <a:buFont typeface="Arial" panose="020B0604020202020204" pitchFamily="34" charset="0"/>
              <a:buChar char="•"/>
            </a:pPr>
            <a:r>
              <a:rPr lang="en-US" sz="1200" dirty="0"/>
              <a:t>WRC-23 preliminary agenda items are already out since WRC-15 and will then be finalized at WRC-19.</a:t>
            </a:r>
          </a:p>
          <a:p>
            <a:pPr marL="800100" lvl="1">
              <a:buFont typeface="Arial" panose="020B0604020202020204" pitchFamily="34" charset="0"/>
              <a:buChar char="•"/>
            </a:pPr>
            <a:r>
              <a:rPr lang="en-US" sz="1100" u="sng" dirty="0">
                <a:hlinkClick r:id="rId13"/>
              </a:rPr>
              <a:t>https://www.itu.int/en/ITU-R/study-groups/rcpm/Pages/wrc-23-preliminary-studies.aspx</a:t>
            </a:r>
            <a:r>
              <a:rPr lang="en-US" sz="1100" dirty="0"/>
              <a:t> </a:t>
            </a:r>
          </a:p>
          <a:p>
            <a:pPr lvl="6">
              <a:buFont typeface="Arial" panose="020B0604020202020204" pitchFamily="34" charset="0"/>
              <a:buChar char="•"/>
            </a:pPr>
            <a:endParaRPr lang="en-US" sz="800" dirty="0">
              <a:hlinkClick r:id="rId3"/>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  Aug 2019</a:t>
            </a:r>
            <a:endParaRPr lang="en-GB" dirty="0"/>
          </a:p>
        </p:txBody>
      </p:sp>
    </p:spTree>
    <p:extLst>
      <p:ext uri="{BB962C8B-B14F-4D97-AF65-F5344CB8AC3E}">
        <p14:creationId xmlns:p14="http://schemas.microsoft.com/office/powerpoint/2010/main" val="107878144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38477</TotalTime>
  <Words>3709</Words>
  <Application>Microsoft Office PowerPoint</Application>
  <PresentationFormat>On-screen Show (4:3)</PresentationFormat>
  <Paragraphs>509</Paragraphs>
  <Slides>25</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34"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-1</vt:lpstr>
      <vt:lpstr>EU items to share -2 </vt:lpstr>
      <vt:lpstr>ITU-R items to share</vt:lpstr>
      <vt:lpstr>South Africa (ICASA): RF SPECTRUM REGULATIONS</vt:lpstr>
      <vt:lpstr>South Africa (ICASA): RF SPECTRUM REGULATIONS</vt:lpstr>
      <vt:lpstr>ACMA consultation on sharing</vt:lpstr>
      <vt:lpstr>General Discussion Items -1</vt:lpstr>
      <vt:lpstr>Actions Required</vt:lpstr>
      <vt:lpstr>Any Other Business</vt:lpstr>
      <vt:lpstr>Adjourn</vt:lpstr>
      <vt:lpstr>PowerPoint Presentation</vt:lpstr>
      <vt:lpstr>Responsibilities of WG Vice Chair</vt:lpstr>
      <vt:lpstr>Responsibilities of WG Secretary</vt:lpstr>
      <vt:lpstr>Responsibilities of Working Group Officers</vt:lpstr>
      <vt:lpstr>UWB petition for rule making</vt:lpstr>
      <vt:lpstr>UWB petition for rule making - Motion</vt:lpstr>
      <vt:lpstr>UWB petition for rule making - Motion</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1811</cp:revision>
  <cp:lastPrinted>1601-01-01T00:00:00Z</cp:lastPrinted>
  <dcterms:created xsi:type="dcterms:W3CDTF">2016-03-03T14:54:45Z</dcterms:created>
  <dcterms:modified xsi:type="dcterms:W3CDTF">2019-08-22T12:19:08Z</dcterms:modified>
</cp:coreProperties>
</file>