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516" r:id="rId6"/>
    <p:sldId id="596" r:id="rId7"/>
    <p:sldId id="603" r:id="rId8"/>
    <p:sldId id="606" r:id="rId9"/>
    <p:sldId id="608" r:id="rId10"/>
    <p:sldId id="615" r:id="rId11"/>
    <p:sldId id="616" r:id="rId12"/>
    <p:sldId id="614" r:id="rId13"/>
    <p:sldId id="524" r:id="rId14"/>
    <p:sldId id="498" r:id="rId15"/>
    <p:sldId id="402" r:id="rId16"/>
    <p:sldId id="403" r:id="rId17"/>
    <p:sldId id="462" r:id="rId18"/>
    <p:sldId id="549" r:id="rId19"/>
    <p:sldId id="425" r:id="rId20"/>
    <p:sldId id="609" r:id="rId21"/>
    <p:sldId id="611" r:id="rId22"/>
    <p:sldId id="592" r:id="rId23"/>
    <p:sldId id="59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3868" autoAdjust="0"/>
  </p:normalViewPr>
  <p:slideViewPr>
    <p:cSldViewPr>
      <p:cViewPr varScale="1">
        <p:scale>
          <a:sx n="84" d="100"/>
          <a:sy n="84" d="100"/>
        </p:scale>
        <p:origin x="96" y="61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8576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09-00-0000-icasa-s-africa-intentions-to-amend-spectrum-regulation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8-00-0000-minutes-08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sg5" TargetMode="External"/><Relationship Id="rId13" Type="http://schemas.openxmlformats.org/officeDocument/2006/relationships/hyperlink" Target="https://www.itu.int/oth/R1402000001" TargetMode="External"/><Relationship Id="rId3" Type="http://schemas.openxmlformats.org/officeDocument/2006/relationships/hyperlink" Target="https://news.itu.int/how-four-cities-in-north-america-are-working-to-close-the-digital-divide/" TargetMode="External"/><Relationship Id="rId7" Type="http://schemas.openxmlformats.org/officeDocument/2006/relationships/hyperlink" Target="https://www.itu.int/go/ITU-R/wp1c" TargetMode="External"/><Relationship Id="rId12" Type="http://schemas.openxmlformats.org/officeDocument/2006/relationships/hyperlink" Target="https://www.itu.int/en/ITU-R/conferences/wrc/2019/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a" TargetMode="External"/><Relationship Id="rId11" Type="http://schemas.openxmlformats.org/officeDocument/2006/relationships/hyperlink" Target="https://www.itu.int/events/eventdetails.asp?eventid=17206" TargetMode="External"/><Relationship Id="rId5" Type="http://schemas.openxmlformats.org/officeDocument/2006/relationships/hyperlink" Target="https://www.itu.int/en/events/Pages/Calendar-Events.aspx?sector=ITU-R" TargetMode="External"/><Relationship Id="rId10" Type="http://schemas.openxmlformats.org/officeDocument/2006/relationships/hyperlink" Target="https://www.itu.int/go/ITU-R/wp5d"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a" TargetMode="External"/><Relationship Id="rId14" Type="http://schemas.openxmlformats.org/officeDocument/2006/relationships/hyperlink" Target="https://www.itu.int/en/ITU-R/study-groups/rcpm/Pages/wrc-23-preliminary-studi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6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000250" lvl="4">
              <a:spcBef>
                <a:spcPts val="0"/>
              </a:spcBef>
              <a:buFont typeface="Arial" panose="020B0604020202020204" pitchFamily="34" charset="0"/>
              <a:buChar char="•"/>
            </a:pPr>
            <a:endParaRPr lang="en-US" sz="1000" dirty="0"/>
          </a:p>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Per the emails, another point we could comment on is sharing in some of the licensed bands and add to the license exempt list. </a:t>
            </a:r>
          </a:p>
          <a:p>
            <a:pPr>
              <a:buFont typeface="Arial" panose="020B0604020202020204" pitchFamily="34" charset="0"/>
              <a:buChar char="•"/>
            </a:pPr>
            <a:r>
              <a:rPr lang="en-US" sz="1600" b="0" dirty="0">
                <a:solidFill>
                  <a:schemeClr val="tx1"/>
                </a:solidFill>
              </a:rPr>
              <a:t>A focus for our comments could be to wait till after WRC-19 to do this consultation.</a:t>
            </a:r>
          </a:p>
          <a:p>
            <a:pPr lvl="1">
              <a:buFont typeface="Arial" panose="020B0604020202020204" pitchFamily="34" charset="0"/>
              <a:buChar char="•"/>
            </a:pPr>
            <a:r>
              <a:rPr lang="en-US" sz="1200" b="0" dirty="0">
                <a:solidFill>
                  <a:schemeClr val="tx1"/>
                </a:solidFill>
              </a:rPr>
              <a:t>Then our other points are areas to watch for the WRC-19 outcome and </a:t>
            </a:r>
            <a:r>
              <a:rPr lang="en-US" sz="1200" dirty="0">
                <a:solidFill>
                  <a:schemeClr val="tx1"/>
                </a:solidFill>
              </a:rPr>
              <a:t>what IEEE 802 is thinking.</a:t>
            </a:r>
            <a:endParaRPr lang="en-US" sz="1200" b="0" dirty="0">
              <a:solidFill>
                <a:schemeClr val="tx1"/>
              </a:solidFill>
            </a:endParaRPr>
          </a:p>
          <a:p>
            <a:pPr>
              <a:buFont typeface="Arial" panose="020B0604020202020204" pitchFamily="34" charset="0"/>
              <a:buChar char="•"/>
            </a:pPr>
            <a:r>
              <a:rPr lang="en-US" sz="1600" b="0" dirty="0">
                <a:solidFill>
                  <a:schemeClr val="tx1"/>
                </a:solidFill>
              </a:rPr>
              <a:t>Several members have volunteered to put a few sentences together for different points, Thank You.</a:t>
            </a:r>
          </a:p>
          <a:p>
            <a:pPr>
              <a:buFont typeface="Arial" panose="020B0604020202020204" pitchFamily="34" charset="0"/>
              <a:buChar char="•"/>
            </a:pPr>
            <a:r>
              <a:rPr lang="en-US" sz="1600" b="0" dirty="0">
                <a:solidFill>
                  <a:schemeClr val="tx1"/>
                </a:solidFill>
              </a:rPr>
              <a:t>Though still looking for text from anyone.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hlinkClick r:id="rId2"/>
              </a:rPr>
              <a:t>https://www.acma.gov.au/theACMA/new-approaches-to-spectrum-sharing-1</a:t>
            </a:r>
            <a:r>
              <a:rPr lang="en-US" sz="180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r>
              <a:rPr lang="en-US" sz="1800" b="0" dirty="0"/>
              <a:t>A member will look at this and start some draft comments.</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400" dirty="0"/>
              <a:t>LMSC ballot went to the 14</a:t>
            </a:r>
            <a:r>
              <a:rPr lang="en-US" sz="1400" baseline="30000" dirty="0"/>
              <a:t>th</a:t>
            </a:r>
            <a:r>
              <a:rPr lang="en-US" sz="1400" dirty="0"/>
              <a:t>, yesterday and was short one response, so did not meet return rate, the motion failed.   However the </a:t>
            </a:r>
            <a:r>
              <a:rPr lang="en-US" sz="1400"/>
              <a:t>Chair is </a:t>
            </a:r>
            <a:r>
              <a:rPr lang="en-US" sz="1400" dirty="0"/>
              <a:t>confirming with rule’s folks to be sure.</a:t>
            </a:r>
          </a:p>
          <a:p>
            <a:pPr lvl="1">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Continue to review the S. Africa consultation  </a:t>
            </a:r>
          </a:p>
          <a:p>
            <a:pPr>
              <a:buFont typeface="Wingdings" panose="05000000000000000000" pitchFamily="2" charset="2"/>
              <a:buChar char="q"/>
            </a:pPr>
            <a:r>
              <a:rPr lang="en-US" sz="1800" b="0" dirty="0">
                <a:solidFill>
                  <a:srgbClr val="00B0F0"/>
                </a:solidFill>
              </a:rPr>
              <a:t>ACMA start some comments.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22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t>Beware, new call in link coming, likely 05 Sept.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15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3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15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South Africa consultation</a:t>
            </a:r>
          </a:p>
          <a:p>
            <a:pPr lvl="1">
              <a:spcBef>
                <a:spcPts val="0"/>
              </a:spcBef>
              <a:buFont typeface="Arial" panose="020B0604020202020204" pitchFamily="34" charset="0"/>
              <a:buChar char="•"/>
            </a:pPr>
            <a:r>
              <a:rPr lang="en-US" altLang="en-US" sz="1400" dirty="0"/>
              <a:t>ACMA consultation</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ICASA comments</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ICASA-South Africa consultation</a:t>
            </a:r>
          </a:p>
          <a:p>
            <a:pPr marL="685800" lvl="1">
              <a:spcBef>
                <a:spcPts val="0"/>
              </a:spcBef>
              <a:buFont typeface="Arial" panose="020B0604020202020204" pitchFamily="34" charset="0"/>
              <a:buChar char="•"/>
            </a:pPr>
            <a:r>
              <a:rPr lang="en-US" altLang="en-US" sz="1400" b="0" kern="0" dirty="0"/>
              <a:t>Intent to update frequency allocations</a:t>
            </a:r>
          </a:p>
          <a:p>
            <a:pPr marL="685800" lvl="1">
              <a:spcBef>
                <a:spcPts val="0"/>
              </a:spcBef>
              <a:buFont typeface="Arial" panose="020B0604020202020204" pitchFamily="34" charset="0"/>
              <a:buChar char="•"/>
            </a:pPr>
            <a:r>
              <a:rPr lang="en-US" altLang="en-US" sz="1400" kern="0" dirty="0"/>
              <a:t>C</a:t>
            </a:r>
            <a:r>
              <a:rPr lang="en-US" altLang="en-US" sz="1400" b="0" kern="0" dirty="0"/>
              <a:t>omments due 06Sept/22Aug to approve</a:t>
            </a:r>
            <a:endParaRPr lang="en-US" altLang="en-US" sz="1400" kern="0" dirty="0"/>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Ballot status, FCC</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Tim H.</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08 Aug August 2019 in document </a:t>
            </a:r>
            <a:r>
              <a:rPr lang="en-US" altLang="en-US" sz="1800" dirty="0">
                <a:hlinkClick r:id="rId2"/>
              </a:rPr>
              <a:t>https://mentor.ieee.org/802.18/dcn/19/18-19-0108-00-0000-minutes-08aug19-rrtag-teleconference.docx</a:t>
            </a:r>
            <a:r>
              <a:rPr lang="en-US" altLang="en-US" sz="1800" dirty="0"/>
              <a:t>  </a:t>
            </a:r>
            <a:r>
              <a:rPr lang="en-US" sz="1600" b="1" dirty="0"/>
              <a:t>Posted: </a:t>
            </a:r>
            <a:r>
              <a:rPr lang="en-US" sz="1600" b="0" dirty="0"/>
              <a:t>14-Aug-2019 09:42:33 ET</a:t>
            </a:r>
          </a:p>
          <a:p>
            <a:pPr marL="0" indent="0">
              <a:spcBef>
                <a:spcPts val="400"/>
              </a:spcBef>
            </a:pPr>
            <a:r>
              <a:rPr lang="en-US" altLang="en-US" sz="1600" b="0" dirty="0">
                <a:solidFill>
                  <a:schemeClr val="tx1"/>
                </a:solidFill>
              </a:rPr>
              <a:t>	</a:t>
            </a:r>
            <a:r>
              <a:rPr lang="en-US" altLang="en-US" sz="1600" dirty="0">
                <a:solidFill>
                  <a:schemeClr val="tx1"/>
                </a:solidFill>
              </a:rPr>
              <a:t>Moved by:  	Tim H.</a:t>
            </a:r>
          </a:p>
          <a:p>
            <a:pPr marL="0" indent="0">
              <a:spcBef>
                <a:spcPts val="400"/>
              </a:spcBef>
            </a:pPr>
            <a:r>
              <a:rPr lang="en-US" altLang="en-US" sz="1600" dirty="0">
                <a:solidFill>
                  <a:schemeClr val="tx1"/>
                </a:solidFill>
              </a:rPr>
              <a:t>	Seconded by:	Hassan Y. </a:t>
            </a:r>
            <a:endParaRPr lang="en-US" altLang="en-US" sz="1600" dirty="0">
              <a:solidFill>
                <a:schemeClr val="bg1">
                  <a:lumMod val="75000"/>
                </a:schemeClr>
              </a:solidFill>
            </a:endParaRPr>
          </a:p>
          <a:p>
            <a:pPr>
              <a:spcBef>
                <a:spcPts val="400"/>
              </a:spcBef>
            </a:pPr>
            <a:r>
              <a:rPr lang="en-US" altLang="en-US" sz="1600" b="1" dirty="0">
                <a:solidFill>
                  <a:schemeClr val="bg1">
                    <a:lumMod val="75000"/>
                  </a:schemeClr>
                </a:solidFill>
              </a:rPr>
              <a:t>		</a:t>
            </a: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bg1">
                    <a:lumMod val="75000"/>
                  </a:schemeClr>
                </a:solidFill>
              </a:rPr>
              <a:t>__</a:t>
            </a:r>
            <a:r>
              <a:rPr lang="en-US" altLang="en-US" sz="1800" dirty="0">
                <a:solidFill>
                  <a:schemeClr val="tx1"/>
                </a:solidFill>
              </a:rPr>
              <a:t>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Agreed to disagree on the punctured channel emission levels, will discuss further.  </a:t>
            </a:r>
          </a:p>
          <a:p>
            <a:pPr lvl="2">
              <a:buFont typeface="Arial" panose="020B0604020202020204" pitchFamily="34" charset="0"/>
              <a:buChar char="•"/>
            </a:pPr>
            <a:r>
              <a:rPr lang="en-US" sz="1400" dirty="0">
                <a:solidFill>
                  <a:schemeClr val="tx1"/>
                </a:solidFill>
              </a:rPr>
              <a:t>Not reading the .11ax text the same way, interpretation, EN 301 893 current draft is inadequate.</a:t>
            </a:r>
          </a:p>
          <a:p>
            <a:pPr lvl="1">
              <a:buFont typeface="Arial" panose="020B0604020202020204" pitchFamily="34" charset="0"/>
              <a:buChar char="•"/>
            </a:pPr>
            <a:r>
              <a:rPr lang="en-US" sz="1600" dirty="0">
                <a:solidFill>
                  <a:schemeClr val="tx1"/>
                </a:solidFill>
              </a:rPr>
              <a:t>And there is a proposal on updated test cases for Energy Detect/Preamble Detect for the EN 301 893 standard.  </a:t>
            </a:r>
          </a:p>
          <a:p>
            <a:pPr lvl="2">
              <a:buFont typeface="Arial" panose="020B0604020202020204" pitchFamily="34" charset="0"/>
              <a:buChar char="•"/>
            </a:pPr>
            <a:r>
              <a:rPr lang="en-US" sz="1400" dirty="0">
                <a:solidFill>
                  <a:schemeClr val="tx1"/>
                </a:solidFill>
              </a:rPr>
              <a:t>Meeting next, a test fest at Rhode &amp; Schwarz and will see what the results tells all, this is private testing, not an ETSI function. </a:t>
            </a: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tx1"/>
                </a:solidFill>
              </a:rPr>
              <a:t>05 Sept and 07 Nov, meetings on 2.4 GHz SRDoc.</a:t>
            </a:r>
          </a:p>
          <a:p>
            <a:pPr lvl="1">
              <a:buFont typeface="Arial" panose="020B0604020202020204" pitchFamily="34" charset="0"/>
              <a:buChar char="•"/>
            </a:pPr>
            <a:r>
              <a:rPr lang="en-US" sz="1600" dirty="0">
                <a:solidFill>
                  <a:schemeClr val="tx1"/>
                </a:solidFill>
              </a:rPr>
              <a:t> </a:t>
            </a:r>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WGFM asking WGSE to initiate studies to benefit WGFM and FM57, Task 2 of the Mandate, Report B.  Focus tasks are low power indoor and very low power anywhere. </a:t>
            </a:r>
          </a:p>
          <a:p>
            <a:pPr lvl="1">
              <a:buFont typeface="Arial" panose="020B0604020202020204" pitchFamily="34" charset="0"/>
              <a:buChar char="•"/>
            </a:pPr>
            <a:r>
              <a:rPr lang="en-US" sz="1600" dirty="0">
                <a:solidFill>
                  <a:schemeClr val="tx1"/>
                </a:solidFill>
              </a:rPr>
              <a:t>Also, to further complement the existing studies of ECC Report 302 as appropriate, related to the results so far for the FS short-term protection studies between p-t-p apps and WAS/RLANs.</a:t>
            </a:r>
          </a:p>
          <a:p>
            <a:pPr lvl="1">
              <a:buFont typeface="Arial" panose="020B0604020202020204" pitchFamily="34" charset="0"/>
              <a:buChar char="•"/>
            </a:pPr>
            <a:r>
              <a:rPr lang="en-US" sz="1600" dirty="0">
                <a:solidFill>
                  <a:schemeClr val="tx1"/>
                </a:solidFill>
              </a:rPr>
              <a:t> </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Public enquiry resolution for report A will be in this meeting.</a:t>
            </a:r>
          </a:p>
          <a:p>
            <a:pPr lvl="1">
              <a:buFont typeface="Arial" panose="020B0604020202020204" pitchFamily="34" charset="0"/>
              <a:buChar char="•"/>
            </a:pPr>
            <a:r>
              <a:rPr lang="en-US" sz="1600" dirty="0">
                <a:solidFill>
                  <a:schemeClr val="tx1"/>
                </a:solidFill>
              </a:rPr>
              <a:t>At WGFM adopted a new WI for development of  an ECC Decision on WAS/RLAN in the band 5925-6425 </a:t>
            </a:r>
            <a:r>
              <a:rPr lang="en-US" sz="1600" dirty="0" err="1">
                <a:solidFill>
                  <a:schemeClr val="tx1"/>
                </a:solidFill>
              </a:rPr>
              <a:t>MHz</a:t>
            </a:r>
            <a:r>
              <a:rPr lang="en-US" sz="1400" dirty="0" err="1">
                <a:solidFill>
                  <a:schemeClr val="tx1"/>
                </a:solidFill>
              </a:rPr>
              <a:t>.</a:t>
            </a:r>
            <a:r>
              <a:rPr lang="en-US" sz="1600" dirty="0">
                <a:solidFill>
                  <a:schemeClr val="tx1"/>
                </a:solidFill>
              </a:rPr>
              <a:t> .   (To develop for the text for the decision.) </a:t>
            </a:r>
          </a:p>
          <a:p>
            <a:pPr lvl="2">
              <a:buFont typeface="Arial" panose="020B0604020202020204" pitchFamily="34" charset="0"/>
              <a:buChar char="•"/>
            </a:pPr>
            <a:r>
              <a:rPr lang="en-US" sz="1400" dirty="0">
                <a:solidFill>
                  <a:schemeClr val="tx1"/>
                </a:solidFill>
              </a:rPr>
              <a:t>This connects to BRAN to develop the standard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800" dirty="0"/>
              <a:t>How four cities in North America are working to close the digital divide</a:t>
            </a:r>
            <a:endParaRPr lang="en-US" sz="1800" dirty="0">
              <a:hlinkClick r:id="rId3"/>
            </a:endParaRPr>
          </a:p>
          <a:p>
            <a:pPr lvl="1">
              <a:buFont typeface="Arial" panose="020B0604020202020204" pitchFamily="34" charset="0"/>
              <a:buChar char="•"/>
            </a:pPr>
            <a:r>
              <a:rPr lang="en-US" sz="1600" dirty="0">
                <a:hlinkClick r:id="rId3"/>
              </a:rPr>
              <a:t>https://news.itu.int/how-four-cities-in-north-america-are-working-to-close-the-digital-divide/</a:t>
            </a:r>
            <a:endParaRPr lang="en-US" sz="1600" dirty="0"/>
          </a:p>
          <a:p>
            <a:pPr lvl="1">
              <a:buFont typeface="Arial" panose="020B0604020202020204" pitchFamily="34" charset="0"/>
              <a:buChar char="•"/>
            </a:pPr>
            <a:r>
              <a:rPr lang="en-US" sz="1600" dirty="0"/>
              <a:t>Chicago, Salt Lake City, Long Beach and Kansas City</a:t>
            </a:r>
          </a:p>
          <a:p>
            <a:pPr lvl="1">
              <a:buFont typeface="Arial" panose="020B0604020202020204" pitchFamily="34" charset="0"/>
              <a:buChar char="•"/>
            </a:pPr>
            <a:r>
              <a:rPr lang="en-US" sz="1600" dirty="0"/>
              <a:t>Libraries are mentioned a lot, and city wide </a:t>
            </a:r>
            <a:r>
              <a:rPr lang="en-US" sz="1600" dirty="0" err="1"/>
              <a:t>WiFi</a:t>
            </a:r>
            <a:r>
              <a:rPr lang="en-US" sz="1600" dirty="0"/>
              <a:t> for some. </a:t>
            </a:r>
            <a:endParaRPr lang="en-US" sz="1200" dirty="0">
              <a:hlinkClick r:id="rId4"/>
            </a:endParaRPr>
          </a:p>
          <a:p>
            <a:pPr>
              <a:buFont typeface="Arial" panose="020B0604020202020204" pitchFamily="34" charset="0"/>
              <a:buChar char="•"/>
            </a:pPr>
            <a:endParaRPr lang="en-US" sz="1200" dirty="0">
              <a:hlinkClick r:id="rId4"/>
            </a:endParaRPr>
          </a:p>
          <a:p>
            <a:pPr>
              <a:buFont typeface="Arial" panose="020B0604020202020204" pitchFamily="34" charset="0"/>
              <a:buChar char="•"/>
            </a:pPr>
            <a:r>
              <a:rPr lang="en-US" sz="1800" dirty="0"/>
              <a:t>Calendar:</a:t>
            </a:r>
            <a:endParaRPr lang="en-US" sz="1800" dirty="0">
              <a:hlinkClick r:id="rId5"/>
            </a:endParaRPr>
          </a:p>
          <a:p>
            <a:pPr lvl="1">
              <a:buFont typeface="Arial" panose="020B0604020202020204" pitchFamily="34" charset="0"/>
              <a:buChar char="•"/>
            </a:pPr>
            <a:r>
              <a:rPr lang="en-US" sz="1600" dirty="0">
                <a:hlinkClick r:id="rId5"/>
              </a:rPr>
              <a:t>https://www.itu.int/en/events/Pages/Calendar-Events.aspx?sector=ITU-R</a:t>
            </a:r>
            <a:endParaRPr lang="en-US" sz="1600" dirty="0"/>
          </a:p>
          <a:p>
            <a:pPr>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6"/>
              </a:rPr>
              <a:t>Working Party 1A (WP 1A) - Spectrum engineering techniques</a:t>
            </a:r>
            <a:r>
              <a:rPr lang="en-US" sz="1050" u="sng" dirty="0"/>
              <a:t> </a:t>
            </a:r>
          </a:p>
          <a:p>
            <a:pPr lvl="1">
              <a:buFont typeface="Arial" panose="020B0604020202020204" pitchFamily="34" charset="0"/>
              <a:buChar char="•"/>
            </a:pPr>
            <a:r>
              <a:rPr lang="en-US" sz="1050" dirty="0">
                <a:hlinkClick r:id="rId7"/>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8"/>
              </a:rPr>
              <a:t>Study Group 5 (SG 5) Terrestrial services</a:t>
            </a:r>
            <a:endParaRPr lang="en-US" sz="1200" dirty="0"/>
          </a:p>
          <a:p>
            <a:pPr lvl="1">
              <a:buFont typeface="Arial" panose="020B0604020202020204" pitchFamily="34" charset="0"/>
              <a:buChar char="•"/>
            </a:pPr>
            <a:r>
              <a:rPr lang="en-US" sz="1050" dirty="0">
                <a:hlinkClick r:id="rId9"/>
              </a:rPr>
              <a:t>Working Party 5A (WP 5A) - Land mobile service above 30 MHz* (excluding IMT); wireless access in the fixed service; amateur and amateur-satellite services</a:t>
            </a:r>
            <a:r>
              <a:rPr lang="en-US" sz="1050" dirty="0"/>
              <a:t>  (Chair on mailing list)</a:t>
            </a:r>
            <a:endParaRPr lang="en-US" sz="1050" dirty="0">
              <a:hlinkClick r:id="rId10"/>
            </a:endParaRPr>
          </a:p>
          <a:p>
            <a:pPr lvl="1">
              <a:buFont typeface="Arial" panose="020B0604020202020204" pitchFamily="34" charset="0"/>
              <a:buChar char="•"/>
            </a:pPr>
            <a:r>
              <a:rPr lang="en-US" sz="1050" dirty="0">
                <a:hlinkClick r:id="rId10"/>
              </a:rPr>
              <a:t>Working Party 5D (WP 5D) - IMT Systems</a:t>
            </a:r>
            <a:r>
              <a:rPr lang="en-US" sz="1050" dirty="0"/>
              <a:t> (Chair on mailing list)​​</a:t>
            </a:r>
          </a:p>
          <a:p>
            <a:pPr lvl="2">
              <a:buFont typeface="Arial" panose="020B0604020202020204" pitchFamily="34" charset="0"/>
              <a:buChar char="•"/>
            </a:pPr>
            <a:r>
              <a:rPr lang="en-US" sz="900" dirty="0">
                <a:hlinkClick r:id="rId11"/>
              </a:rPr>
              <a:t>Monday 2019-12-09 - Friday 2019-12-13</a:t>
            </a:r>
            <a:endParaRPr lang="en-US" sz="900" dirty="0"/>
          </a:p>
          <a:p>
            <a:pPr marL="400050">
              <a:buFont typeface="Arial" panose="020B0604020202020204" pitchFamily="34" charset="0"/>
              <a:buChar char="•"/>
            </a:pPr>
            <a:r>
              <a:rPr lang="en-US" sz="1200" dirty="0"/>
              <a:t>WRC-19:   </a:t>
            </a:r>
          </a:p>
          <a:p>
            <a:pPr marL="800100" lvl="1">
              <a:buFont typeface="Arial" panose="020B0604020202020204" pitchFamily="34" charset="0"/>
              <a:buChar char="•"/>
            </a:pPr>
            <a:r>
              <a:rPr lang="en-US" sz="1100" u="sng" dirty="0">
                <a:hlinkClick r:id="rId12"/>
              </a:rPr>
              <a:t>https://www.itu.int/en/ITU-R/conferences/wrc/2019/Pages/default.aspx</a:t>
            </a:r>
            <a:r>
              <a:rPr lang="en-US" sz="1100" u="sng" dirty="0"/>
              <a:t>;  agenda and more: </a:t>
            </a:r>
            <a:r>
              <a:rPr lang="en-US" sz="1100" dirty="0"/>
              <a:t> </a:t>
            </a:r>
            <a:r>
              <a:rPr lang="en-US" sz="1100" u="sng" dirty="0">
                <a:hlinkClick r:id="rId13"/>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4"/>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38387</TotalTime>
  <Words>3443</Words>
  <Application>Microsoft Office PowerPoint</Application>
  <PresentationFormat>On-screen Show (4:3)</PresentationFormat>
  <Paragraphs>450</Paragraphs>
  <Slides>23</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2"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South Africa (ICASA): RF SPECTRUM REGULATIONS</vt:lpstr>
      <vt:lpstr>ACMA consultation on sharing</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UWB petition for rule making</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1795</cp:revision>
  <cp:lastPrinted>1601-01-01T00:00:00Z</cp:lastPrinted>
  <dcterms:created xsi:type="dcterms:W3CDTF">2016-03-03T14:54:45Z</dcterms:created>
  <dcterms:modified xsi:type="dcterms:W3CDTF">2019-08-16T14:47:30Z</dcterms:modified>
</cp:coreProperties>
</file>