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41" r:id="rId3"/>
    <p:sldId id="329" r:id="rId4"/>
    <p:sldId id="330" r:id="rId5"/>
    <p:sldId id="516" r:id="rId6"/>
    <p:sldId id="596" r:id="rId7"/>
    <p:sldId id="603" r:id="rId8"/>
    <p:sldId id="606" r:id="rId9"/>
    <p:sldId id="608" r:id="rId10"/>
    <p:sldId id="615" r:id="rId11"/>
    <p:sldId id="616" r:id="rId12"/>
    <p:sldId id="614" r:id="rId13"/>
    <p:sldId id="524" r:id="rId14"/>
    <p:sldId id="498" r:id="rId15"/>
    <p:sldId id="402" r:id="rId16"/>
    <p:sldId id="403" r:id="rId17"/>
    <p:sldId id="462" r:id="rId18"/>
    <p:sldId id="549" r:id="rId19"/>
    <p:sldId id="425" r:id="rId20"/>
    <p:sldId id="609" r:id="rId21"/>
    <p:sldId id="611" r:id="rId22"/>
    <p:sldId id="592" r:id="rId23"/>
    <p:sldId id="599" r:id="rId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97" autoAdjust="0"/>
    <p:restoredTop sz="93868" autoAdjust="0"/>
  </p:normalViewPr>
  <p:slideViewPr>
    <p:cSldViewPr>
      <p:cViewPr varScale="1">
        <p:scale>
          <a:sx n="102" d="100"/>
          <a:sy n="102" d="100"/>
        </p:scale>
        <p:origin x="1428"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14-Aug-19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Char char="•"/>
            </a:pPr>
            <a:r>
              <a:rPr lang="en-US" sz="1800" dirty="0"/>
              <a:t>ITU-R and WRC, keeping up. </a:t>
            </a:r>
          </a:p>
          <a:p>
            <a:pPr lvl="1">
              <a:spcBef>
                <a:spcPts val="0"/>
              </a:spcBef>
              <a:buFont typeface="Arial" panose="020B0604020202020204" pitchFamily="34" charset="0"/>
              <a:buChar char="•"/>
            </a:pPr>
            <a:r>
              <a:rPr lang="en-US" sz="1600" dirty="0">
                <a:solidFill>
                  <a:schemeClr val="tx1"/>
                </a:solidFill>
              </a:rPr>
              <a:t>Did have a meeting with staff earlier (25 June), outlining WRC process and ITU-R. </a:t>
            </a:r>
          </a:p>
          <a:p>
            <a:pPr lvl="1">
              <a:spcBef>
                <a:spcPts val="0"/>
              </a:spcBef>
              <a:buFont typeface="Arial" panose="020B0604020202020204" pitchFamily="34" charset="0"/>
              <a:buChar char="•"/>
            </a:pPr>
            <a:r>
              <a:rPr lang="en-US" sz="1600" dirty="0">
                <a:solidFill>
                  <a:schemeClr val="tx1"/>
                </a:solidFill>
              </a:rPr>
              <a:t>One action is to have an ongoing slide like the EU slides with upcoming webcasts and meetings. </a:t>
            </a:r>
          </a:p>
          <a:p>
            <a:pPr lvl="1">
              <a:spcBef>
                <a:spcPts val="0"/>
              </a:spcBef>
              <a:buFont typeface="Arial" panose="020B0604020202020204" pitchFamily="34" charset="0"/>
              <a:buChar char="•"/>
            </a:pPr>
            <a:r>
              <a:rPr lang="en-US" sz="1600" dirty="0">
                <a:solidFill>
                  <a:schemeClr val="tx1"/>
                </a:solidFill>
              </a:rPr>
              <a:t>After WRC-19, early next year, will review WRC-23 Agenda Items and (start to) put together IEEE 802 viewpoints on them. </a:t>
            </a:r>
          </a:p>
          <a:p>
            <a:pPr lvl="1">
              <a:spcBef>
                <a:spcPts val="0"/>
              </a:spcBef>
              <a:buFont typeface="Arial" panose="020B0604020202020204" pitchFamily="34" charset="0"/>
              <a:buChar char="•"/>
            </a:pPr>
            <a:r>
              <a:rPr lang="en-US" sz="1600" dirty="0">
                <a:solidFill>
                  <a:schemeClr val="tx1"/>
                </a:solidFill>
              </a:rPr>
              <a:t>.18 needs to research further the USA/Canada/</a:t>
            </a:r>
            <a:r>
              <a:rPr lang="en-US" sz="1600" dirty="0" err="1">
                <a:solidFill>
                  <a:schemeClr val="tx1"/>
                </a:solidFill>
              </a:rPr>
              <a:t>xxxxx</a:t>
            </a:r>
            <a:r>
              <a:rPr lang="en-US" sz="1600" dirty="0">
                <a:solidFill>
                  <a:schemeClr val="tx1"/>
                </a:solidFill>
              </a:rPr>
              <a:t> WRC prep processes meetings etc., web sites to follow, can we dial in, etc. </a:t>
            </a:r>
            <a:endParaRPr lang="en-US" sz="1400" dirty="0"/>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501127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762508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725603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9857637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 Aug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15 Aug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15 Aug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802.18-19/0111r00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www.icasa.org.za/news/2019/icasa-begins-a-process-to-review-annexure-b-of-the-radio-frequency-spectrum-regulations-of-2015"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hyperlink" Target="https://mentor.ieee.org/802.18/dcn/19/18-19-0109-00-0000-icasa-s-africa-intentions-to-amend-spectrum-regulations.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110-00-0000-acma-spectrum-sharing-new-approaches-consultation.docx" TargetMode="External"/><Relationship Id="rId2" Type="http://schemas.openxmlformats.org/officeDocument/2006/relationships/hyperlink" Target="https://www.acma.gov.au/theACMA/new-approaches-to-spectrum-sharing-1"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imf.org/en/Publications/WEO/Issues/2019/03/28/world-economic-outlook-april-2019"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www.mtgevents.com.au/ieee2019/visa-and-travel/" TargetMode="External"/><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mentor.ieee.org/802.18/dcn/19/18-19-0106-02-0000-uwb-petition-reply-802.docx" TargetMode="Externa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9/18-19-0106-04-0000-uwb-petition-reply-802.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9/18-19-0108-00-0000-minutes-08aug19-rrtag-teleconference.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itu.int/go/ITU-R/sg5" TargetMode="External"/><Relationship Id="rId13" Type="http://schemas.openxmlformats.org/officeDocument/2006/relationships/hyperlink" Target="https://www.itu.int/oth/R1402000001" TargetMode="External"/><Relationship Id="rId3" Type="http://schemas.openxmlformats.org/officeDocument/2006/relationships/hyperlink" Target="https://news.itu.int/how-four-cities-in-north-america-are-working-to-close-the-digital-divide/" TargetMode="External"/><Relationship Id="rId7" Type="http://schemas.openxmlformats.org/officeDocument/2006/relationships/hyperlink" Target="https://www.itu.int/go/ITU-R/wp1c" TargetMode="External"/><Relationship Id="rId12" Type="http://schemas.openxmlformats.org/officeDocument/2006/relationships/hyperlink" Target="https://www.itu.int/en/ITU-R/conferences/wrc/2019/Pages/default.asp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www.itu.int/go/ITU-R/wp1a" TargetMode="External"/><Relationship Id="rId11" Type="http://schemas.openxmlformats.org/officeDocument/2006/relationships/hyperlink" Target="https://www.itu.int/events/eventdetails.asp?eventid=17206" TargetMode="External"/><Relationship Id="rId5" Type="http://schemas.openxmlformats.org/officeDocument/2006/relationships/hyperlink" Target="https://www.itu.int/en/events/Pages/Calendar-Events.aspx?sector=ITU-R" TargetMode="External"/><Relationship Id="rId10" Type="http://schemas.openxmlformats.org/officeDocument/2006/relationships/hyperlink" Target="https://www.itu.int/go/ITU-R/wp5d" TargetMode="External"/><Relationship Id="rId4" Type="http://schemas.openxmlformats.org/officeDocument/2006/relationships/hyperlink" Target="https://www.itu.int/go/ITU-R/sg1" TargetMode="External"/><Relationship Id="rId9" Type="http://schemas.openxmlformats.org/officeDocument/2006/relationships/hyperlink" Target="https://www.itu.int/go/ITU-R/wp5a" TargetMode="External"/><Relationship Id="rId14" Type="http://schemas.openxmlformats.org/officeDocument/2006/relationships/hyperlink" Target="https://www.itu.int/en/ITU-R/study-groups/rcpm/Pages/wrc-23-preliminary-studies.asp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15 Aug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15 Aug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747"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37368"/>
            <a:ext cx="8898529" cy="405632"/>
          </a:xfrm>
        </p:spPr>
        <p:txBody>
          <a:bodyPr/>
          <a:lstStyle/>
          <a:p>
            <a:r>
              <a:rPr lang="en-US" sz="2000" dirty="0"/>
              <a:t>South Africa (ICASA): RF SPECTRUM REGULATIONS</a:t>
            </a:r>
          </a:p>
        </p:txBody>
      </p:sp>
      <p:sp>
        <p:nvSpPr>
          <p:cNvPr id="3" name="Content Placeholder 2"/>
          <p:cNvSpPr>
            <a:spLocks noGrp="1"/>
          </p:cNvSpPr>
          <p:nvPr>
            <p:ph idx="1"/>
          </p:nvPr>
        </p:nvSpPr>
        <p:spPr>
          <a:xfrm>
            <a:off x="697684" y="1158728"/>
            <a:ext cx="8353245" cy="5165871"/>
          </a:xfrm>
        </p:spPr>
        <p:txBody>
          <a:bodyPr/>
          <a:lstStyle/>
          <a:p>
            <a:pPr marL="2000250" lvl="4">
              <a:spcBef>
                <a:spcPts val="0"/>
              </a:spcBef>
              <a:buFont typeface="Arial" panose="020B0604020202020204" pitchFamily="34" charset="0"/>
              <a:buChar char="•"/>
            </a:pPr>
            <a:endParaRPr lang="en-US" sz="1000" dirty="0"/>
          </a:p>
          <a:p>
            <a:pPr marL="285750" indent="-285750">
              <a:spcBef>
                <a:spcPts val="0"/>
              </a:spcBef>
              <a:buFont typeface="Arial" panose="020B0604020202020204" pitchFamily="34" charset="0"/>
              <a:buChar char="•"/>
            </a:pPr>
            <a:r>
              <a:rPr lang="en-US" sz="1800" dirty="0"/>
              <a:t>NOTICE OF INTENTION TO AMEND ANNEXURE B OF THE RADIO FREQUENCY SPECTRUM REGULATIONS, 2015 </a:t>
            </a:r>
          </a:p>
          <a:p>
            <a:pPr lvl="1">
              <a:buFont typeface="Arial" panose="020B0604020202020204" pitchFamily="34" charset="0"/>
              <a:buChar char="•"/>
            </a:pPr>
            <a:r>
              <a:rPr lang="en-US" sz="1600" u="sng" dirty="0">
                <a:hlinkClick r:id="rId3"/>
              </a:rPr>
              <a:t>https://www.icasa.org.za/news/2019/icasa-begins-a-process-to-review-annexure-b-of-the-radio-frequency-spectrum-regulations-of-2015</a:t>
            </a:r>
            <a:endParaRPr lang="en-US" sz="1600" dirty="0"/>
          </a:p>
          <a:p>
            <a:pPr lvl="1">
              <a:buFont typeface="Arial" panose="020B0604020202020204" pitchFamily="34" charset="0"/>
              <a:buChar char="•"/>
            </a:pPr>
            <a:r>
              <a:rPr lang="en-US" sz="1600" dirty="0"/>
              <a:t>In this regard, ICASA has published a notice of its intention to amend Annexure B in the Government Gazette where interested stakeholders are invited to submit written representations with regards to the proposed amendments by close of business on 06 September 2019. </a:t>
            </a:r>
          </a:p>
          <a:p>
            <a:pPr lvl="1">
              <a:buFont typeface="Arial" panose="020B0604020202020204" pitchFamily="34" charset="0"/>
              <a:buChar char="•"/>
            </a:pPr>
            <a:r>
              <a:rPr lang="en-US" sz="1600" dirty="0">
                <a:hlinkClick r:id="rId4"/>
              </a:rPr>
              <a:t>https://mentor.ieee.org/802.18/dcn/19/18-19-0109-00-0000-icasa-s-africa-intentions-to-amend-spectrum-regulations.pdf</a:t>
            </a:r>
            <a:r>
              <a:rPr lang="en-US" sz="1600" dirty="0"/>
              <a:t>  </a:t>
            </a:r>
          </a:p>
          <a:p>
            <a:pPr lvl="1">
              <a:buFont typeface="Arial" panose="020B0604020202020204" pitchFamily="34" charset="0"/>
              <a:buChar char="•"/>
            </a:pPr>
            <a:r>
              <a:rPr lang="en-US" sz="1600" dirty="0"/>
              <a:t>Several areas we could comment on, need to approve by 22 Aug. </a:t>
            </a:r>
          </a:p>
          <a:p>
            <a:pPr lvl="1">
              <a:buFont typeface="Arial" panose="020B0604020202020204" pitchFamily="34" charset="0"/>
              <a:buChar char="•"/>
            </a:pPr>
            <a:r>
              <a:rPr lang="en-US" sz="1600" dirty="0"/>
              <a:t>1) go up to 71 GHz;  2) 5150-5250 remove indoor restriction;  3) should wait for WRC-19 and then harmonize with its results and EU </a:t>
            </a:r>
          </a:p>
          <a:p>
            <a:pPr>
              <a:buFont typeface="Arial" panose="020B0604020202020204" pitchFamily="34" charset="0"/>
              <a:buChar char="•"/>
            </a:pPr>
            <a:r>
              <a:rPr lang="en-US" sz="2000" b="0" dirty="0">
                <a:solidFill>
                  <a:schemeClr val="tx1"/>
                </a:solidFill>
              </a:rPr>
              <a:t>Per the emails, another point is some of the licensed bands that sharing is something we could comment on to add to the license </a:t>
            </a:r>
            <a:r>
              <a:rPr lang="en-US" sz="2000" b="0">
                <a:solidFill>
                  <a:schemeClr val="tx1"/>
                </a:solidFill>
              </a:rPr>
              <a:t>exempt list. </a:t>
            </a:r>
            <a:endParaRPr lang="en-US" sz="2000" b="0" dirty="0">
              <a:solidFill>
                <a:schemeClr val="tx1"/>
              </a:solidFill>
            </a:endParaRPr>
          </a:p>
          <a:p>
            <a:pPr>
              <a:buFont typeface="Arial" panose="020B0604020202020204" pitchFamily="34" charset="0"/>
              <a:buChar char="•"/>
            </a:pPr>
            <a:r>
              <a:rPr lang="en-US" sz="2000" b="0" dirty="0">
                <a:solidFill>
                  <a:schemeClr val="tx1"/>
                </a:solidFill>
              </a:rPr>
              <a:t>Looking for text for the points. </a:t>
            </a:r>
            <a:endParaRPr lang="en-US" sz="20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 Aug 2019</a:t>
            </a:r>
            <a:endParaRPr lang="en-GB" dirty="0"/>
          </a:p>
        </p:txBody>
      </p:sp>
    </p:spTree>
    <p:extLst>
      <p:ext uri="{BB962C8B-B14F-4D97-AF65-F5344CB8AC3E}">
        <p14:creationId xmlns:p14="http://schemas.microsoft.com/office/powerpoint/2010/main" val="1321954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sz="2400" dirty="0"/>
              <a:t>ACMA consultation on sharing</a:t>
            </a:r>
          </a:p>
        </p:txBody>
      </p:sp>
      <p:sp>
        <p:nvSpPr>
          <p:cNvPr id="3" name="Content Placeholder 2"/>
          <p:cNvSpPr>
            <a:spLocks noGrp="1"/>
          </p:cNvSpPr>
          <p:nvPr>
            <p:ph idx="1"/>
          </p:nvPr>
        </p:nvSpPr>
        <p:spPr>
          <a:xfrm>
            <a:off x="698888" y="1066800"/>
            <a:ext cx="8292711" cy="5346442"/>
          </a:xfrm>
        </p:spPr>
        <p:txBody>
          <a:bodyPr/>
          <a:lstStyle/>
          <a:p>
            <a:pPr marL="0" indent="0">
              <a:spcBef>
                <a:spcPts val="0"/>
              </a:spcBef>
            </a:pPr>
            <a:r>
              <a:rPr lang="en-US" sz="1800" dirty="0"/>
              <a:t> </a:t>
            </a:r>
            <a:r>
              <a:rPr lang="en-US" sz="1400" dirty="0"/>
              <a:t>   </a:t>
            </a:r>
          </a:p>
          <a:p>
            <a:pPr>
              <a:buFont typeface="Arial" panose="020B0604020202020204" pitchFamily="34" charset="0"/>
              <a:buChar char="•"/>
            </a:pPr>
            <a:r>
              <a:rPr lang="en-US" sz="1800" dirty="0">
                <a:hlinkClick r:id="rId2"/>
              </a:rPr>
              <a:t>https://www.acma.gov.au/theACMA/new-approaches-to-spectrum-sharing-1</a:t>
            </a:r>
            <a:r>
              <a:rPr lang="en-US" sz="1800" dirty="0"/>
              <a:t> </a:t>
            </a:r>
          </a:p>
          <a:p>
            <a:pPr>
              <a:buFont typeface="Arial" panose="020B0604020202020204" pitchFamily="34" charset="0"/>
              <a:buChar char="•"/>
            </a:pPr>
            <a:r>
              <a:rPr lang="en-US" sz="1800" dirty="0">
                <a:hlinkClick r:id="rId3"/>
              </a:rPr>
              <a:t>https://mentor.ieee.org/802.18/dcn/19/18-19-0110-00-0000-acma-spectrum-sharing-new-approaches-consultation.docx</a:t>
            </a:r>
            <a:endParaRPr lang="en-US" sz="1800" dirty="0"/>
          </a:p>
          <a:p>
            <a:pPr>
              <a:buFont typeface="Arial" panose="020B0604020202020204" pitchFamily="34" charset="0"/>
              <a:buChar char="•"/>
            </a:pPr>
            <a:r>
              <a:rPr lang="en-US" sz="1800" b="0" dirty="0"/>
              <a:t>Comments due 27 Sept, the RR_TAG would need to approve by 12 Sept, before the Wireless Interim. </a:t>
            </a:r>
          </a:p>
          <a:p>
            <a:pPr>
              <a:buFont typeface="Arial" panose="020B0604020202020204" pitchFamily="34" charset="0"/>
              <a:buChar char="•"/>
            </a:pPr>
            <a:r>
              <a:rPr lang="en-US" sz="1800" b="0" dirty="0"/>
              <a:t>Asking about sharing approaches and looking for feedback. They have 7 questions. </a:t>
            </a:r>
          </a:p>
          <a:p>
            <a:pPr>
              <a:buFont typeface="Arial" panose="020B0604020202020204" pitchFamily="34" charset="0"/>
              <a:buChar char="•"/>
            </a:pPr>
            <a:r>
              <a:rPr lang="en-US" sz="1800" b="0" dirty="0"/>
              <a:t>They are looking at energy detection, similar to the 3.5 GHz access system</a:t>
            </a:r>
          </a:p>
          <a:p>
            <a:pPr>
              <a:buFont typeface="Arial" panose="020B0604020202020204" pitchFamily="34" charset="0"/>
              <a:buChar char="•"/>
            </a:pPr>
            <a:r>
              <a:rPr lang="en-US" sz="1800" b="0" dirty="0"/>
              <a:t>A member will look at this and start some comments.</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r>
              <a:rPr lang="en-US" sz="1800" b="0" dirty="0"/>
              <a:t> </a:t>
            </a:r>
          </a:p>
          <a:p>
            <a:pPr>
              <a:buFont typeface="Arial" panose="020B0604020202020204" pitchFamily="34" charset="0"/>
              <a:buChar char="•"/>
            </a:pPr>
            <a:endParaRPr lang="en-US" sz="1800" b="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15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2505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74298" y="1183248"/>
            <a:ext cx="8292711" cy="5346442"/>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800" dirty="0"/>
              <a:t>UWB petition for rule making </a:t>
            </a:r>
          </a:p>
          <a:p>
            <a:pPr lvl="1">
              <a:buFont typeface="Arial" panose="020B0604020202020204" pitchFamily="34" charset="0"/>
              <a:buChar char="•"/>
            </a:pPr>
            <a:r>
              <a:rPr lang="en-US" sz="1400" dirty="0"/>
              <a:t>LMSC ballot went to the 14</a:t>
            </a:r>
            <a:r>
              <a:rPr lang="en-US" sz="1400" baseline="30000" dirty="0"/>
              <a:t>th</a:t>
            </a:r>
            <a:r>
              <a:rPr lang="en-US" sz="1400" dirty="0"/>
              <a:t>, yesterday and _____________</a:t>
            </a: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15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530874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Continue to review the S. Africa consultation  </a:t>
            </a:r>
          </a:p>
          <a:p>
            <a:pPr>
              <a:buFont typeface="Wingdings" panose="05000000000000000000" pitchFamily="2" charset="2"/>
              <a:buChar char="q"/>
            </a:pPr>
            <a:r>
              <a:rPr lang="en-US" sz="1800" b="0" dirty="0">
                <a:solidFill>
                  <a:srgbClr val="00B0F0"/>
                </a:solidFill>
              </a:rPr>
              <a:t>ACMA start some comments.  </a:t>
            </a: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marL="0" indent="0"/>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r>
              <a:rPr lang="en-US" sz="1600" b="0" dirty="0">
                <a:solidFill>
                  <a:srgbClr val="002060"/>
                </a:solidFill>
              </a:rPr>
              <a:t>Ongoing:  </a:t>
            </a:r>
          </a:p>
          <a:p>
            <a:pPr lvl="1">
              <a:buFont typeface="Arial" panose="020B0604020202020204" pitchFamily="34" charset="0"/>
              <a:buChar char="•"/>
            </a:pPr>
            <a:r>
              <a:rPr lang="en-US" sz="1400" b="0" dirty="0">
                <a:solidFill>
                  <a:srgbClr val="002060"/>
                </a:solidFill>
              </a:rPr>
              <a:t>WPT use of license-exempt bands.</a:t>
            </a:r>
          </a:p>
          <a:p>
            <a:pPr lvl="1">
              <a:buFont typeface="Arial" panose="020B0604020202020204" pitchFamily="34" charset="0"/>
              <a:buChar char="•"/>
            </a:pPr>
            <a:r>
              <a:rPr lang="en-US" sz="1400" b="0" dirty="0">
                <a:solidFill>
                  <a:srgbClr val="002060"/>
                </a:solidFill>
              </a:rPr>
              <a:t>Digital Divide, how can we help? </a:t>
            </a:r>
          </a:p>
          <a:p>
            <a:pPr>
              <a:buFont typeface="Arial" panose="020B0604020202020204" pitchFamily="34" charset="0"/>
              <a:buChar char="•"/>
            </a:pPr>
            <a:r>
              <a:rPr lang="en-US" sz="1600" dirty="0"/>
              <a:t>General Info:  </a:t>
            </a:r>
          </a:p>
          <a:p>
            <a:pPr lvl="1">
              <a:buFont typeface="Arial" panose="020B0604020202020204" pitchFamily="34" charset="0"/>
              <a:buChar char="•"/>
            </a:pPr>
            <a:r>
              <a:rPr lang="en-US" sz="1400" dirty="0"/>
              <a:t>Latest Cisco VNI 2018-2022 networking trends, updated 21Feb19 (annually). </a:t>
            </a:r>
            <a:r>
              <a:rPr lang="en-US" sz="1400" u="sng" dirty="0">
                <a:hlinkClick r:id="rId2"/>
              </a:rPr>
              <a:t>https://www.cisco.com/c/en/us/solutions/collateral/service-provider/visual-networking-index-vni/white-paper-c11-738429.pdf</a:t>
            </a:r>
            <a:r>
              <a:rPr lang="en-US" sz="1400" u="sng" dirty="0"/>
              <a:t> </a:t>
            </a:r>
          </a:p>
          <a:p>
            <a:pPr lvl="1">
              <a:buFont typeface="Arial" panose="020B0604020202020204" pitchFamily="34" charset="0"/>
              <a:buChar char="•"/>
            </a:pPr>
            <a:r>
              <a:rPr lang="en-US" sz="1400" dirty="0"/>
              <a:t>Latest World Economic Outlook</a:t>
            </a:r>
            <a:r>
              <a:rPr lang="en-US" sz="1400" b="1" dirty="0"/>
              <a:t>.</a:t>
            </a:r>
          </a:p>
          <a:p>
            <a:pPr marL="457200" lvl="1" indent="0"/>
            <a:r>
              <a:rPr lang="en-US" sz="1400" u="sng" dirty="0">
                <a:hlinkClick r:id="rId3"/>
              </a:rPr>
              <a:t>https://www.imf.org/en/Publications/WEO/Issues/2019/03/28/world-economic-outlook-april-2019</a:t>
            </a:r>
            <a:r>
              <a:rPr lang="en-US" sz="1400" dirty="0">
                <a:hlinkClick r:id="rId3"/>
              </a:rPr>
              <a:t> </a:t>
            </a:r>
            <a:endParaRPr lang="en-US" sz="1400" dirty="0"/>
          </a:p>
          <a:p>
            <a:pPr marL="457200" lvl="1" indent="0"/>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15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bg1">
                    <a:lumMod val="75000"/>
                  </a:schemeClr>
                </a:solidFill>
              </a:rPr>
              <a:t>Nothing brought up</a:t>
            </a: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15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229599"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22 Aug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lvl="1">
              <a:buFont typeface="Arial" panose="020B0604020202020204" pitchFamily="34" charset="0"/>
              <a:buChar char="•"/>
            </a:pPr>
            <a:r>
              <a:rPr lang="en-US" sz="1800" dirty="0"/>
              <a:t>Beware, new call in link coming, likely 05 Sept. </a:t>
            </a:r>
          </a:p>
          <a:p>
            <a:pPr lvl="1">
              <a:buFont typeface="Arial" panose="020B0604020202020204" pitchFamily="34" charset="0"/>
              <a:buChar char="•"/>
            </a:pP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 ______________ ET</a:t>
            </a:r>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 </a:t>
            </a:r>
            <a:r>
              <a:rPr lang="en-US" sz="1600" dirty="0">
                <a:solidFill>
                  <a:srgbClr val="993300"/>
                </a:solidFill>
              </a:rPr>
              <a:t>– </a:t>
            </a:r>
            <a:r>
              <a:rPr lang="en-US" sz="1200" dirty="0">
                <a:solidFill>
                  <a:srgbClr val="993300"/>
                </a:solidFill>
              </a:rPr>
              <a:t>remember no reciprocal from other WGs </a:t>
            </a:r>
            <a:endParaRPr lang="en-US" sz="1400" dirty="0">
              <a:solidFill>
                <a:srgbClr val="993300"/>
              </a:solidFill>
            </a:endParaRPr>
          </a:p>
          <a:p>
            <a:pPr lvl="1">
              <a:buFont typeface="Arial" panose="020B0604020202020204" pitchFamily="34" charset="0"/>
              <a:buChar char="•"/>
            </a:pPr>
            <a:r>
              <a:rPr lang="en-US" sz="1600" u="sng" dirty="0">
                <a:hlinkClick r:id="rId3"/>
              </a:rPr>
              <a:t>http://www.mtgevents.com.au/ieee2019/visa-and-travel/</a:t>
            </a:r>
            <a:endParaRPr lang="en-US" sz="1600" dirty="0"/>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 Aug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15 Aug 2019</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15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18</a:t>
            </a:fld>
            <a:endParaRPr lang="en-US" altLang="en-US" sz="1200" b="0" dirty="0"/>
          </a:p>
        </p:txBody>
      </p:sp>
      <p:sp>
        <p:nvSpPr>
          <p:cNvPr id="2" name="Date Placeholder 1"/>
          <p:cNvSpPr>
            <a:spLocks noGrp="1"/>
          </p:cNvSpPr>
          <p:nvPr>
            <p:ph type="dt" idx="15"/>
          </p:nvPr>
        </p:nvSpPr>
        <p:spPr/>
        <p:txBody>
          <a:bodyPr/>
          <a:lstStyle/>
          <a:p>
            <a:r>
              <a:rPr lang="en-US"/>
              <a:t>15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15 Aug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(9 on LMSC)</a:t>
            </a:r>
            <a:r>
              <a:rPr lang="en-US" altLang="en-US" sz="1800" dirty="0">
                <a:solidFill>
                  <a:schemeClr val="tx1"/>
                </a:solidFill>
              </a:rPr>
              <a:t>;   2 Nearly </a:t>
            </a:r>
            <a:r>
              <a:rPr lang="en-US" altLang="en-US" sz="1800">
                <a:solidFill>
                  <a:schemeClr val="tx1"/>
                </a:solidFill>
              </a:rPr>
              <a:t>Voters;  Aspirant </a:t>
            </a:r>
            <a:r>
              <a:rPr lang="en-US" altLang="en-US" sz="1800" dirty="0">
                <a:solidFill>
                  <a:schemeClr val="tx1"/>
                </a:solidFill>
              </a:rPr>
              <a:t>members</a:t>
            </a:r>
            <a:r>
              <a:rPr lang="en-US" altLang="en-US" sz="1800">
                <a:solidFill>
                  <a:schemeClr val="tx1"/>
                </a:solidFill>
              </a:rPr>
              <a:t>: 19</a:t>
            </a:r>
            <a:endParaRPr lang="en-US" altLang="en-US" sz="180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15 Aug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625"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a:t>
            </a:r>
            <a:endParaRPr lang="en-US" sz="2400" b="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r>
              <a:rPr lang="en-US" sz="1800" dirty="0"/>
              <a:t>UWB petition for rule making, public notice is out. </a:t>
            </a:r>
            <a:endParaRPr lang="en-US" sz="1800" b="0" dirty="0"/>
          </a:p>
          <a:p>
            <a:pPr>
              <a:spcBef>
                <a:spcPts val="0"/>
              </a:spcBef>
              <a:buFont typeface="Arial" panose="020B0604020202020204" pitchFamily="34" charset="0"/>
              <a:buChar char="•"/>
            </a:pPr>
            <a:r>
              <a:rPr lang="en-US" sz="1800" b="0" dirty="0">
                <a:hlinkClick r:id="rId3"/>
              </a:rPr>
              <a:t>https://www.fcc.gov/ecfs/search/filings?proceedings_name=RM-11844&amp;sort=date_disseminated,DESC</a:t>
            </a:r>
            <a:r>
              <a:rPr lang="en-US" sz="1800" b="0" dirty="0"/>
              <a:t>  (cg rm-11844)</a:t>
            </a:r>
            <a:endParaRPr lang="en-US" sz="1800" b="0" dirty="0">
              <a:hlinkClick r:id="rId4"/>
            </a:endParaRPr>
          </a:p>
          <a:p>
            <a:pPr lvl="1">
              <a:spcBef>
                <a:spcPts val="0"/>
              </a:spcBef>
              <a:buFont typeface="Arial" panose="020B0604020202020204" pitchFamily="34" charset="0"/>
              <a:buChar char="•"/>
            </a:pPr>
            <a:r>
              <a:rPr lang="en-US" sz="1400" b="0" dirty="0">
                <a:hlinkClick r:id="rId4"/>
              </a:rPr>
              <a:t>https://ecfsapi.fcc.gov/file/10618992215487/2019%20FINAL%20PETITION%20FOR%20RULE%20MAKING%20for%20FCC%20Filing.pdf</a:t>
            </a:r>
            <a:r>
              <a:rPr lang="en-US" sz="1400" b="0" dirty="0"/>
              <a:t>   </a:t>
            </a:r>
          </a:p>
          <a:p>
            <a:pPr lvl="1">
              <a:spcBef>
                <a:spcPts val="0"/>
              </a:spcBef>
              <a:buFont typeface="Arial" panose="020B0604020202020204" pitchFamily="34" charset="0"/>
              <a:buChar char="•"/>
            </a:pPr>
            <a:r>
              <a:rPr lang="en-US" sz="1600" dirty="0">
                <a:hlinkClick r:id="rId5"/>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r>
              <a:rPr lang="en-US" sz="1600" dirty="0"/>
              <a:t>Feedback heard, there is more than just updates from past waivers.</a:t>
            </a:r>
            <a:endParaRPr lang="en-US" sz="1600" b="0" dirty="0"/>
          </a:p>
          <a:p>
            <a:pPr lvl="1">
              <a:buFont typeface="Arial" panose="020B0604020202020204" pitchFamily="34" charset="0"/>
              <a:buChar char="•"/>
            </a:pPr>
            <a:r>
              <a:rPr lang="en-US" sz="1600" dirty="0"/>
              <a:t>On 18 July, from the FCC.  -  </a:t>
            </a:r>
            <a:r>
              <a:rPr lang="en-US" sz="1600" b="1" dirty="0"/>
              <a:t>Makes Comments then due by 17 August. </a:t>
            </a:r>
          </a:p>
          <a:p>
            <a:pPr lvl="1">
              <a:buFont typeface="Arial" panose="020B0604020202020204" pitchFamily="34" charset="0"/>
              <a:buChar char="•"/>
            </a:pPr>
            <a:r>
              <a:rPr lang="en-US" sz="1400" dirty="0"/>
              <a:t>Report No. 3130 July 18, 2019 CONSUMER &amp; GOVERNMENTAL AFFAIRS BUREAU REFERENCE INFORMATION CENTER PETITION FOR RULEMAKINGS FILED Interested persons may file statements opposing or supporting the Petition for Rulemakings listed herein within 30 days, or as noted. See sections 1.4 and 1.405 of the Commission's rules for further information. </a:t>
            </a:r>
          </a:p>
          <a:p>
            <a:pPr>
              <a:buFont typeface="Arial" panose="020B0604020202020204" pitchFamily="34" charset="0"/>
              <a:buChar char="•"/>
            </a:pPr>
            <a:r>
              <a:rPr lang="en-US" sz="1800" b="0" dirty="0"/>
              <a:t>2 members working on comments to review and the Ad Hoc really helped along with several member’s diligence on working the topics. </a:t>
            </a:r>
          </a:p>
          <a:p>
            <a:pPr>
              <a:buFont typeface="Arial" panose="020B0604020202020204" pitchFamily="34" charset="0"/>
              <a:buChar char="•"/>
            </a:pPr>
            <a:r>
              <a:rPr lang="en-US" sz="2000" dirty="0"/>
              <a:t>Will do today a final review, update, vote and approval. </a:t>
            </a:r>
            <a:r>
              <a:rPr lang="en-US" sz="2000" b="0" dirty="0"/>
              <a:t> </a:t>
            </a:r>
          </a:p>
          <a:p>
            <a:pPr lvl="1">
              <a:buFont typeface="Arial" panose="020B0604020202020204" pitchFamily="34" charset="0"/>
              <a:buChar char="•"/>
            </a:pPr>
            <a:r>
              <a:rPr lang="en-US" sz="1600" dirty="0"/>
              <a:t>Starting with:   </a:t>
            </a:r>
            <a:r>
              <a:rPr lang="en-US" sz="1600" dirty="0">
                <a:hlinkClick r:id="rId6"/>
              </a:rPr>
              <a:t>https://mentor.ieee.org/802.18/dcn/19/18-19-0106-02-0000-uwb-petition-reply-802.docx</a:t>
            </a:r>
            <a:r>
              <a:rPr lang="en-US" sz="1600" dirty="0"/>
              <a:t> </a:t>
            </a:r>
          </a:p>
          <a:p>
            <a:pPr lvl="1">
              <a:buFont typeface="Arial" panose="020B0604020202020204" pitchFamily="34" charset="0"/>
              <a:buChar char="•"/>
            </a:pPr>
            <a:r>
              <a:rPr lang="en-US" sz="1600" dirty="0"/>
              <a:t>Note: the chair did send an FYI to the LMSC to prepare ballot is coming.</a:t>
            </a:r>
          </a:p>
          <a:p>
            <a:pPr lvl="1">
              <a:buFont typeface="Arial" panose="020B0604020202020204" pitchFamily="34" charset="0"/>
              <a:buChar char="•"/>
            </a:pPr>
            <a:r>
              <a:rPr lang="en-US" sz="16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15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 - Motion</a:t>
            </a:r>
          </a:p>
        </p:txBody>
      </p:sp>
      <p:sp>
        <p:nvSpPr>
          <p:cNvPr id="3" name="Content Placeholder 2"/>
          <p:cNvSpPr>
            <a:spLocks noGrp="1"/>
          </p:cNvSpPr>
          <p:nvPr>
            <p:ph idx="1"/>
          </p:nvPr>
        </p:nvSpPr>
        <p:spPr>
          <a:xfrm>
            <a:off x="698889" y="1066799"/>
            <a:ext cx="8190998" cy="5408613"/>
          </a:xfrm>
        </p:spPr>
        <p:txBody>
          <a:bodyPr/>
          <a:lstStyle/>
          <a:p>
            <a:pPr>
              <a:buFont typeface="Wingdings" panose="05000000000000000000" pitchFamily="2" charset="2"/>
              <a:buChar char="v"/>
            </a:pPr>
            <a:endParaRPr lang="en-US" altLang="en-US" sz="2000" dirty="0">
              <a:solidFill>
                <a:schemeClr val="tx1"/>
              </a:solidFill>
            </a:endParaRPr>
          </a:p>
          <a:p>
            <a:pPr>
              <a:buFont typeface="Arial" panose="020B0604020202020204" pitchFamily="34" charset="0"/>
              <a:buChar char="•"/>
            </a:pPr>
            <a:r>
              <a:rPr lang="en-US" sz="1600" u="sng" dirty="0"/>
              <a:t>Motion:  </a:t>
            </a:r>
            <a:r>
              <a:rPr lang="en-US" sz="1600" b="0" dirty="0"/>
              <a:t>Move to approve the ex </a:t>
            </a:r>
            <a:r>
              <a:rPr lang="en-US" sz="1600" b="0" dirty="0" err="1"/>
              <a:t>parte</a:t>
            </a:r>
            <a:r>
              <a:rPr lang="en-US" sz="1600" b="0" dirty="0"/>
              <a:t> in </a:t>
            </a:r>
            <a:r>
              <a:rPr lang="en-US" sz="1600" b="0" u="sng" dirty="0">
                <a:hlinkClick r:id="rId3"/>
              </a:rPr>
              <a:t>https://mentor.ieee.org/802.18/dcn/19/18-19-0106-04-0000-uwb-petition-reply-802.docx</a:t>
            </a:r>
            <a:r>
              <a:rPr lang="en-US" sz="1600" b="0" dirty="0"/>
              <a:t>  response to FCC’s public notice RM-11844 on a UWB Petition for Rule Making. With the chair of 802.18 to have editorial privileges and send to the LMSC(EC) for review/approval and submission to the FCC before 15 August 2019.</a:t>
            </a:r>
          </a:p>
          <a:p>
            <a:endParaRPr lang="en-US" altLang="en-US" sz="1600" dirty="0">
              <a:solidFill>
                <a:schemeClr val="tx1"/>
              </a:solidFill>
            </a:endParaRPr>
          </a:p>
          <a:p>
            <a:r>
              <a:rPr lang="en-US" altLang="en-US" sz="1600" dirty="0"/>
              <a:t>		Moved by:  	Ben R.</a:t>
            </a:r>
          </a:p>
          <a:p>
            <a:pPr lvl="1"/>
            <a:r>
              <a:rPr lang="en-US" altLang="en-US" sz="1600" b="1" dirty="0"/>
              <a:t>Seconded by:  	Tim H.</a:t>
            </a:r>
          </a:p>
          <a:p>
            <a:pPr lvl="1"/>
            <a:r>
              <a:rPr lang="en-US" altLang="en-US" sz="1600" b="1" dirty="0"/>
              <a:t>Discussion?	</a:t>
            </a:r>
            <a:r>
              <a:rPr lang="en-US" altLang="en-US" sz="1600" b="1" dirty="0">
                <a:solidFill>
                  <a:schemeClr val="tx1"/>
                </a:solidFill>
              </a:rPr>
              <a:t>none</a:t>
            </a:r>
          </a:p>
          <a:p>
            <a:pPr lvl="1"/>
            <a:r>
              <a:rPr lang="en-US" altLang="en-US" sz="1600" b="1" dirty="0">
                <a:solidFill>
                  <a:schemeClr val="tx1"/>
                </a:solidFill>
              </a:rPr>
              <a:t>Vote:  _7_Y   /  _0_N   /  _2_A </a:t>
            </a:r>
          </a:p>
          <a:p>
            <a:pPr lvl="1"/>
            <a:endParaRPr lang="en-US" altLang="en-US" sz="1600" b="1" dirty="0">
              <a:solidFill>
                <a:schemeClr val="tx1"/>
              </a:solidFill>
            </a:endParaRPr>
          </a:p>
          <a:p>
            <a:pPr lvl="1"/>
            <a:r>
              <a:rPr lang="en-US" altLang="en-US" sz="1600" b="1" dirty="0">
                <a:solidFill>
                  <a:schemeClr val="tx1"/>
                </a:solidFill>
              </a:rPr>
              <a:t>Voters: Jay, Andy, Ben, Billy, Hassan, Mike, Peter, </a:t>
            </a:r>
            <a:r>
              <a:rPr lang="en-US" altLang="en-US" sz="1600" b="1" dirty="0" err="1">
                <a:solidFill>
                  <a:schemeClr val="tx1"/>
                </a:solidFill>
              </a:rPr>
              <a:t>TimH</a:t>
            </a:r>
            <a:r>
              <a:rPr lang="en-US" altLang="en-US" sz="1600" b="1" dirty="0">
                <a:solidFill>
                  <a:schemeClr val="tx1"/>
                </a:solidFill>
              </a:rPr>
              <a:t>, Vijay</a:t>
            </a:r>
            <a:endParaRPr lang="en-US" altLang="en-US" sz="1600" b="1" dirty="0">
              <a:solidFill>
                <a:schemeClr val="bg1">
                  <a:lumMod val="85000"/>
                </a:schemeClr>
              </a:solidFill>
            </a:endParaRPr>
          </a:p>
          <a:p>
            <a:pPr lvl="1"/>
            <a:r>
              <a:rPr lang="en-US" altLang="en-US" sz="1600" b="1" dirty="0">
                <a:solidFill>
                  <a:schemeClr val="tx1"/>
                </a:solidFill>
              </a:rPr>
              <a:t>Motion: Passed</a:t>
            </a:r>
          </a:p>
          <a:p>
            <a:pPr lvl="1"/>
            <a:r>
              <a:rPr lang="en-US" altLang="en-US" sz="1600" b="1" dirty="0">
                <a:solidFill>
                  <a:schemeClr val="tx1"/>
                </a:solidFill>
              </a:rPr>
              <a:t>Number in attendance: _10_</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15 Aug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78389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 Aug 2019</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 Aug 2019</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15 Aug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 Aug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15 Aug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  </a:t>
            </a:r>
            <a:r>
              <a:rPr lang="en-US" altLang="en-US" sz="1400" dirty="0">
                <a:solidFill>
                  <a:schemeClr val="bg1">
                    <a:lumMod val="75000"/>
                  </a:schemeClr>
                </a:solidFill>
              </a:rPr>
              <a:t>Peter E.</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South Africa consultation</a:t>
            </a:r>
          </a:p>
          <a:p>
            <a:pPr lvl="1">
              <a:spcBef>
                <a:spcPts val="0"/>
              </a:spcBef>
              <a:buFont typeface="Arial" panose="020B0604020202020204" pitchFamily="34" charset="0"/>
              <a:buChar char="•"/>
            </a:pPr>
            <a:r>
              <a:rPr lang="en-US" altLang="en-US" sz="1400" dirty="0"/>
              <a:t>ACMA consultation</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 ICASA comments</a:t>
            </a:r>
          </a:p>
          <a:p>
            <a:pPr lvl="1">
              <a:buFont typeface="Arial" panose="020B0604020202020204" pitchFamily="34" charset="0"/>
              <a:buChar char="•"/>
            </a:pPr>
            <a:r>
              <a:rPr lang="en-US" altLang="en-US" sz="1400" dirty="0">
                <a:solidFill>
                  <a:schemeClr val="tx1"/>
                </a:solidFill>
              </a:rPr>
              <a:t>ACMA comments</a:t>
            </a:r>
          </a:p>
          <a:p>
            <a:pPr lvl="1">
              <a:buFont typeface="Arial" panose="020B0604020202020204" pitchFamily="34" charset="0"/>
              <a:buChar char="•"/>
            </a:pPr>
            <a:r>
              <a:rPr lang="en-US" altLang="en-US" sz="1400" dirty="0">
                <a:solidFill>
                  <a:schemeClr val="tx1"/>
                </a:solidFill>
              </a:rPr>
              <a:t>Anything new from this week</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dirty="0">
                <a:solidFill>
                  <a:schemeClr val="tx1"/>
                </a:solidFill>
              </a:rPr>
              <a:t>General items</a:t>
            </a:r>
          </a:p>
          <a:p>
            <a:pPr marL="0" indent="0">
              <a:spcBef>
                <a:spcPts val="0"/>
              </a:spcBef>
            </a:pPr>
            <a:endParaRPr lang="en-US" altLang="en-US" sz="1400" b="0" kern="0" dirty="0"/>
          </a:p>
          <a:p>
            <a:pPr marL="285750" indent="-285750">
              <a:spcBef>
                <a:spcPts val="0"/>
              </a:spcBef>
              <a:buFont typeface="Arial" panose="020B0604020202020204" pitchFamily="34" charset="0"/>
              <a:buChar char="•"/>
            </a:pPr>
            <a:r>
              <a:rPr lang="en-US" altLang="en-US" sz="1400" b="0" kern="0" dirty="0"/>
              <a:t> ICASA-South Africa consultation</a:t>
            </a:r>
          </a:p>
          <a:p>
            <a:pPr marL="685800" lvl="1">
              <a:spcBef>
                <a:spcPts val="0"/>
              </a:spcBef>
              <a:buFont typeface="Arial" panose="020B0604020202020204" pitchFamily="34" charset="0"/>
              <a:buChar char="•"/>
            </a:pPr>
            <a:r>
              <a:rPr lang="en-US" altLang="en-US" sz="1400" b="0" kern="0" dirty="0"/>
              <a:t>Intent to update frequency allocations</a:t>
            </a:r>
          </a:p>
          <a:p>
            <a:pPr marL="685800" lvl="1">
              <a:spcBef>
                <a:spcPts val="0"/>
              </a:spcBef>
              <a:buFont typeface="Arial" panose="020B0604020202020204" pitchFamily="34" charset="0"/>
              <a:buChar char="•"/>
            </a:pPr>
            <a:r>
              <a:rPr lang="en-US" altLang="en-US" sz="1400" kern="0" dirty="0"/>
              <a:t>C</a:t>
            </a:r>
            <a:r>
              <a:rPr lang="en-US" altLang="en-US" sz="1400" b="0" kern="0" dirty="0"/>
              <a:t>omments due 06 Sept.</a:t>
            </a:r>
            <a:endParaRPr lang="en-US" altLang="en-US" sz="1400" kern="0" dirty="0"/>
          </a:p>
          <a:p>
            <a:pPr marL="685800" lvl="1">
              <a:spcBef>
                <a:spcPts val="0"/>
              </a:spcBef>
              <a:buFont typeface="Arial" panose="020B0604020202020204" pitchFamily="34" charset="0"/>
              <a:buChar char="•"/>
            </a:pPr>
            <a:endParaRPr lang="en-US" altLang="en-US" sz="1400" kern="0" dirty="0"/>
          </a:p>
          <a:p>
            <a:pPr marL="285750" indent="-285750">
              <a:spcBef>
                <a:spcPts val="0"/>
              </a:spcBef>
              <a:buFont typeface="Arial" panose="020B0604020202020204" pitchFamily="34" charset="0"/>
              <a:buChar char="•"/>
            </a:pPr>
            <a:r>
              <a:rPr lang="en-US" altLang="en-US" sz="1400" b="0" kern="0" dirty="0"/>
              <a:t>ACMA consultation</a:t>
            </a:r>
          </a:p>
          <a:p>
            <a:pPr marL="685800" lvl="1">
              <a:spcBef>
                <a:spcPts val="0"/>
              </a:spcBef>
              <a:buFont typeface="Arial" panose="020B0604020202020204" pitchFamily="34" charset="0"/>
              <a:buChar char="•"/>
            </a:pPr>
            <a:r>
              <a:rPr lang="en-US" altLang="en-US" sz="1400" kern="0" dirty="0"/>
              <a:t>Sharing proposals</a:t>
            </a:r>
          </a:p>
          <a:p>
            <a:pPr marL="685800" lvl="1">
              <a:spcBef>
                <a:spcPts val="0"/>
              </a:spcBef>
              <a:buFont typeface="Arial" panose="020B0604020202020204" pitchFamily="34" charset="0"/>
              <a:buChar char="•"/>
            </a:pPr>
            <a:r>
              <a:rPr lang="en-US" altLang="en-US" sz="1400" kern="0" dirty="0"/>
              <a:t>Comments due  27 Sept. </a:t>
            </a:r>
          </a:p>
          <a:p>
            <a:pPr marL="685800" lvl="1">
              <a:spcBef>
                <a:spcPts val="0"/>
              </a:spcBef>
              <a:buFont typeface="Arial" panose="020B0604020202020204" pitchFamily="34" charset="0"/>
              <a:buChar char="•"/>
            </a:pPr>
            <a:endParaRPr lang="en-US" altLang="en-US" sz="1400" kern="0" dirty="0"/>
          </a:p>
          <a:p>
            <a:pPr marL="285750" indent="-285750">
              <a:spcBef>
                <a:spcPts val="0"/>
              </a:spcBef>
              <a:buFont typeface="Arial" panose="020B0604020202020204" pitchFamily="34" charset="0"/>
              <a:buChar char="•"/>
            </a:pPr>
            <a:r>
              <a:rPr lang="en-US" altLang="en-US" sz="1400" b="0" kern="0" dirty="0"/>
              <a:t>General discussion items:</a:t>
            </a:r>
          </a:p>
          <a:p>
            <a:pPr lvl="1">
              <a:spcBef>
                <a:spcPts val="0"/>
              </a:spcBef>
              <a:buFont typeface="Arial" panose="020B0604020202020204" pitchFamily="34" charset="0"/>
              <a:buChar char="•"/>
            </a:pPr>
            <a:r>
              <a:rPr lang="en-US" altLang="en-US" sz="1400" kern="0" dirty="0"/>
              <a:t>Ballot status, FCC</a:t>
            </a:r>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600" b="1" dirty="0"/>
              <a:t>	</a:t>
            </a:r>
            <a:r>
              <a:rPr lang="en-US" altLang="en-US" sz="1600" b="1" dirty="0">
                <a:solidFill>
                  <a:schemeClr val="tx1"/>
                </a:solidFill>
              </a:rPr>
              <a:t>	</a:t>
            </a:r>
            <a:r>
              <a:rPr lang="en-US" altLang="en-US" sz="1600" dirty="0">
                <a:solidFill>
                  <a:schemeClr val="tx1"/>
                </a:solidFill>
              </a:rPr>
              <a:t>Moved by:  	</a:t>
            </a:r>
            <a:r>
              <a:rPr lang="en-US" altLang="en-US" sz="1600" dirty="0">
                <a:solidFill>
                  <a:schemeClr val="bg1">
                    <a:lumMod val="75000"/>
                  </a:schemeClr>
                </a:solidFill>
              </a:rPr>
              <a:t>Peter E.   </a:t>
            </a:r>
          </a:p>
          <a:p>
            <a:pPr>
              <a:spcBef>
                <a:spcPts val="400"/>
              </a:spcBef>
            </a:pPr>
            <a:r>
              <a:rPr lang="en-US" altLang="en-US" sz="1600" b="1" dirty="0">
                <a:solidFill>
                  <a:schemeClr val="bg1">
                    <a:lumMod val="75000"/>
                  </a:schemeClr>
                </a:solidFill>
              </a:rPr>
              <a:t>		Seconded by:	Stuart K.</a:t>
            </a:r>
            <a:endParaRPr lang="en-US" altLang="en-US" sz="1600" dirty="0">
              <a:solidFill>
                <a:schemeClr val="bg1">
                  <a:lumMod val="75000"/>
                </a:schemeClr>
              </a:solidFill>
            </a:endParaRPr>
          </a:p>
          <a:p>
            <a:pPr lvl="1">
              <a:spcBef>
                <a:spcPts val="400"/>
              </a:spcBef>
            </a:pPr>
            <a:r>
              <a:rPr lang="en-US" altLang="en-US" sz="1600" b="1" dirty="0">
                <a:solidFill>
                  <a:schemeClr val="bg1">
                    <a:lumMod val="75000"/>
                  </a:schemeClr>
                </a:solidFill>
              </a:rPr>
              <a:t>Discussion?  	None</a:t>
            </a:r>
          </a:p>
          <a:p>
            <a:pPr lvl="1">
              <a:spcBef>
                <a:spcPts val="400"/>
              </a:spcBef>
            </a:pPr>
            <a:r>
              <a:rPr lang="en-US" altLang="en-US" sz="1600" b="1"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600" u="sng" dirty="0"/>
          </a:p>
          <a:p>
            <a:pPr>
              <a:spcBef>
                <a:spcPts val="400"/>
              </a:spcBef>
              <a:buFont typeface="Arial" panose="020B0604020202020204" pitchFamily="34" charset="0"/>
              <a:buChar char="•"/>
            </a:pPr>
            <a:r>
              <a:rPr lang="en-US" altLang="en-US" sz="1800" u="sng" dirty="0"/>
              <a:t>Motion:</a:t>
            </a:r>
            <a:r>
              <a:rPr lang="en-US" altLang="en-US" sz="1800" dirty="0"/>
              <a:t> To approve the minutes from the IEEE 802.18 Teleconference 08 Aug August 2019 in document </a:t>
            </a:r>
            <a:r>
              <a:rPr lang="en-US" altLang="en-US" sz="1800" dirty="0">
                <a:hlinkClick r:id="rId2"/>
              </a:rPr>
              <a:t>https://mentor.ieee.org/802.18/dcn/19/18-19-0108-00-0000-minutes-08aug19-rrtag-teleconference.docx</a:t>
            </a:r>
            <a:r>
              <a:rPr lang="en-US" altLang="en-US" sz="1800" dirty="0"/>
              <a:t>  </a:t>
            </a:r>
            <a:r>
              <a:rPr lang="en-US" sz="1600" b="1" dirty="0"/>
              <a:t>Posted: </a:t>
            </a:r>
            <a:r>
              <a:rPr lang="en-US" sz="1600" b="0" dirty="0"/>
              <a:t>14-Aug-2019 09:42:33 ET</a:t>
            </a:r>
          </a:p>
          <a:p>
            <a:pPr marL="0" indent="0">
              <a:spcBef>
                <a:spcPts val="400"/>
              </a:spcBef>
            </a:pPr>
            <a:r>
              <a:rPr lang="en-US" altLang="en-US" sz="1600" b="0" dirty="0">
                <a:solidFill>
                  <a:schemeClr val="tx1"/>
                </a:solidFill>
              </a:rPr>
              <a:t>	</a:t>
            </a:r>
            <a:r>
              <a:rPr lang="en-US" altLang="en-US" sz="1600" dirty="0">
                <a:solidFill>
                  <a:schemeClr val="tx1"/>
                </a:solidFill>
              </a:rPr>
              <a:t>Moved by:  	Ben R.  </a:t>
            </a:r>
          </a:p>
          <a:p>
            <a:pPr marL="0" indent="0">
              <a:spcBef>
                <a:spcPts val="400"/>
              </a:spcBef>
            </a:pPr>
            <a:r>
              <a:rPr lang="en-US" altLang="en-US" sz="1600" dirty="0">
                <a:solidFill>
                  <a:schemeClr val="tx1"/>
                </a:solidFill>
              </a:rPr>
              <a:t>	Seconded by:	</a:t>
            </a:r>
            <a:r>
              <a:rPr lang="en-US" altLang="en-US" sz="1600" dirty="0">
                <a:solidFill>
                  <a:schemeClr val="bg1">
                    <a:lumMod val="75000"/>
                  </a:schemeClr>
                </a:solidFill>
              </a:rPr>
              <a:t>Peter E.</a:t>
            </a:r>
          </a:p>
          <a:p>
            <a:pPr>
              <a:spcBef>
                <a:spcPts val="400"/>
              </a:spcBef>
            </a:pPr>
            <a:r>
              <a:rPr lang="en-US" altLang="en-US" sz="1600" b="1" dirty="0">
                <a:solidFill>
                  <a:schemeClr val="bg1">
                    <a:lumMod val="75000"/>
                  </a:schemeClr>
                </a:solidFill>
              </a:rPr>
              <a:t>		Discussion?  	None</a:t>
            </a:r>
          </a:p>
          <a:p>
            <a:pPr lvl="1">
              <a:spcBef>
                <a:spcPts val="400"/>
              </a:spcBef>
            </a:pPr>
            <a:r>
              <a:rPr lang="en-US" altLang="en-US" sz="1600" b="1" dirty="0">
                <a:solidFill>
                  <a:schemeClr val="bg1">
                    <a:lumMod val="75000"/>
                  </a:schemeClr>
                </a:solidFill>
              </a:rPr>
              <a:t>Vote:  Approved by unanimous consent</a:t>
            </a:r>
          </a:p>
          <a:p>
            <a:pPr lvl="1">
              <a:spcBef>
                <a:spcPts val="400"/>
              </a:spcBef>
            </a:pPr>
            <a:endParaRPr lang="en-US" altLang="en-US" sz="1600" b="1" dirty="0">
              <a:solidFill>
                <a:schemeClr val="bg1">
                  <a:lumMod val="75000"/>
                </a:schemeClr>
              </a:solidFill>
            </a:endParaRPr>
          </a:p>
          <a:p>
            <a:pPr lvl="1">
              <a:spcBef>
                <a:spcPts val="400"/>
              </a:spcBef>
            </a:pPr>
            <a:endParaRPr lang="en-US" altLang="en-US" sz="1600" b="1" dirty="0">
              <a:solidFill>
                <a:schemeClr val="bg1">
                  <a:lumMod val="75000"/>
                </a:schemeClr>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 </a:t>
            </a:r>
            <a:r>
              <a:rPr lang="en-US" altLang="en-US" sz="1800" dirty="0">
                <a:solidFill>
                  <a:schemeClr val="bg1">
                    <a:lumMod val="75000"/>
                  </a:schemeClr>
                </a:solidFill>
              </a:rPr>
              <a:t>__nothing heard____</a:t>
            </a: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15 Aug 2019</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800"/>
            <a:ext cx="81534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p>
          <a:p>
            <a:pPr lvl="4">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meeting #103, 07-10 Oct 2019, </a:t>
            </a:r>
            <a:r>
              <a:rPr lang="en-US" sz="1800" dirty="0"/>
              <a:t>Sophia Antipolis</a:t>
            </a:r>
            <a:endParaRPr lang="en-US" sz="1800" dirty="0">
              <a:solidFill>
                <a:schemeClr val="tx1"/>
              </a:solidFill>
            </a:endParaRPr>
          </a:p>
          <a:p>
            <a:pPr lvl="1">
              <a:buFont typeface="Arial" panose="020B0604020202020204" pitchFamily="34" charset="0"/>
              <a:buChar char="•"/>
            </a:pPr>
            <a:r>
              <a:rPr lang="en-US" sz="1600" dirty="0">
                <a:solidFill>
                  <a:schemeClr val="tx1"/>
                </a:solidFill>
              </a:rPr>
              <a:t>Agreed to disagree on the punctured channel emission levels, will discuss further.  </a:t>
            </a:r>
          </a:p>
          <a:p>
            <a:pPr lvl="1">
              <a:buFont typeface="Arial" panose="020B0604020202020204" pitchFamily="34" charset="0"/>
              <a:buChar char="•"/>
            </a:pPr>
            <a:r>
              <a:rPr lang="en-US" sz="1600" dirty="0">
                <a:solidFill>
                  <a:schemeClr val="tx1"/>
                </a:solidFill>
              </a:rPr>
              <a:t>And there is a proposal on updated test cases for Energy Detect/Preamble Detect for the EN 301 893 standard.  </a:t>
            </a:r>
          </a:p>
          <a:p>
            <a:pPr lvl="1">
              <a:buFont typeface="Arial" panose="020B0604020202020204" pitchFamily="34" charset="0"/>
              <a:buChar char="•"/>
            </a:pPr>
            <a:r>
              <a:rPr lang="en-US" sz="1600" dirty="0"/>
              <a:t>Chair nominations must be posted by 06 Sept. </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a:t>
            </a:r>
            <a:r>
              <a:rPr lang="en-US" altLang="en-US" sz="1800" b="0" dirty="0">
                <a:hlinkClick r:id="rId6"/>
              </a:rPr>
              <a:t>&lt;TG-11&gt;</a:t>
            </a:r>
            <a:r>
              <a:rPr lang="en-US" altLang="en-US" sz="1800" b="0" dirty="0"/>
              <a:t>  </a:t>
            </a:r>
            <a:r>
              <a:rPr lang="en-US" sz="1800" dirty="0">
                <a:solidFill>
                  <a:schemeClr val="tx1"/>
                </a:solidFill>
              </a:rPr>
              <a:t>meeting # _____</a:t>
            </a:r>
          </a:p>
          <a:p>
            <a:pPr lvl="1">
              <a:buFont typeface="Arial" panose="020B0604020202020204" pitchFamily="34" charset="0"/>
              <a:buChar char="•"/>
            </a:pPr>
            <a:r>
              <a:rPr lang="en-US" sz="1600" dirty="0">
                <a:solidFill>
                  <a:schemeClr val="tx1"/>
                </a:solidFill>
              </a:rPr>
              <a:t>05 Sept and 07 Nov, meetings on 2.4 GHz SRDoc.</a:t>
            </a:r>
          </a:p>
          <a:p>
            <a:pPr lvl="1">
              <a:buFont typeface="Arial" panose="020B0604020202020204" pitchFamily="34" charset="0"/>
              <a:buChar char="•"/>
            </a:pPr>
            <a:r>
              <a:rPr lang="en-US" sz="1600" dirty="0">
                <a:solidFill>
                  <a:schemeClr val="tx1"/>
                </a:solidFill>
              </a:rPr>
              <a:t> </a:t>
            </a:r>
          </a:p>
          <a:p>
            <a:pPr lvl="1">
              <a:buFont typeface="Arial" panose="020B0604020202020204" pitchFamily="34" charset="0"/>
              <a:buChar char="•"/>
            </a:pPr>
            <a:endParaRPr lang="en-US" sz="1600" dirty="0"/>
          </a:p>
          <a:p>
            <a:pPr>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endParaRPr lang="en-US" sz="1200" dirty="0">
              <a:solidFill>
                <a:schemeClr val="tx1"/>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7"/>
              </a:rPr>
              <a:t>&lt;TG-UWB&gt;</a:t>
            </a:r>
            <a:r>
              <a:rPr lang="en-US" sz="1400" b="0" dirty="0">
                <a:solidFill>
                  <a:schemeClr val="tx1"/>
                </a:solidFill>
              </a:rPr>
              <a:t> </a:t>
            </a:r>
            <a:r>
              <a:rPr lang="en-US" sz="1400" dirty="0">
                <a:solidFill>
                  <a:schemeClr val="tx1"/>
                </a:solidFill>
              </a:rPr>
              <a:t>next meeting #50, 10-13 Sept 2019, </a:t>
            </a:r>
            <a:r>
              <a:rPr lang="en-US" sz="1400" dirty="0" err="1">
                <a:solidFill>
                  <a:schemeClr val="tx1"/>
                </a:solidFill>
              </a:rPr>
              <a:t>Boeblingen</a:t>
            </a:r>
            <a:r>
              <a:rPr lang="en-US" sz="1400" dirty="0">
                <a:solidFill>
                  <a:schemeClr val="tx1"/>
                </a:solidFill>
              </a:rPr>
              <a:t>, DE</a:t>
            </a:r>
          </a:p>
          <a:p>
            <a:pPr lvl="1">
              <a:spcBef>
                <a:spcPts val="0"/>
              </a:spcBef>
              <a:buFont typeface="Arial" panose="020B0604020202020204" pitchFamily="34" charset="0"/>
              <a:buChar char="•"/>
            </a:pPr>
            <a:r>
              <a:rPr lang="en-US" sz="1200" dirty="0">
                <a:solidFill>
                  <a:schemeClr val="tx1"/>
                </a:solidFill>
              </a:rPr>
              <a:t>nothing reported</a:t>
            </a: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8"/>
              </a:rPr>
              <a:t>&lt;ERM&gt;</a:t>
            </a:r>
            <a:r>
              <a:rPr lang="en-US" sz="1400" b="0" dirty="0"/>
              <a:t> </a:t>
            </a:r>
            <a:r>
              <a:rPr lang="en-US" sz="1400" dirty="0">
                <a:solidFill>
                  <a:schemeClr val="tx1"/>
                </a:solidFill>
              </a:rPr>
              <a:t>next meeting #69, 15-18 Oct 2019, </a:t>
            </a:r>
            <a:r>
              <a:rPr lang="en-US" sz="1400" dirty="0"/>
              <a:t>Sophia Antipolis</a:t>
            </a:r>
            <a:endParaRPr lang="en-US" sz="1400" b="0" dirty="0">
              <a:solidFill>
                <a:schemeClr val="tx1"/>
              </a:solidFill>
            </a:endParaRPr>
          </a:p>
          <a:p>
            <a:pPr lvl="1">
              <a:spcBef>
                <a:spcPts val="0"/>
              </a:spcBef>
              <a:buFont typeface="Arial" panose="020B0604020202020204" pitchFamily="34" charset="0"/>
              <a:buChar char="•"/>
            </a:pPr>
            <a:r>
              <a:rPr lang="en-US" sz="1200" dirty="0">
                <a:solidFill>
                  <a:schemeClr val="tx1"/>
                </a:solidFill>
              </a:rPr>
              <a:t>nothing reported </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 Aug 2019</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697684" y="1158729"/>
            <a:ext cx="8522516" cy="5316684"/>
          </a:xfrm>
        </p:spPr>
        <p:txBody>
          <a:bodyPr/>
          <a:lstStyle/>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 M98, 16-18 Sept 2019, Cluj </a:t>
            </a:r>
            <a:r>
              <a:rPr lang="en-US" sz="1600" dirty="0" err="1">
                <a:solidFill>
                  <a:schemeClr val="tx1"/>
                </a:solidFill>
              </a:rPr>
              <a:t>Napoca</a:t>
            </a:r>
            <a:r>
              <a:rPr lang="en-US" sz="1600" dirty="0">
                <a:solidFill>
                  <a:schemeClr val="tx1"/>
                </a:solidFill>
              </a:rPr>
              <a:t>, Romania</a:t>
            </a:r>
          </a:p>
          <a:p>
            <a:pPr lvl="1">
              <a:buFont typeface="Arial" panose="020B0604020202020204" pitchFamily="34" charset="0"/>
              <a:buChar char="•"/>
            </a:pPr>
            <a:r>
              <a:rPr lang="en-US" sz="1400" dirty="0">
                <a:solidFill>
                  <a:schemeClr val="tx1"/>
                </a:solidFill>
              </a:rPr>
              <a:t>Nothing reported </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#8, 23-24 Sept 2019, Rome, Italy</a:t>
            </a:r>
            <a:endParaRPr lang="en-US" sz="1800" dirty="0"/>
          </a:p>
          <a:p>
            <a:pPr lvl="1">
              <a:buFont typeface="Arial" panose="020B0604020202020204" pitchFamily="34" charset="0"/>
              <a:buChar char="•"/>
            </a:pPr>
            <a:r>
              <a:rPr lang="en-US" sz="1600" dirty="0">
                <a:solidFill>
                  <a:schemeClr val="tx1"/>
                </a:solidFill>
              </a:rPr>
              <a:t>WGFM asking WGSE to initiate studies to benefit WGFM and FM57, Task 2 of the Mandate, Report B.</a:t>
            </a:r>
          </a:p>
          <a:p>
            <a:pPr lvl="1">
              <a:buFont typeface="Arial" panose="020B0604020202020204" pitchFamily="34" charset="0"/>
              <a:buChar char="•"/>
            </a:pPr>
            <a:r>
              <a:rPr lang="en-US" sz="1600" dirty="0">
                <a:solidFill>
                  <a:schemeClr val="tx1"/>
                </a:solidFill>
              </a:rPr>
              <a:t>Also, to further complement the existing studies of ECC Report 302 as appropriate, related to the results so far for the FS short-term protection studies between p-t-p apps and WAS/RLANs.</a:t>
            </a:r>
          </a:p>
          <a:p>
            <a:pPr lvl="1">
              <a:buFont typeface="Arial" panose="020B0604020202020204" pitchFamily="34" charset="0"/>
              <a:buChar char="•"/>
            </a:pPr>
            <a:r>
              <a:rPr lang="en-US" sz="1600" dirty="0">
                <a:solidFill>
                  <a:schemeClr val="tx1"/>
                </a:solidFill>
              </a:rPr>
              <a:t> </a:t>
            </a:r>
          </a:p>
          <a:p>
            <a:pPr marL="457200" lvl="1" indent="0"/>
            <a:endParaRPr lang="en-US" sz="12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#8, 25-27 Sept 2019, Rome, Italy</a:t>
            </a:r>
            <a:r>
              <a:rPr lang="en-US" sz="1800" dirty="0">
                <a:solidFill>
                  <a:schemeClr val="tx1"/>
                </a:solidFill>
              </a:rPr>
              <a:t> </a:t>
            </a:r>
          </a:p>
          <a:p>
            <a:pPr lvl="1">
              <a:buFont typeface="Arial" panose="020B0604020202020204" pitchFamily="34" charset="0"/>
              <a:buChar char="•"/>
            </a:pPr>
            <a:r>
              <a:rPr lang="en-US" sz="1600" dirty="0">
                <a:solidFill>
                  <a:schemeClr val="tx1"/>
                </a:solidFill>
              </a:rPr>
              <a:t>Public enquiry resolution for report A will be in this meeting.</a:t>
            </a:r>
          </a:p>
          <a:p>
            <a:pPr lvl="1">
              <a:buFont typeface="Arial" panose="020B0604020202020204" pitchFamily="34" charset="0"/>
              <a:buChar char="•"/>
            </a:pPr>
            <a:r>
              <a:rPr lang="en-US" sz="1600" dirty="0">
                <a:solidFill>
                  <a:schemeClr val="tx1"/>
                </a:solidFill>
              </a:rPr>
              <a:t>At WGFM adopted a new WI for development of  an ECC Decision on WAS/RLAN in the band 5925-6425 MHz</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 Aug 2019</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405632"/>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697684" y="1158729"/>
            <a:ext cx="8353245" cy="5316684"/>
          </a:xfrm>
        </p:spPr>
        <p:txBody>
          <a:bodyPr/>
          <a:lstStyle/>
          <a:p>
            <a:pPr>
              <a:buFont typeface="Arial" panose="020B0604020202020204" pitchFamily="34" charset="0"/>
              <a:buChar char="•"/>
            </a:pPr>
            <a:r>
              <a:rPr lang="en-US" sz="1800" dirty="0"/>
              <a:t>How four cities in North America are working to close the digital divide</a:t>
            </a:r>
            <a:endParaRPr lang="en-US" sz="1800" dirty="0">
              <a:hlinkClick r:id="rId3"/>
            </a:endParaRPr>
          </a:p>
          <a:p>
            <a:pPr lvl="1">
              <a:buFont typeface="Arial" panose="020B0604020202020204" pitchFamily="34" charset="0"/>
              <a:buChar char="•"/>
            </a:pPr>
            <a:r>
              <a:rPr lang="en-US" sz="1600" dirty="0">
                <a:hlinkClick r:id="rId3"/>
              </a:rPr>
              <a:t>https://news.itu.int/how-four-cities-in-north-america-are-working-to-close-the-digital-divide/</a:t>
            </a:r>
            <a:endParaRPr lang="en-US" sz="1600" dirty="0"/>
          </a:p>
          <a:p>
            <a:pPr lvl="1">
              <a:buFont typeface="Arial" panose="020B0604020202020204" pitchFamily="34" charset="0"/>
              <a:buChar char="•"/>
            </a:pPr>
            <a:r>
              <a:rPr lang="en-US" sz="1600" dirty="0"/>
              <a:t>Chicago, Salt Lake City, Long Beach and Kansas City</a:t>
            </a:r>
          </a:p>
          <a:p>
            <a:pPr lvl="1">
              <a:buFont typeface="Arial" panose="020B0604020202020204" pitchFamily="34" charset="0"/>
              <a:buChar char="•"/>
            </a:pPr>
            <a:r>
              <a:rPr lang="en-US" sz="1600" dirty="0"/>
              <a:t>Libraries are mentioned a lot, and city wide </a:t>
            </a:r>
            <a:r>
              <a:rPr lang="en-US" sz="1600" dirty="0" err="1"/>
              <a:t>WiFi</a:t>
            </a:r>
            <a:r>
              <a:rPr lang="en-US" sz="1600" dirty="0"/>
              <a:t> some. </a:t>
            </a:r>
            <a:endParaRPr lang="en-US" sz="1200" dirty="0">
              <a:hlinkClick r:id="rId4"/>
            </a:endParaRPr>
          </a:p>
          <a:p>
            <a:pPr>
              <a:buFont typeface="Arial" panose="020B0604020202020204" pitchFamily="34" charset="0"/>
              <a:buChar char="•"/>
            </a:pPr>
            <a:endParaRPr lang="en-US" sz="1200" dirty="0">
              <a:hlinkClick r:id="rId4"/>
            </a:endParaRPr>
          </a:p>
          <a:p>
            <a:pPr>
              <a:buFont typeface="Arial" panose="020B0604020202020204" pitchFamily="34" charset="0"/>
              <a:buChar char="•"/>
            </a:pPr>
            <a:r>
              <a:rPr lang="en-US" sz="1800" dirty="0"/>
              <a:t>Calendar:</a:t>
            </a:r>
            <a:endParaRPr lang="en-US" sz="1800" dirty="0">
              <a:hlinkClick r:id="rId5"/>
            </a:endParaRPr>
          </a:p>
          <a:p>
            <a:pPr lvl="1">
              <a:buFont typeface="Arial" panose="020B0604020202020204" pitchFamily="34" charset="0"/>
              <a:buChar char="•"/>
            </a:pPr>
            <a:r>
              <a:rPr lang="en-US" sz="1600" dirty="0">
                <a:hlinkClick r:id="rId5"/>
              </a:rPr>
              <a:t>https://www.itu.int/en/events/Pages/Calendar-Events.aspx?sector=ITU-R</a:t>
            </a:r>
            <a:endParaRPr lang="en-US" sz="1600" dirty="0"/>
          </a:p>
          <a:p>
            <a:pPr>
              <a:buFont typeface="Arial" panose="020B0604020202020204" pitchFamily="34" charset="0"/>
              <a:buChar char="•"/>
            </a:pPr>
            <a:r>
              <a:rPr lang="en-US" sz="1200" dirty="0">
                <a:hlinkClick r:id="rId4"/>
              </a:rPr>
              <a:t>Study Group 1 (SG 1) Spectrum management</a:t>
            </a:r>
            <a:endParaRPr lang="en-US" sz="1200" dirty="0">
              <a:solidFill>
                <a:schemeClr val="tx1"/>
              </a:solidFill>
            </a:endParaRPr>
          </a:p>
          <a:p>
            <a:pPr lvl="1">
              <a:buFont typeface="Arial" panose="020B0604020202020204" pitchFamily="34" charset="0"/>
              <a:buChar char="•"/>
            </a:pPr>
            <a:r>
              <a:rPr lang="en-US" sz="1050" u="sng" dirty="0">
                <a:hlinkClick r:id="rId6"/>
              </a:rPr>
              <a:t>Working Party 1A (WP 1A) - Spectrum engineering techniques</a:t>
            </a:r>
            <a:r>
              <a:rPr lang="en-US" sz="1050" u="sng" dirty="0"/>
              <a:t> </a:t>
            </a:r>
          </a:p>
          <a:p>
            <a:pPr lvl="1">
              <a:buFont typeface="Arial" panose="020B0604020202020204" pitchFamily="34" charset="0"/>
              <a:buChar char="•"/>
            </a:pPr>
            <a:r>
              <a:rPr lang="en-US" sz="1050" dirty="0">
                <a:hlinkClick r:id="rId7"/>
              </a:rPr>
              <a:t>Working Party 1C (WP 1C) - Spectrum monitoring</a:t>
            </a:r>
            <a:r>
              <a:rPr lang="en-US" sz="1050" dirty="0"/>
              <a:t>​​</a:t>
            </a:r>
          </a:p>
          <a:p>
            <a:pPr lvl="4">
              <a:buFont typeface="Arial" panose="020B0604020202020204" pitchFamily="34" charset="0"/>
              <a:buChar char="•"/>
            </a:pPr>
            <a:endParaRPr lang="en-US" sz="600" dirty="0"/>
          </a:p>
          <a:p>
            <a:pPr>
              <a:buFont typeface="Arial" panose="020B0604020202020204" pitchFamily="34" charset="0"/>
              <a:buChar char="•"/>
            </a:pPr>
            <a:r>
              <a:rPr lang="en-US" sz="1200" dirty="0">
                <a:hlinkClick r:id="rId8"/>
              </a:rPr>
              <a:t>Study Group 5 (SG 5) Terrestrial services</a:t>
            </a:r>
            <a:endParaRPr lang="en-US" sz="1200" dirty="0"/>
          </a:p>
          <a:p>
            <a:pPr lvl="1">
              <a:buFont typeface="Arial" panose="020B0604020202020204" pitchFamily="34" charset="0"/>
              <a:buChar char="•"/>
            </a:pPr>
            <a:r>
              <a:rPr lang="en-US" sz="1050" dirty="0">
                <a:hlinkClick r:id="rId9"/>
              </a:rPr>
              <a:t>Working Party 5A (WP 5A) - Land mobile service above 30 MHz* (excluding IMT); wireless access in the fixed service; amateur and amateur-satellite services</a:t>
            </a:r>
            <a:r>
              <a:rPr lang="en-US" sz="1050" dirty="0"/>
              <a:t>  (Chair on mailing list)</a:t>
            </a:r>
            <a:endParaRPr lang="en-US" sz="1050" dirty="0">
              <a:hlinkClick r:id="rId10"/>
            </a:endParaRPr>
          </a:p>
          <a:p>
            <a:pPr lvl="1">
              <a:buFont typeface="Arial" panose="020B0604020202020204" pitchFamily="34" charset="0"/>
              <a:buChar char="•"/>
            </a:pPr>
            <a:r>
              <a:rPr lang="en-US" sz="1050" dirty="0">
                <a:hlinkClick r:id="rId10"/>
              </a:rPr>
              <a:t>Working Party 5D (WP 5D) - IMT Systems</a:t>
            </a:r>
            <a:r>
              <a:rPr lang="en-US" sz="1050" dirty="0"/>
              <a:t> (Chair on mailing list)​​</a:t>
            </a:r>
          </a:p>
          <a:p>
            <a:pPr lvl="2">
              <a:buFont typeface="Arial" panose="020B0604020202020204" pitchFamily="34" charset="0"/>
              <a:buChar char="•"/>
            </a:pPr>
            <a:r>
              <a:rPr lang="en-US" sz="900" dirty="0">
                <a:hlinkClick r:id="rId11"/>
              </a:rPr>
              <a:t>Monday 2019-12-09 - Friday 2019-12-13</a:t>
            </a:r>
            <a:endParaRPr lang="en-US" sz="900" dirty="0"/>
          </a:p>
          <a:p>
            <a:pPr marL="400050">
              <a:buFont typeface="Arial" panose="020B0604020202020204" pitchFamily="34" charset="0"/>
              <a:buChar char="•"/>
            </a:pPr>
            <a:r>
              <a:rPr lang="en-US" sz="1200" dirty="0"/>
              <a:t>WRC-19:   </a:t>
            </a:r>
          </a:p>
          <a:p>
            <a:pPr marL="800100" lvl="1">
              <a:buFont typeface="Arial" panose="020B0604020202020204" pitchFamily="34" charset="0"/>
              <a:buChar char="•"/>
            </a:pPr>
            <a:r>
              <a:rPr lang="en-US" sz="1100" u="sng" dirty="0">
                <a:hlinkClick r:id="rId12"/>
              </a:rPr>
              <a:t>https://www.itu.int/en/ITU-R/conferences/wrc/2019/Pages/default.aspx</a:t>
            </a:r>
            <a:r>
              <a:rPr lang="en-US" sz="1100" u="sng" dirty="0"/>
              <a:t>;  agenda and more: </a:t>
            </a:r>
            <a:r>
              <a:rPr lang="en-US" sz="1100" dirty="0"/>
              <a:t> </a:t>
            </a:r>
            <a:r>
              <a:rPr lang="en-US" sz="1100" u="sng" dirty="0">
                <a:hlinkClick r:id="rId13"/>
              </a:rPr>
              <a:t>https://www.itu.int/oth/R1402000001</a:t>
            </a:r>
            <a:endParaRPr lang="en-US" sz="1100" u="sng" dirty="0"/>
          </a:p>
          <a:p>
            <a:pPr marL="400050">
              <a:buFont typeface="Arial" panose="020B0604020202020204" pitchFamily="34" charset="0"/>
              <a:buChar char="•"/>
            </a:pPr>
            <a:r>
              <a:rPr lang="en-US" sz="1200" dirty="0"/>
              <a:t>WRC-23 preliminary agenda items are already out since WRC-15 and will then be finalized at WRC-19.</a:t>
            </a:r>
          </a:p>
          <a:p>
            <a:pPr marL="800100" lvl="1">
              <a:buFont typeface="Arial" panose="020B0604020202020204" pitchFamily="34" charset="0"/>
              <a:buChar char="•"/>
            </a:pPr>
            <a:r>
              <a:rPr lang="en-US" sz="1100" u="sng" dirty="0">
                <a:hlinkClick r:id="rId14"/>
              </a:rPr>
              <a:t>https://www.itu.int/en/ITU-R/study-groups/rcpm/Pages/wrc-23-preliminary-studies.aspx</a:t>
            </a:r>
            <a:r>
              <a:rPr lang="en-US" sz="1100" dirty="0"/>
              <a:t> </a:t>
            </a:r>
          </a:p>
          <a:p>
            <a:pPr lvl="6">
              <a:buFont typeface="Arial" panose="020B0604020202020204" pitchFamily="34" charset="0"/>
              <a:buChar char="•"/>
            </a:pPr>
            <a:endParaRPr lang="en-US" sz="800" dirty="0">
              <a:hlinkClick r:id="rId4"/>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15 Aug 2019</a:t>
            </a:r>
            <a:endParaRPr lang="en-GB" dirty="0"/>
          </a:p>
        </p:txBody>
      </p:sp>
    </p:spTree>
    <p:extLst>
      <p:ext uri="{BB962C8B-B14F-4D97-AF65-F5344CB8AC3E}">
        <p14:creationId xmlns:p14="http://schemas.microsoft.com/office/powerpoint/2010/main" val="1078781441"/>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38278</TotalTime>
  <Words>3280</Words>
  <Application>Microsoft Office PowerPoint</Application>
  <PresentationFormat>On-screen Show (4:3)</PresentationFormat>
  <Paragraphs>445</Paragraphs>
  <Slides>23</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32" baseType="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-1</vt:lpstr>
      <vt:lpstr>EU items to share -2 </vt:lpstr>
      <vt:lpstr>ITU-R items to share</vt:lpstr>
      <vt:lpstr>South Africa (ICASA): RF SPECTRUM REGULATIONS</vt:lpstr>
      <vt:lpstr>ACMA consultation on sharing</vt:lpstr>
      <vt:lpstr>General Discussion Items -1</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UWB petition for rule making</vt:lpstr>
      <vt:lpstr>UWB petition for rule making - Motion</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1784</cp:revision>
  <cp:lastPrinted>1601-01-01T00:00:00Z</cp:lastPrinted>
  <dcterms:created xsi:type="dcterms:W3CDTF">2016-03-03T14:54:45Z</dcterms:created>
  <dcterms:modified xsi:type="dcterms:W3CDTF">2019-08-15T00:51:16Z</dcterms:modified>
</cp:coreProperties>
</file>