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341" r:id="rId3"/>
    <p:sldId id="329" r:id="rId4"/>
    <p:sldId id="330" r:id="rId5"/>
    <p:sldId id="516" r:id="rId6"/>
    <p:sldId id="596" r:id="rId7"/>
    <p:sldId id="603" r:id="rId8"/>
    <p:sldId id="606" r:id="rId9"/>
    <p:sldId id="608" r:id="rId10"/>
    <p:sldId id="615" r:id="rId11"/>
    <p:sldId id="614" r:id="rId12"/>
    <p:sldId id="616" r:id="rId13"/>
    <p:sldId id="524" r:id="rId14"/>
    <p:sldId id="498" r:id="rId15"/>
    <p:sldId id="402" r:id="rId16"/>
    <p:sldId id="403" r:id="rId17"/>
    <p:sldId id="462" r:id="rId18"/>
    <p:sldId id="549" r:id="rId19"/>
    <p:sldId id="425" r:id="rId20"/>
    <p:sldId id="585" r:id="rId21"/>
    <p:sldId id="610" r:id="rId22"/>
    <p:sldId id="609" r:id="rId23"/>
    <p:sldId id="611" r:id="rId24"/>
    <p:sldId id="592" r:id="rId25"/>
    <p:sldId id="599"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97" autoAdjust="0"/>
    <p:restoredTop sz="93868" autoAdjust="0"/>
  </p:normalViewPr>
  <p:slideViewPr>
    <p:cSldViewPr>
      <p:cViewPr varScale="1">
        <p:scale>
          <a:sx n="84" d="100"/>
          <a:sy n="84" d="100"/>
        </p:scale>
        <p:origin x="96" y="61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13-Aug-19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72560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501127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657104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95327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62508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 Aug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08 Aug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 Aug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802.18-19/0107r01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09-00-0000-icasa-s-africa-intentions-to-amend-spectrum-regulations.pdf" TargetMode="External"/><Relationship Id="rId2" Type="http://schemas.openxmlformats.org/officeDocument/2006/relationships/hyperlink" Target="https://www.icasa.org.za/news/2019/icasa-begins-a-process-to-review-annexure-b-of-the-radio-frequency-spectrum-regulations-of-2015"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acma.gov.au/theACMA/new-approaches-to-spectrum-sharing-1"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9/18-19-0092-00-0000-mcmc-public-consultation-malaysia-position-for-wrc-19.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18/dcn/19/18-19-0099-11-0000-mcmc-public-consultation-wrc-19-ais-ieee-802-views.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9/18-19-0099-0013-0000-mcmc-public-consultation-wrc-19-ais-ieee-802-view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19/18-19-0106-02-0000-uwb-petition-reply-802.docx" TargetMode="Externa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9/18-19-0106-04-0000-uwb-petition-reply-802.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05-00-0000-minutes-01aug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wp5d" TargetMode="External"/><Relationship Id="rId3" Type="http://schemas.openxmlformats.org/officeDocument/2006/relationships/hyperlink" Target="https://www.itu.int/go/ITU-R/sg1" TargetMode="External"/><Relationship Id="rId7" Type="http://schemas.openxmlformats.org/officeDocument/2006/relationships/hyperlink" Target="https://www.itu.int/go/ITU-R/wp5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sg5" TargetMode="External"/><Relationship Id="rId11" Type="http://schemas.openxmlformats.org/officeDocument/2006/relationships/hyperlink" Target="https://www.itu.int/en/ITU-R/study-groups/rcpm/Pages/wrc-23-preliminary-studies.aspx" TargetMode="External"/><Relationship Id="rId5" Type="http://schemas.openxmlformats.org/officeDocument/2006/relationships/hyperlink" Target="https://www.itu.int/go/ITU-R/wp1c" TargetMode="External"/><Relationship Id="rId10" Type="http://schemas.openxmlformats.org/officeDocument/2006/relationships/hyperlink" Target="https://www.itu.int/oth/R1402000001" TargetMode="External"/><Relationship Id="rId4" Type="http://schemas.openxmlformats.org/officeDocument/2006/relationships/hyperlink" Target="https://www.itu.int/go/ITU-R/wp1a" TargetMode="External"/><Relationship Id="rId9" Type="http://schemas.openxmlformats.org/officeDocument/2006/relationships/hyperlink" Target="https://www.itu.int/en/ITU-R/conferences/wrc/2019/Pages/default.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08 Aug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08 Aug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73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1200" dirty="0"/>
              <a:t>_____________________</a:t>
            </a:r>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r>
              <a:rPr lang="en-US" sz="2000" dirty="0">
                <a:solidFill>
                  <a:schemeClr val="tx1"/>
                </a:solidFill>
              </a:rPr>
              <a:t> </a:t>
            </a:r>
          </a:p>
          <a:p>
            <a:pPr>
              <a:buFont typeface="Arial" panose="020B0604020202020204" pitchFamily="34" charset="0"/>
              <a:buChar char="•"/>
            </a:pPr>
            <a:r>
              <a:rPr lang="en-US" sz="800" dirty="0">
                <a:solidFill>
                  <a:schemeClr val="tx1"/>
                </a:solidFill>
              </a:rPr>
              <a:t> </a:t>
            </a:r>
            <a:endParaRPr lang="en-US" sz="20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1321954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74298" y="1183248"/>
            <a:ext cx="8292711" cy="5346442"/>
          </a:xfrm>
        </p:spPr>
        <p:txBody>
          <a:bodyPr/>
          <a:lstStyle/>
          <a:p>
            <a:pPr marL="285750" indent="-285750">
              <a:spcBef>
                <a:spcPts val="0"/>
              </a:spcBef>
              <a:buFont typeface="Arial" panose="020B0604020202020204" pitchFamily="34" charset="0"/>
              <a:buChar char="•"/>
            </a:pPr>
            <a:r>
              <a:rPr lang="en-US" sz="1800" dirty="0"/>
              <a:t>South Africa (ICASA): NOTICE OF INTENTION TO AMEND ANNEXURE B OF THE RADIO FREQUENCY SPECTRUM REGULATIONS, 2015 </a:t>
            </a:r>
          </a:p>
          <a:p>
            <a:pPr lvl="1">
              <a:buFont typeface="Arial" panose="020B0604020202020204" pitchFamily="34" charset="0"/>
              <a:buChar char="•"/>
            </a:pPr>
            <a:r>
              <a:rPr lang="en-US" sz="1400" u="sng" dirty="0">
                <a:hlinkClick r:id="rId2"/>
              </a:rPr>
              <a:t>https://www.icasa.org.za/news/2019/icasa-begins-a-process-to-review-annexure-b-of-the-radio-frequency-spectrum-regulations-of-2015</a:t>
            </a:r>
            <a:endParaRPr lang="en-US" sz="1400" dirty="0"/>
          </a:p>
          <a:p>
            <a:pPr lvl="1">
              <a:buFont typeface="Arial" panose="020B0604020202020204" pitchFamily="34" charset="0"/>
              <a:buChar char="•"/>
            </a:pPr>
            <a:r>
              <a:rPr lang="en-US" sz="1600" dirty="0"/>
              <a:t>In this regard, ICASA has published a notice of its intention to amend Annexure B in the Government Gazette where interested stakeholders are invited to submit written representations with regards to the proposed amendments by close of business on 06 September 2019. </a:t>
            </a:r>
          </a:p>
          <a:p>
            <a:pPr lvl="1">
              <a:buFont typeface="Arial" panose="020B0604020202020204" pitchFamily="34" charset="0"/>
              <a:buChar char="•"/>
            </a:pPr>
            <a:r>
              <a:rPr lang="en-US" sz="1400" dirty="0">
                <a:hlinkClick r:id="rId3"/>
              </a:rPr>
              <a:t>https://mentor.ieee.org/802.18/dcn/19/18-19-0109-00-0000-icasa-s-africa-intentions-to-amend-spectrum-regulations.pdf</a:t>
            </a:r>
            <a:r>
              <a:rPr lang="en-US" sz="1400" dirty="0"/>
              <a:t>  </a:t>
            </a:r>
          </a:p>
          <a:p>
            <a:pPr lvl="1">
              <a:buFont typeface="Arial" panose="020B0604020202020204" pitchFamily="34" charset="0"/>
              <a:buChar char="•"/>
            </a:pPr>
            <a:r>
              <a:rPr lang="en-US" sz="1400" dirty="0"/>
              <a:t>Several areas we could comment on, need to approve by 22 Aug. </a:t>
            </a:r>
          </a:p>
          <a:p>
            <a:pPr lvl="1">
              <a:buFont typeface="Arial" panose="020B0604020202020204" pitchFamily="34" charset="0"/>
              <a:buChar char="•"/>
            </a:pPr>
            <a:r>
              <a:rPr lang="en-US" sz="1400" dirty="0"/>
              <a:t>1) go up to 71 GHz;  2) 5150-5250 remove indoor restriction;  3) should wait for WRC-19 and then harmonize with its results and EU </a:t>
            </a:r>
          </a:p>
          <a:p>
            <a:pPr lvl="1">
              <a:buFont typeface="Arial" panose="020B0604020202020204" pitchFamily="34" charset="0"/>
              <a:buChar char="•"/>
            </a:pPr>
            <a:endParaRPr lang="en-US" sz="1400" dirty="0"/>
          </a:p>
          <a:p>
            <a:pPr>
              <a:buFont typeface="Arial" panose="020B0604020202020204" pitchFamily="34" charset="0"/>
              <a:buChar char="•"/>
            </a:pPr>
            <a:r>
              <a:rPr lang="en-US" sz="1800" dirty="0"/>
              <a:t>MCMC (Malaysia) WRC-19 consultation </a:t>
            </a:r>
          </a:p>
          <a:p>
            <a:pPr lvl="1">
              <a:buFont typeface="Arial" panose="020B0604020202020204" pitchFamily="34" charset="0"/>
              <a:buChar char="•"/>
            </a:pPr>
            <a:r>
              <a:rPr lang="en-US" sz="1400" dirty="0"/>
              <a:t>Input on AI 1.15 needed r14, along with some other grammar updates. </a:t>
            </a:r>
          </a:p>
          <a:p>
            <a:pPr lvl="1">
              <a:buFont typeface="Arial" panose="020B0604020202020204" pitchFamily="34" charset="0"/>
              <a:buChar char="•"/>
            </a:pPr>
            <a:r>
              <a:rPr lang="en-US" sz="1400" dirty="0"/>
              <a:t>Received last needed response this morning (Thursday), IEEE 802 Chair okay, the response was sent.</a:t>
            </a:r>
          </a:p>
          <a:p>
            <a:pPr>
              <a:buFont typeface="Arial" panose="020B0604020202020204" pitchFamily="34" charset="0"/>
              <a:buChar char="•"/>
            </a:pPr>
            <a:r>
              <a:rPr lang="en-US" sz="1800" dirty="0"/>
              <a:t>UWB petition for rule making </a:t>
            </a:r>
          </a:p>
          <a:p>
            <a:pPr lvl="1">
              <a:buFont typeface="Arial" panose="020B0604020202020204" pitchFamily="34" charset="0"/>
              <a:buChar char="•"/>
            </a:pPr>
            <a:r>
              <a:rPr lang="en-US" sz="1400" dirty="0"/>
              <a:t>LMSC ballot goes to the 14</a:t>
            </a:r>
            <a:r>
              <a:rPr lang="en-US" sz="1400" baseline="30000" dirty="0"/>
              <a:t>th</a:t>
            </a:r>
            <a:r>
              <a:rPr lang="en-US" sz="1400" dirty="0"/>
              <a:t>, next Wednesday.  Some edits needed, and many approvals in so far. </a:t>
            </a:r>
            <a:endParaRPr lang="en-US" sz="18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08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0874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buFont typeface="Arial" panose="020B0604020202020204" pitchFamily="34" charset="0"/>
              <a:buChar char="•"/>
            </a:pPr>
            <a:r>
              <a:rPr lang="en-US" sz="1800" dirty="0"/>
              <a:t>ACMA consultation:  </a:t>
            </a:r>
          </a:p>
          <a:p>
            <a:pPr lvl="1">
              <a:buFont typeface="Arial" panose="020B0604020202020204" pitchFamily="34" charset="0"/>
              <a:buChar char="•"/>
            </a:pPr>
            <a:r>
              <a:rPr lang="en-US" sz="1400" dirty="0">
                <a:hlinkClick r:id="rId2"/>
              </a:rPr>
              <a:t>https://www.acma.gov.au/theACMA/new-approaches-to-spectrum-sharing-1</a:t>
            </a:r>
            <a:r>
              <a:rPr lang="en-US" sz="1400" dirty="0"/>
              <a:t> </a:t>
            </a:r>
          </a:p>
          <a:p>
            <a:pPr lvl="1">
              <a:buFont typeface="Arial" panose="020B0604020202020204" pitchFamily="34" charset="0"/>
              <a:buChar char="•"/>
            </a:pPr>
            <a:r>
              <a:rPr lang="en-US" sz="1400" dirty="0"/>
              <a:t>Comments due 27 Sept, the RR_TAG would need to approve by 12 Sept, before the Wireless Interim. </a:t>
            </a:r>
          </a:p>
          <a:p>
            <a:pPr lvl="1">
              <a:buFont typeface="Arial" panose="020B0604020202020204" pitchFamily="34" charset="0"/>
              <a:buChar char="•"/>
            </a:pPr>
            <a:r>
              <a:rPr lang="en-US" sz="1400" dirty="0"/>
              <a:t>Asking about sharing approaches and looking for feedback. They have 7 questions. </a:t>
            </a:r>
          </a:p>
          <a:p>
            <a:pPr lvl="1">
              <a:buFont typeface="Arial" panose="020B0604020202020204" pitchFamily="34" charset="0"/>
              <a:buChar char="•"/>
            </a:pPr>
            <a:r>
              <a:rPr lang="en-US" sz="1400" dirty="0"/>
              <a:t>They are looking at energy detection, similar to the 3.5 GHz access system</a:t>
            </a:r>
          </a:p>
          <a:p>
            <a:pPr lvl="1">
              <a:buFont typeface="Arial" panose="020B0604020202020204" pitchFamily="34" charset="0"/>
              <a:buChar char="•"/>
            </a:pPr>
            <a:r>
              <a:rPr lang="en-US" sz="1400" dirty="0"/>
              <a:t>A member will look at this and start some comments.</a:t>
            </a:r>
          </a:p>
          <a:p>
            <a:pPr>
              <a:buFont typeface="Arial" panose="020B0604020202020204" pitchFamily="34" charset="0"/>
              <a:buChar char="•"/>
            </a:pPr>
            <a:endParaRPr lang="en-US" sz="1800" dirty="0"/>
          </a:p>
          <a:p>
            <a:pPr>
              <a:buFont typeface="Arial" panose="020B0604020202020204" pitchFamily="34" charset="0"/>
              <a:buChar char="•"/>
            </a:pPr>
            <a:r>
              <a:rPr lang="en-US" sz="1800" dirty="0"/>
              <a:t>APT: </a:t>
            </a:r>
          </a:p>
          <a:p>
            <a:pPr lvl="1">
              <a:buFont typeface="Arial" panose="020B0604020202020204" pitchFamily="34" charset="0"/>
              <a:buChar char="•"/>
            </a:pPr>
            <a:r>
              <a:rPr lang="en-US" sz="1400" dirty="0"/>
              <a:t>APT Members examined the proposed new items for inclusion in the agenda of WRC-23 and agreed to consider identification for IMT in the 7 025-7 125 MHz frequency range, or parts thereof. </a:t>
            </a:r>
          </a:p>
          <a:p>
            <a:pPr lvl="1">
              <a:buFont typeface="Arial" panose="020B0604020202020204" pitchFamily="34" charset="0"/>
              <a:buChar char="•"/>
            </a:pPr>
            <a:r>
              <a:rPr lang="en-US" sz="1400" dirty="0"/>
              <a:t>In addition to frequency band 7 025-7 125 MHz, the frequency band 5 925-6 725 MHz was also considered for which consensus is yet to be reached at later stage.</a:t>
            </a:r>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08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2505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Continue to review the S. Africa consultation  </a:t>
            </a:r>
          </a:p>
          <a:p>
            <a:pPr>
              <a:buFont typeface="Wingdings" panose="05000000000000000000" pitchFamily="2" charset="2"/>
              <a:buChar char="q"/>
            </a:pPr>
            <a:r>
              <a:rPr lang="en-US" sz="1800" b="0" dirty="0">
                <a:solidFill>
                  <a:srgbClr val="00B0F0"/>
                </a:solidFill>
              </a:rPr>
              <a:t>ACMA start some comments.  </a:t>
            </a: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08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Nothing brought up</a:t>
            </a: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08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15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15:48 ET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 </a:t>
            </a:r>
            <a:r>
              <a:rPr lang="en-US" sz="1600" dirty="0">
                <a:solidFill>
                  <a:srgbClr val="993300"/>
                </a:solidFill>
              </a:rPr>
              <a:t>– </a:t>
            </a:r>
            <a:r>
              <a:rPr lang="en-US" sz="1200" dirty="0">
                <a:solidFill>
                  <a:srgbClr val="993300"/>
                </a:solidFill>
              </a:rPr>
              <a:t>remember no reciprocal from other WGs </a:t>
            </a:r>
            <a:endParaRPr lang="en-US" sz="1400" dirty="0">
              <a:solidFill>
                <a:srgbClr val="993300"/>
              </a:solidFill>
            </a:endParaRP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 Aug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08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18</a:t>
            </a:fld>
            <a:endParaRPr lang="en-US" altLang="en-US" sz="1200" b="0" dirty="0"/>
          </a:p>
        </p:txBody>
      </p:sp>
      <p:sp>
        <p:nvSpPr>
          <p:cNvPr id="2" name="Date Placeholder 1"/>
          <p:cNvSpPr>
            <a:spLocks noGrp="1"/>
          </p:cNvSpPr>
          <p:nvPr>
            <p:ph type="dt" idx="15"/>
          </p:nvPr>
        </p:nvSpPr>
        <p:spPr/>
        <p:txBody>
          <a:bodyPr/>
          <a:lstStyle/>
          <a:p>
            <a:r>
              <a:rPr lang="en-US"/>
              <a:t>08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08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(9 on LMSC)</a:t>
            </a:r>
            <a:r>
              <a:rPr lang="en-US" altLang="en-US" sz="1800" dirty="0">
                <a:solidFill>
                  <a:schemeClr val="tx1"/>
                </a:solidFill>
              </a:rPr>
              <a:t>;   2 Nearly </a:t>
            </a:r>
            <a:r>
              <a:rPr lang="en-US" altLang="en-US" sz="1800">
                <a:solidFill>
                  <a:schemeClr val="tx1"/>
                </a:solidFill>
              </a:rPr>
              <a:t>Voters;  Aspirant </a:t>
            </a:r>
            <a:r>
              <a:rPr lang="en-US" altLang="en-US" sz="1800" dirty="0">
                <a:solidFill>
                  <a:schemeClr val="tx1"/>
                </a:solidFill>
              </a:rPr>
              <a:t>members</a:t>
            </a:r>
            <a:r>
              <a:rPr lang="en-US" altLang="en-US" sz="1800">
                <a:solidFill>
                  <a:schemeClr val="tx1"/>
                </a:solidFill>
              </a:rPr>
              <a:t>: 19</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08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61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MCMC (Malaysia) WRC-19 consultation</a:t>
            </a:r>
          </a:p>
        </p:txBody>
      </p:sp>
      <p:sp>
        <p:nvSpPr>
          <p:cNvPr id="3" name="Content Placeholder 2"/>
          <p:cNvSpPr>
            <a:spLocks noGrp="1"/>
          </p:cNvSpPr>
          <p:nvPr>
            <p:ph idx="1"/>
          </p:nvPr>
        </p:nvSpPr>
        <p:spPr>
          <a:xfrm>
            <a:off x="698889" y="1263650"/>
            <a:ext cx="8190998" cy="5211762"/>
          </a:xfrm>
        </p:spPr>
        <p:txBody>
          <a:bodyPr/>
          <a:lstStyle/>
          <a:p>
            <a:pPr lvl="4">
              <a:buFont typeface="Arial" panose="020B0604020202020204" pitchFamily="34" charset="0"/>
              <a:buChar char="•"/>
            </a:pPr>
            <a:endParaRPr lang="en-US" sz="1200" b="0" dirty="0"/>
          </a:p>
          <a:p>
            <a:pPr>
              <a:buFont typeface="Arial" panose="020B0604020202020204" pitchFamily="34" charset="0"/>
              <a:buChar char="•"/>
            </a:pPr>
            <a:r>
              <a:rPr lang="en-US" sz="2000" b="0" dirty="0"/>
              <a:t>MCMC consultation with their position on WRC-19 Agenda Items.</a:t>
            </a:r>
          </a:p>
          <a:p>
            <a:pPr lvl="1">
              <a:buFont typeface="Arial" panose="020B0604020202020204" pitchFamily="34" charset="0"/>
              <a:buChar char="•"/>
            </a:pPr>
            <a:r>
              <a:rPr lang="en-US" sz="1600" dirty="0">
                <a:hlinkClick r:id="rId3"/>
              </a:rPr>
              <a:t>https://mentor.ieee.org/802.18/dcn/19/18-19-0092-00-0000-mcmc-public-consultation-malaysia-position-for-wrc-19.pdf</a:t>
            </a:r>
            <a:r>
              <a:rPr lang="en-US" sz="1600" dirty="0"/>
              <a:t> </a:t>
            </a:r>
          </a:p>
          <a:p>
            <a:pPr>
              <a:buFont typeface="Arial" panose="020B0604020202020204" pitchFamily="34" charset="0"/>
              <a:buChar char="•"/>
            </a:pPr>
            <a:r>
              <a:rPr lang="en-US" sz="2000" b="0" dirty="0"/>
              <a:t>Comments due 09 August, there.  </a:t>
            </a:r>
          </a:p>
          <a:p>
            <a:pPr lvl="1">
              <a:buFont typeface="Arial" panose="020B0604020202020204" pitchFamily="34" charset="0"/>
              <a:buChar char="•"/>
            </a:pPr>
            <a:r>
              <a:rPr lang="en-US" sz="1600" b="1" dirty="0"/>
              <a:t>Will try to approve this week, and then ‘try’ for an early close with the LMSC ballot.  If responses are not quick enough, we will miss the deadline.  </a:t>
            </a:r>
          </a:p>
          <a:p>
            <a:pPr>
              <a:buFont typeface="Arial" panose="020B0604020202020204" pitchFamily="34" charset="0"/>
              <a:buChar char="•"/>
            </a:pPr>
            <a:r>
              <a:rPr lang="en-US" sz="2000" b="0" dirty="0"/>
              <a:t>Comments making good progress and the Ad Hoc really helped along with several member’s diligence on working the topics.  See:</a:t>
            </a:r>
          </a:p>
          <a:p>
            <a:pPr lvl="1">
              <a:buFont typeface="Arial" panose="020B0604020202020204" pitchFamily="34" charset="0"/>
              <a:buChar char="•"/>
            </a:pPr>
            <a:r>
              <a:rPr lang="en-US" sz="1600" dirty="0">
                <a:hlinkClick r:id="rId4"/>
              </a:rPr>
              <a:t>https://mentor.ieee.org/802.18/dcn/19/18-19-0099-11-0000-mcmc-public-consultation-wrc-19-ais-ieee-802-views.docx</a:t>
            </a:r>
            <a:r>
              <a:rPr lang="en-US" sz="1600" dirty="0"/>
              <a:t>  (or latest)   </a:t>
            </a:r>
          </a:p>
          <a:p>
            <a:pPr>
              <a:buFont typeface="Arial" panose="020B0604020202020204" pitchFamily="34" charset="0"/>
              <a:buChar char="•"/>
            </a:pPr>
            <a:r>
              <a:rPr lang="en-US" sz="2000" dirty="0"/>
              <a:t> Will do today a final review, update, vote and approval. </a:t>
            </a:r>
            <a:r>
              <a:rPr lang="en-US" sz="2000" b="0" dirty="0"/>
              <a:t> </a:t>
            </a:r>
          </a:p>
          <a:p>
            <a:pPr lvl="1">
              <a:buFont typeface="Arial" panose="020B0604020202020204" pitchFamily="34" charset="0"/>
              <a:buChar char="•"/>
            </a:pPr>
            <a:r>
              <a:rPr lang="en-US" sz="1600" b="0" dirty="0"/>
              <a:t>Note: the chair did send an FYI to the LMSC to prepare them for an Early Close ballot that can not go the full 10 days. </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08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MCMC (Malaysia) WRC-19 consultation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a:t>
            </a:r>
            <a:r>
              <a:rPr lang="en-US" sz="1600" dirty="0"/>
              <a:t> </a:t>
            </a:r>
            <a:r>
              <a:rPr lang="en-US" sz="1600" b="0" dirty="0"/>
              <a:t>Move to approve the comments in </a:t>
            </a:r>
            <a:r>
              <a:rPr lang="en-US" sz="1600" b="0" dirty="0">
                <a:hlinkClick r:id="rId3"/>
              </a:rPr>
              <a:t>https://mentor.ieee.org/802.18/dcn/19/18-19-0099-0013-0000-mcmc-public-consultation-wrc-19-ais-ieee-802-views.docx</a:t>
            </a:r>
            <a:r>
              <a:rPr lang="en-US" sz="1600" b="0" dirty="0"/>
              <a:t>  response to MCMC’s consultation on WRC-19 Agenda Items. With the chair of 802.18 to have editorial privileges and send to the LMSC(EC) for review/approval and submission to MCMC before 08 August 2019.</a:t>
            </a:r>
          </a:p>
          <a:p>
            <a:endParaRPr lang="en-US" altLang="en-US" sz="1600" dirty="0">
              <a:solidFill>
                <a:schemeClr val="tx1"/>
              </a:solidFill>
            </a:endParaRPr>
          </a:p>
          <a:p>
            <a:r>
              <a:rPr lang="en-US" altLang="en-US" sz="1600" dirty="0"/>
              <a:t>		Moved by:  	Hassan Y.</a:t>
            </a:r>
          </a:p>
          <a:p>
            <a:pPr lvl="1"/>
            <a:r>
              <a:rPr lang="en-US" altLang="en-US" sz="1600" b="1" dirty="0"/>
              <a:t>Seconded by:  	Mike L.</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_9_Y   /  _0__N   /  _0__A </a:t>
            </a:r>
          </a:p>
          <a:p>
            <a:pPr lvl="1"/>
            <a:endParaRPr lang="en-US" altLang="en-US" sz="1600" b="1" dirty="0">
              <a:solidFill>
                <a:schemeClr val="tx1"/>
              </a:solidFill>
            </a:endParaRPr>
          </a:p>
          <a:p>
            <a:pPr lvl="1"/>
            <a:r>
              <a:rPr lang="en-US" altLang="en-US" sz="1600" b="1" dirty="0">
                <a:solidFill>
                  <a:schemeClr val="tx1"/>
                </a:solidFill>
              </a:rPr>
              <a:t>Voters: Jay, Andy, Ben, Billy, Hassan, Mike, Peter, </a:t>
            </a:r>
            <a:r>
              <a:rPr lang="en-US" altLang="en-US" sz="1600" b="1" dirty="0" err="1">
                <a:solidFill>
                  <a:schemeClr val="tx1"/>
                </a:solidFill>
              </a:rPr>
              <a:t>TimH</a:t>
            </a:r>
            <a:r>
              <a:rPr lang="en-US" altLang="en-US" sz="1600" b="1" dirty="0">
                <a:solidFill>
                  <a:schemeClr val="tx1"/>
                </a:solidFill>
              </a:rPr>
              <a:t>, Vijay</a:t>
            </a:r>
            <a:endParaRPr lang="en-US" altLang="en-US" sz="1600" b="1" dirty="0">
              <a:solidFill>
                <a:schemeClr val="bg1">
                  <a:lumMod val="85000"/>
                </a:schemeClr>
              </a:solidFill>
            </a:endParaRPr>
          </a:p>
          <a:p>
            <a:pPr lvl="1"/>
            <a:r>
              <a:rPr lang="en-US" altLang="en-US" sz="1600" b="1" dirty="0">
                <a:solidFill>
                  <a:schemeClr val="tx1"/>
                </a:solidFill>
              </a:rPr>
              <a:t>Motion: Passed</a:t>
            </a:r>
          </a:p>
          <a:p>
            <a:pPr lvl="1"/>
            <a:r>
              <a:rPr lang="en-US" altLang="en-US" sz="1600" b="1" dirty="0">
                <a:solidFill>
                  <a:schemeClr val="tx1"/>
                </a:solidFill>
              </a:rPr>
              <a:t>Number in attendance: _10_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08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30924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lvl="1">
              <a:buFont typeface="Arial" panose="020B0604020202020204" pitchFamily="34" charset="0"/>
              <a:buChar char="•"/>
            </a:pPr>
            <a:r>
              <a:rPr lang="en-US" sz="1600" dirty="0"/>
              <a:t>On 18 July, from the FCC.  -  </a:t>
            </a:r>
            <a:r>
              <a:rPr lang="en-US" sz="1600" b="1" dirty="0"/>
              <a:t>Makes Comments then due by 17 August. </a:t>
            </a:r>
          </a:p>
          <a:p>
            <a:pPr lvl="1">
              <a:buFont typeface="Arial" panose="020B0604020202020204" pitchFamily="34" charset="0"/>
              <a:buChar char="•"/>
            </a:pPr>
            <a:r>
              <a:rPr lang="en-US" sz="1400" dirty="0"/>
              <a:t>Report No. 3130 July 18, 2019 CONSUMER &amp; GOVERNMENTAL AFFAIRS BUREAU REFERENCE INFORMATION CENTER PETITION FOR RULEMAKINGS FILED Interested persons may file statements opposing or supporting the Petition for Rulemakings listed herein within 30 days, or as noted. See sections 1.4 and 1.405 of the Commission's rules for further information. </a:t>
            </a:r>
          </a:p>
          <a:p>
            <a:pPr>
              <a:buFont typeface="Arial" panose="020B0604020202020204" pitchFamily="34" charset="0"/>
              <a:buChar char="•"/>
            </a:pPr>
            <a:r>
              <a:rPr lang="en-US" sz="1800" b="0" dirty="0"/>
              <a:t>2 members working on comments to review and the Ad Hoc really helped along with several member’s diligence on working the topics. </a:t>
            </a:r>
          </a:p>
          <a:p>
            <a:pPr>
              <a:buFont typeface="Arial" panose="020B0604020202020204" pitchFamily="34" charset="0"/>
              <a:buChar char="•"/>
            </a:pPr>
            <a:r>
              <a:rPr lang="en-US" sz="2000" dirty="0"/>
              <a:t>Will do today a final review, update, vote and approval. </a:t>
            </a:r>
            <a:r>
              <a:rPr lang="en-US" sz="2000" b="0" dirty="0"/>
              <a:t> </a:t>
            </a:r>
          </a:p>
          <a:p>
            <a:pPr lvl="1">
              <a:buFont typeface="Arial" panose="020B0604020202020204" pitchFamily="34" charset="0"/>
              <a:buChar char="•"/>
            </a:pPr>
            <a:r>
              <a:rPr lang="en-US" sz="1600" dirty="0"/>
              <a:t>Starting with:   </a:t>
            </a:r>
            <a:r>
              <a:rPr lang="en-US" sz="1600" dirty="0">
                <a:hlinkClick r:id="rId6"/>
              </a:rPr>
              <a:t>https://mentor.ieee.org/802.18/dcn/19/18-19-0106-02-0000-uwb-petition-reply-802.docx</a:t>
            </a:r>
            <a:r>
              <a:rPr lang="en-US" sz="1600" dirty="0"/>
              <a:t> </a:t>
            </a:r>
          </a:p>
          <a:p>
            <a:pPr lvl="1">
              <a:buFont typeface="Arial" panose="020B0604020202020204" pitchFamily="34" charset="0"/>
              <a:buChar char="•"/>
            </a:pPr>
            <a:r>
              <a:rPr lang="en-US" sz="1600" dirty="0"/>
              <a:t>Note: the chair did send an FYI to the LMSC to prepare ballot is coming.</a:t>
            </a:r>
          </a:p>
          <a:p>
            <a:pPr lvl="1">
              <a:buFont typeface="Arial" panose="020B0604020202020204" pitchFamily="34" charset="0"/>
              <a:buChar char="•"/>
            </a:pPr>
            <a:r>
              <a:rPr 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08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https://mentor.ieee.org/802.18/dcn/19/18-19-0106-04-0000-uwb-petition-reply-802.docx</a:t>
            </a:r>
            <a:r>
              <a:rPr lang="en-US" sz="1600" b="0" dirty="0"/>
              <a:t>  response to FCC’s public notice RM-11844 on a UWB Petition for Rule Making. With the chair of 802.18 to have editorial privileges and send to the LMSC(EC) for review/approval and submission to the FCC before 15 August 2019.</a:t>
            </a:r>
          </a:p>
          <a:p>
            <a:endParaRPr lang="en-US" altLang="en-US" sz="1600" dirty="0">
              <a:solidFill>
                <a:schemeClr val="tx1"/>
              </a:solidFill>
            </a:endParaRPr>
          </a:p>
          <a:p>
            <a:r>
              <a:rPr lang="en-US" altLang="en-US" sz="1600" dirty="0"/>
              <a:t>		Moved by:  	Ben R.</a:t>
            </a:r>
          </a:p>
          <a:p>
            <a:pPr lvl="1"/>
            <a:r>
              <a:rPr lang="en-US" altLang="en-US" sz="1600" b="1" dirty="0"/>
              <a:t>Seconded by:  	Tim H.</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_7_Y   /  _0_N   /  _2_A </a:t>
            </a:r>
          </a:p>
          <a:p>
            <a:pPr lvl="1"/>
            <a:endParaRPr lang="en-US" altLang="en-US" sz="1600" b="1" dirty="0">
              <a:solidFill>
                <a:schemeClr val="tx1"/>
              </a:solidFill>
            </a:endParaRPr>
          </a:p>
          <a:p>
            <a:pPr lvl="1"/>
            <a:r>
              <a:rPr lang="en-US" altLang="en-US" sz="1600" b="1" dirty="0">
                <a:solidFill>
                  <a:schemeClr val="tx1"/>
                </a:solidFill>
              </a:rPr>
              <a:t>Voters: Jay, Andy, Ben, Billy, Hassan, Mike, Peter, </a:t>
            </a:r>
            <a:r>
              <a:rPr lang="en-US" altLang="en-US" sz="1600" b="1" dirty="0" err="1">
                <a:solidFill>
                  <a:schemeClr val="tx1"/>
                </a:solidFill>
              </a:rPr>
              <a:t>TimH</a:t>
            </a:r>
            <a:r>
              <a:rPr lang="en-US" altLang="en-US" sz="1600" b="1" dirty="0">
                <a:solidFill>
                  <a:schemeClr val="tx1"/>
                </a:solidFill>
              </a:rPr>
              <a:t>, Vijay</a:t>
            </a:r>
            <a:endParaRPr lang="en-US" altLang="en-US" sz="1600" b="1" dirty="0">
              <a:solidFill>
                <a:schemeClr val="bg1">
                  <a:lumMod val="85000"/>
                </a:schemeClr>
              </a:solidFill>
            </a:endParaRPr>
          </a:p>
          <a:p>
            <a:pPr lvl="1"/>
            <a:r>
              <a:rPr lang="en-US" altLang="en-US" sz="1600" b="1" dirty="0">
                <a:solidFill>
                  <a:schemeClr val="tx1"/>
                </a:solidFill>
              </a:rPr>
              <a:t>Motion: Passed</a:t>
            </a:r>
          </a:p>
          <a:p>
            <a:pPr lvl="1"/>
            <a:r>
              <a:rPr lang="en-US" altLang="en-US" sz="1600" b="1" dirty="0">
                <a:solidFill>
                  <a:schemeClr val="tx1"/>
                </a:solidFill>
              </a:rPr>
              <a:t>Number in attendance: _10_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08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08 Aug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08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lvl="1">
              <a:buFont typeface="Arial" panose="020B0604020202020204" pitchFamily="34" charset="0"/>
              <a:buChar char="•"/>
            </a:pP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bg1">
                    <a:lumMod val="50000"/>
                  </a:schemeClr>
                </a:solidFill>
              </a:rPr>
              <a:t>ITU-R Items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 </a:t>
            </a:r>
          </a:p>
          <a:p>
            <a:pPr lvl="1">
              <a:buFont typeface="Arial" panose="020B0604020202020204" pitchFamily="34" charset="0"/>
              <a:buChar char="•"/>
            </a:pPr>
            <a:r>
              <a:rPr lang="en-US" altLang="en-US" sz="1400" dirty="0">
                <a:solidFill>
                  <a:schemeClr val="tx1"/>
                </a:solidFill>
              </a:rPr>
              <a:t>Anything new from this week</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bg1">
                    <a:lumMod val="50000"/>
                  </a:schemeClr>
                </a:solidFill>
              </a:rPr>
              <a:t>ITU-R Items</a:t>
            </a:r>
          </a:p>
          <a:p>
            <a:pPr lvl="1">
              <a:spcBef>
                <a:spcPts val="0"/>
              </a:spcBef>
              <a:buFont typeface="Arial" panose="020B0604020202020204" pitchFamily="34" charset="0"/>
              <a:buChar char="•"/>
            </a:pPr>
            <a:r>
              <a:rPr lang="en-US" sz="1400" dirty="0">
                <a:solidFill>
                  <a:schemeClr val="bg1">
                    <a:lumMod val="50000"/>
                  </a:schemeClr>
                </a:solidFill>
              </a:rPr>
              <a:t>Place holder</a:t>
            </a:r>
          </a:p>
          <a:p>
            <a:pPr marL="0" indent="0">
              <a:spcBef>
                <a:spcPts val="0"/>
              </a:spcBef>
            </a:pPr>
            <a:endParaRPr lang="en-US" altLang="en-US" sz="1400" b="0" kern="0" dirty="0"/>
          </a:p>
          <a:p>
            <a:pPr marL="285750" indent="-285750">
              <a:spcBef>
                <a:spcPts val="0"/>
              </a:spcBef>
              <a:buFont typeface="Arial" panose="020B0604020202020204" pitchFamily="34" charset="0"/>
              <a:buChar char="•"/>
            </a:pPr>
            <a:r>
              <a:rPr lang="en-US" altLang="en-US" sz="1400" b="0" kern="0" dirty="0"/>
              <a:t> General discussion items:</a:t>
            </a:r>
          </a:p>
          <a:p>
            <a:pPr lvl="1">
              <a:spcBef>
                <a:spcPts val="0"/>
              </a:spcBef>
              <a:buFont typeface="Arial" panose="020B0604020202020204" pitchFamily="34" charset="0"/>
              <a:buChar char="•"/>
            </a:pPr>
            <a:r>
              <a:rPr lang="en-US" altLang="en-US" sz="1400" kern="0" dirty="0"/>
              <a:t>South Africa intent to update freq. allocations</a:t>
            </a:r>
          </a:p>
          <a:p>
            <a:pPr lvl="1">
              <a:spcBef>
                <a:spcPts val="0"/>
              </a:spcBef>
              <a:buFont typeface="Arial" panose="020B0604020202020204" pitchFamily="34" charset="0"/>
              <a:buChar char="•"/>
            </a:pPr>
            <a:r>
              <a:rPr lang="en-US" altLang="en-US" sz="1400" kern="0" dirty="0"/>
              <a:t>Ballot status, MCMC and FCC</a:t>
            </a:r>
          </a:p>
          <a:p>
            <a:pPr lvl="1">
              <a:spcBef>
                <a:spcPts val="0"/>
              </a:spcBef>
              <a:buFont typeface="Arial" panose="020B0604020202020204" pitchFamily="34" charset="0"/>
              <a:buChar char="•"/>
            </a:pPr>
            <a:r>
              <a:rPr lang="en-US" altLang="en-US" sz="1400" kern="0" dirty="0"/>
              <a:t>ACMA consultation</a:t>
            </a:r>
          </a:p>
          <a:p>
            <a:pPr lvl="1">
              <a:spcBef>
                <a:spcPts val="0"/>
              </a:spcBef>
              <a:buFont typeface="Arial" panose="020B0604020202020204" pitchFamily="34" charset="0"/>
              <a:buChar char="•"/>
            </a:pPr>
            <a:r>
              <a:rPr lang="en-US" altLang="en-US" sz="1400" kern="0" dirty="0"/>
              <a:t>APT, WRC-19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Peter E.   </a:t>
            </a:r>
          </a:p>
          <a:p>
            <a:pPr>
              <a:spcBef>
                <a:spcPts val="400"/>
              </a:spcBef>
            </a:pPr>
            <a:r>
              <a:rPr lang="en-US" altLang="en-US" sz="1600" b="1" dirty="0">
                <a:solidFill>
                  <a:schemeClr val="tx1"/>
                </a:solidFill>
              </a:rPr>
              <a:t>		Seconded by:	Stuart K.</a:t>
            </a:r>
            <a:endParaRPr lang="en-US" altLang="en-US" sz="1600" dirty="0">
              <a:solidFill>
                <a:schemeClr val="tx1"/>
              </a:solidFill>
            </a:endParaRP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01 Aug August 2019 in document </a:t>
            </a:r>
            <a:r>
              <a:rPr lang="en-US" altLang="en-US" sz="1800" dirty="0">
                <a:hlinkClick r:id="rId2"/>
              </a:rPr>
              <a:t>https://mentor.ieee.org/802.18/dcn/19/18-19-0105-00-0000-minutes-01aug19-rrtag-teleconference.docx</a:t>
            </a:r>
            <a:r>
              <a:rPr lang="en-US" altLang="en-US" sz="1800" dirty="0"/>
              <a:t>    </a:t>
            </a:r>
            <a:r>
              <a:rPr lang="en-US" sz="1600" b="1" dirty="0"/>
              <a:t>Posted: </a:t>
            </a:r>
            <a:r>
              <a:rPr lang="en-US" sz="1600" b="0" dirty="0"/>
              <a:t>02-Aug-2019 07:35:01 ET</a:t>
            </a:r>
          </a:p>
          <a:p>
            <a:pPr marL="0" indent="0">
              <a:spcBef>
                <a:spcPts val="400"/>
              </a:spcBef>
            </a:pPr>
            <a:r>
              <a:rPr lang="en-US" altLang="en-US" sz="1600" b="0" dirty="0">
                <a:solidFill>
                  <a:schemeClr val="tx1"/>
                </a:solidFill>
              </a:rPr>
              <a:t>	</a:t>
            </a:r>
            <a:r>
              <a:rPr lang="en-US" altLang="en-US" sz="1600" dirty="0">
                <a:solidFill>
                  <a:schemeClr val="tx1"/>
                </a:solidFill>
              </a:rPr>
              <a:t>Moved by:  	Ben R.  </a:t>
            </a:r>
          </a:p>
          <a:p>
            <a:pPr marL="0" indent="0">
              <a:spcBef>
                <a:spcPts val="400"/>
              </a:spcBef>
            </a:pPr>
            <a:r>
              <a:rPr lang="en-US" altLang="en-US" sz="1600" dirty="0">
                <a:solidFill>
                  <a:schemeClr val="tx1"/>
                </a:solidFill>
              </a:rPr>
              <a:t>	Seconded by:	Peter E.</a:t>
            </a:r>
          </a:p>
          <a:p>
            <a:pPr>
              <a:spcBef>
                <a:spcPts val="400"/>
              </a:spcBef>
            </a:pPr>
            <a:r>
              <a:rPr lang="en-US" altLang="en-US" sz="1600" b="1" dirty="0">
                <a:solidFill>
                  <a:schemeClr val="tx1"/>
                </a:solidFill>
              </a:rPr>
              <a:t>		Discussion?  	None</a:t>
            </a:r>
          </a:p>
          <a:p>
            <a:pPr lvl="1">
              <a:spcBef>
                <a:spcPts val="400"/>
              </a:spcBef>
            </a:pPr>
            <a:r>
              <a:rPr lang="en-US" altLang="en-US" sz="1600" b="1" dirty="0">
                <a:solidFill>
                  <a:schemeClr val="tx1"/>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tx1"/>
                </a:solidFill>
              </a:rPr>
              <a:t>__nothing heard____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08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solidFill>
                  <a:schemeClr val="tx1"/>
                </a:solidFill>
              </a:rPr>
              <a:t>Couple of go-to meeting calls next week.  One call is on the multiple carriers where an interior channel is not there, how do the emissions limits work.  </a:t>
            </a:r>
          </a:p>
          <a:p>
            <a:pPr lvl="2">
              <a:buFont typeface="Arial" panose="020B0604020202020204" pitchFamily="34" charset="0"/>
              <a:buChar char="•"/>
            </a:pPr>
            <a:r>
              <a:rPr lang="en-US" sz="1400" dirty="0">
                <a:solidFill>
                  <a:schemeClr val="tx1"/>
                </a:solidFill>
              </a:rPr>
              <a:t>There is a contribution from RAN4 on the BRAN site.   </a:t>
            </a:r>
          </a:p>
          <a:p>
            <a:pPr lvl="1">
              <a:buFont typeface="Arial" panose="020B0604020202020204" pitchFamily="34" charset="0"/>
              <a:buChar char="•"/>
            </a:pPr>
            <a:r>
              <a:rPr lang="en-US" sz="1600" dirty="0"/>
              <a:t>Chair nominations must be posted by 06 Sept.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a:t>
            </a:r>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p>
          <a:p>
            <a:pPr>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#50, 10-13 Sept 2019, </a:t>
            </a:r>
            <a:r>
              <a:rPr lang="en-US" sz="1400" dirty="0" err="1">
                <a:solidFill>
                  <a:schemeClr val="tx1"/>
                </a:solidFill>
              </a:rPr>
              <a:t>Boeblingen</a:t>
            </a:r>
            <a:r>
              <a:rPr lang="en-US" sz="1400" dirty="0">
                <a:solidFill>
                  <a:schemeClr val="tx1"/>
                </a:solidFill>
              </a:rPr>
              <a:t>,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pPr>
              <a:buFont typeface="Arial" panose="020B0604020202020204" pitchFamily="34" charset="0"/>
              <a:buChar char="•"/>
            </a:pPr>
            <a:r>
              <a:rPr lang="en-US" sz="1800" dirty="0">
                <a:solidFill>
                  <a:schemeClr val="tx1"/>
                </a:solidFill>
              </a:rPr>
              <a:t>CEPT–ECC  </a:t>
            </a:r>
            <a:r>
              <a:rPr lang="en-US" sz="1800" b="0" dirty="0">
                <a:solidFill>
                  <a:schemeClr val="tx1"/>
                </a:solidFill>
                <a:hlinkClick r:id="rId3"/>
              </a:rPr>
              <a:t>&lt;SE24&gt;</a:t>
            </a:r>
            <a:r>
              <a:rPr lang="en-US" sz="1800" b="0" dirty="0">
                <a:solidFill>
                  <a:schemeClr val="tx1"/>
                </a:solidFill>
              </a:rPr>
              <a:t> </a:t>
            </a:r>
            <a:r>
              <a:rPr lang="en-US" sz="1800" dirty="0">
                <a:solidFill>
                  <a:schemeClr val="tx1"/>
                </a:solidFill>
              </a:rPr>
              <a:t>next meeting M98, 16-18 Sept 2019, Cluj </a:t>
            </a:r>
            <a:r>
              <a:rPr lang="en-US" sz="1800" dirty="0" err="1">
                <a:solidFill>
                  <a:schemeClr val="tx1"/>
                </a:solidFill>
              </a:rPr>
              <a:t>Napoca</a:t>
            </a:r>
            <a:r>
              <a:rPr lang="en-US" sz="1800" dirty="0">
                <a:solidFill>
                  <a:schemeClr val="tx1"/>
                </a:solidFill>
              </a:rPr>
              <a:t>, Romania</a:t>
            </a:r>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endParaRPr lang="en-US" sz="1600" dirty="0">
              <a:solidFill>
                <a:schemeClr val="tx1"/>
              </a:solidFill>
            </a:endParaRP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2000" dirty="0">
                <a:solidFill>
                  <a:schemeClr val="tx1"/>
                </a:solidFill>
              </a:rPr>
              <a:t>A place holder for now, a works in progress. Any inputs though?</a:t>
            </a: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r>
              <a:rPr lang="en-US" sz="1200" dirty="0">
                <a:hlinkClick r:id="rId3"/>
              </a:rPr>
              <a:t>Study Group 1 (SG 1) Spectrum management</a:t>
            </a:r>
            <a:endParaRPr lang="en-US" sz="1200" dirty="0">
              <a:solidFill>
                <a:schemeClr val="tx1"/>
              </a:solidFill>
            </a:endParaRPr>
          </a:p>
          <a:p>
            <a:pPr lvl="1">
              <a:buFont typeface="Arial" panose="020B0604020202020204" pitchFamily="34" charset="0"/>
              <a:buChar char="•"/>
            </a:pPr>
            <a:r>
              <a:rPr lang="en-US" sz="1050" u="sng" dirty="0">
                <a:hlinkClick r:id="rId4"/>
              </a:rPr>
              <a:t>Working Party 1A (WP 1A) - Spectrum engineering techniques</a:t>
            </a:r>
            <a:r>
              <a:rPr lang="en-US" sz="1050" u="sng" dirty="0"/>
              <a:t> </a:t>
            </a:r>
          </a:p>
          <a:p>
            <a:pPr lvl="1">
              <a:buFont typeface="Arial" panose="020B0604020202020204" pitchFamily="34" charset="0"/>
              <a:buChar char="•"/>
            </a:pPr>
            <a:r>
              <a:rPr lang="en-US" sz="1050" dirty="0">
                <a:hlinkClick r:id="rId5"/>
              </a:rPr>
              <a:t>Working Party 1C (WP 1C) - Spectrum monitoring</a:t>
            </a:r>
            <a:r>
              <a:rPr lang="en-US" sz="1050" dirty="0"/>
              <a:t>​​</a:t>
            </a:r>
          </a:p>
          <a:p>
            <a:pPr lvl="4">
              <a:buFont typeface="Arial" panose="020B0604020202020204" pitchFamily="34" charset="0"/>
              <a:buChar char="•"/>
            </a:pPr>
            <a:endParaRPr lang="en-US" sz="600" dirty="0"/>
          </a:p>
          <a:p>
            <a:pPr>
              <a:buFont typeface="Arial" panose="020B0604020202020204" pitchFamily="34" charset="0"/>
              <a:buChar char="•"/>
            </a:pPr>
            <a:r>
              <a:rPr lang="en-US" sz="1200" dirty="0">
                <a:hlinkClick r:id="rId6"/>
              </a:rPr>
              <a:t>Study Group 5 (SG 5) Terrestrial services</a:t>
            </a:r>
            <a:endParaRPr lang="en-US" sz="1200" dirty="0"/>
          </a:p>
          <a:p>
            <a:pPr lvl="1">
              <a:buFont typeface="Arial" panose="020B0604020202020204" pitchFamily="34" charset="0"/>
              <a:buChar char="•"/>
            </a:pPr>
            <a:r>
              <a:rPr lang="en-US" sz="1050" dirty="0">
                <a:hlinkClick r:id="rId7"/>
              </a:rPr>
              <a:t>Working Party 5A (WP 5A) - Land mobile service above 30 MHz* (excluding IMT); wireless access in the fixed service; amateur and amateur-satellite services</a:t>
            </a:r>
            <a:r>
              <a:rPr lang="en-US" sz="1050" dirty="0"/>
              <a:t>  (Chair on mailing list)</a:t>
            </a:r>
            <a:endParaRPr lang="en-US" sz="1050" dirty="0">
              <a:hlinkClick r:id="rId8"/>
            </a:endParaRPr>
          </a:p>
          <a:p>
            <a:pPr lvl="1">
              <a:buFont typeface="Arial" panose="020B0604020202020204" pitchFamily="34" charset="0"/>
              <a:buChar char="•"/>
            </a:pPr>
            <a:r>
              <a:rPr lang="en-US" sz="1050" dirty="0">
                <a:hlinkClick r:id="rId8"/>
              </a:rPr>
              <a:t>Working Party 5D (WP 5D) - IMT Systems</a:t>
            </a:r>
            <a:r>
              <a:rPr lang="en-US" sz="1050" dirty="0"/>
              <a:t> (Chair on mailing list)​​</a:t>
            </a:r>
          </a:p>
          <a:p>
            <a:pPr marL="2114550" lvl="4">
              <a:buFont typeface="Arial" panose="020B0604020202020204" pitchFamily="34" charset="0"/>
              <a:buChar char="•"/>
            </a:pPr>
            <a:endParaRPr lang="en-US" sz="600" dirty="0"/>
          </a:p>
          <a:p>
            <a:pPr marL="400050">
              <a:buFont typeface="Arial" panose="020B0604020202020204" pitchFamily="34" charset="0"/>
              <a:buChar char="•"/>
            </a:pPr>
            <a:endParaRPr lang="en-US" sz="1200" dirty="0"/>
          </a:p>
          <a:p>
            <a:pPr marL="400050">
              <a:buFont typeface="Arial" panose="020B0604020202020204" pitchFamily="34" charset="0"/>
              <a:buChar char="•"/>
            </a:pPr>
            <a:endParaRPr lang="en-US" sz="1200" dirty="0"/>
          </a:p>
          <a:p>
            <a:pPr marL="400050">
              <a:buFont typeface="Arial" panose="020B0604020202020204" pitchFamily="34" charset="0"/>
              <a:buChar char="•"/>
            </a:pPr>
            <a:r>
              <a:rPr lang="en-US" sz="1200" dirty="0"/>
              <a:t>WRC-19 home page:   </a:t>
            </a:r>
          </a:p>
          <a:p>
            <a:pPr marL="800100" lvl="1">
              <a:buFont typeface="Arial" panose="020B0604020202020204" pitchFamily="34" charset="0"/>
              <a:buChar char="•"/>
            </a:pPr>
            <a:r>
              <a:rPr lang="en-US" sz="1100" u="sng" dirty="0">
                <a:hlinkClick r:id="rId9"/>
              </a:rPr>
              <a:t>https://www.itu.int/en/ITU-R/conferences/wrc/2019/Pages/default.aspx</a:t>
            </a:r>
            <a:endParaRPr lang="en-US" sz="1100" u="sng" dirty="0"/>
          </a:p>
          <a:p>
            <a:pPr marL="800100" lvl="1">
              <a:buFont typeface="Arial" panose="020B0604020202020204" pitchFamily="34" charset="0"/>
              <a:buChar char="•"/>
            </a:pPr>
            <a:r>
              <a:rPr lang="en-US" sz="1100" dirty="0"/>
              <a:t>The agenda and references:  </a:t>
            </a:r>
            <a:r>
              <a:rPr lang="en-US" sz="1100" u="sng" dirty="0">
                <a:hlinkClick r:id="rId10"/>
              </a:rPr>
              <a:t>https://www.itu.int/oth/R1402000001</a:t>
            </a:r>
            <a:endParaRPr lang="en-US" sz="1100" u="sng" dirty="0"/>
          </a:p>
          <a:p>
            <a:pPr marL="400050">
              <a:buFont typeface="Arial" panose="020B0604020202020204" pitchFamily="34" charset="0"/>
              <a:buChar char="•"/>
            </a:pPr>
            <a:r>
              <a:rPr lang="en-US" sz="1200" dirty="0"/>
              <a:t>WRC-23 preliminary agenda items are already out since WRC-15 and will then be finalized at WRC-19.</a:t>
            </a:r>
          </a:p>
          <a:p>
            <a:pPr marL="800100" lvl="1">
              <a:buFont typeface="Arial" panose="020B0604020202020204" pitchFamily="34" charset="0"/>
              <a:buChar char="•"/>
            </a:pPr>
            <a:r>
              <a:rPr lang="en-US" sz="1100" u="sng" dirty="0">
                <a:hlinkClick r:id="rId11"/>
              </a:rPr>
              <a:t>https://www.itu.int/en/ITU-R/study-groups/rcpm/Pages/wrc-23-preliminary-studies.aspx</a:t>
            </a:r>
            <a:r>
              <a:rPr lang="en-US" sz="1100" dirty="0"/>
              <a:t> </a:t>
            </a:r>
          </a:p>
          <a:p>
            <a:pPr lvl="6">
              <a:buFont typeface="Arial" panose="020B0604020202020204" pitchFamily="34" charset="0"/>
              <a:buChar char="•"/>
            </a:pPr>
            <a:endParaRPr lang="en-US" sz="800" dirty="0">
              <a:hlinkClick r:id="rId3"/>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Aug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38112</TotalTime>
  <Words>3465</Words>
  <Application>Microsoft Office PowerPoint</Application>
  <PresentationFormat>On-screen Show (4:3)</PresentationFormat>
  <Paragraphs>484</Paragraphs>
  <Slides>25</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4"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_____________________</vt:lpstr>
      <vt:lpstr>General Discussion Items -1</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MCMC (Malaysia) WRC-19 consultation</vt:lpstr>
      <vt:lpstr>MCMC (Malaysia) WRC-19 consultation - Motion</vt:lpstr>
      <vt:lpstr>UWB petition for rule making</vt:lpstr>
      <vt:lpstr>UWB petition for rule making - Motion</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1768</cp:revision>
  <cp:lastPrinted>1601-01-01T00:00:00Z</cp:lastPrinted>
  <dcterms:created xsi:type="dcterms:W3CDTF">2016-03-03T14:54:45Z</dcterms:created>
  <dcterms:modified xsi:type="dcterms:W3CDTF">2019-08-13T16:01:59Z</dcterms:modified>
</cp:coreProperties>
</file>