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596" r:id="rId7"/>
    <p:sldId id="603" r:id="rId8"/>
    <p:sldId id="606" r:id="rId9"/>
    <p:sldId id="608" r:id="rId10"/>
    <p:sldId id="615" r:id="rId11"/>
    <p:sldId id="614" r:id="rId12"/>
    <p:sldId id="524" r:id="rId13"/>
    <p:sldId id="498" r:id="rId14"/>
    <p:sldId id="402" r:id="rId15"/>
    <p:sldId id="403" r:id="rId16"/>
    <p:sldId id="462" r:id="rId17"/>
    <p:sldId id="549" r:id="rId18"/>
    <p:sldId id="425" r:id="rId19"/>
    <p:sldId id="585" r:id="rId20"/>
    <p:sldId id="610" r:id="rId21"/>
    <p:sldId id="609" r:id="rId22"/>
    <p:sldId id="611" r:id="rId23"/>
    <p:sldId id="592" r:id="rId24"/>
    <p:sldId id="59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7" autoAdjust="0"/>
    <p:restoredTop sz="93868" autoAdjust="0"/>
  </p:normalViewPr>
  <p:slideViewPr>
    <p:cSldViewPr>
      <p:cViewPr varScale="1">
        <p:scale>
          <a:sx n="101" d="100"/>
          <a:sy n="101" d="100"/>
        </p:scale>
        <p:origin x="1530"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9532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6250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802.18-19/0107r00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09-00-0000-icasa-s-africa-intentions-to-amend-spectrum-regulations.pdf" TargetMode="External"/><Relationship Id="rId2" Type="http://schemas.openxmlformats.org/officeDocument/2006/relationships/hyperlink" Target="https://www.icasa.org.za/news/2019/icasa-begins-a-process-to-review-annexure-b-of-the-radio-frequency-spectrum-regulations-of-2015"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19/18-19-0099-11-0000-mcmc-public-consultation-wrc-19-ais-ieee-802-views.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99-0013-0000-mcmc-public-consultation-wrc-19-ais-ieee-802-view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05-00-0000-minutes-01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d" TargetMode="External"/><Relationship Id="rId3" Type="http://schemas.openxmlformats.org/officeDocument/2006/relationships/hyperlink" Target="https://www.itu.int/go/ITU-R/sg1" TargetMode="External"/><Relationship Id="rId7" Type="http://schemas.openxmlformats.org/officeDocument/2006/relationships/hyperlink" Target="https://www.itu.int/go/ITU-R/wp5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5" TargetMode="External"/><Relationship Id="rId11" Type="http://schemas.openxmlformats.org/officeDocument/2006/relationships/hyperlink" Target="https://www.itu.int/en/ITU-R/study-groups/rcpm/Pages/wrc-23-preliminary-studies.aspx" TargetMode="External"/><Relationship Id="rId5" Type="http://schemas.openxmlformats.org/officeDocument/2006/relationships/hyperlink" Target="https://www.itu.int/go/ITU-R/wp1c" TargetMode="External"/><Relationship Id="rId10" Type="http://schemas.openxmlformats.org/officeDocument/2006/relationships/hyperlink" Target="https://www.itu.int/oth/R1402000001" TargetMode="External"/><Relationship Id="rId4" Type="http://schemas.openxmlformats.org/officeDocument/2006/relationships/hyperlink" Target="https://www.itu.int/go/ITU-R/wp1a" TargetMode="External"/><Relationship Id="rId9" Type="http://schemas.openxmlformats.org/officeDocument/2006/relationships/hyperlink" Target="https://www.itu.int/en/ITU-R/conferences/wrc/2019/Pages/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08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1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1200" dirty="0"/>
              <a:t>_____________________</a:t>
            </a:r>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800" dirty="0">
                <a:solidFill>
                  <a:schemeClr val="tx1"/>
                </a:solidFill>
              </a:rPr>
              <a:t> </a:t>
            </a: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t>South Africa (ICASA): NOTICE OF INTENTION TO AMEND ANNEXURE B OF THE RADIO FREQUENCY SPECTRUM REGULATIONS, 2015 </a:t>
            </a:r>
          </a:p>
          <a:p>
            <a:pPr lvl="1">
              <a:buFont typeface="Arial" panose="020B0604020202020204" pitchFamily="34" charset="0"/>
              <a:buChar char="•"/>
            </a:pPr>
            <a:r>
              <a:rPr lang="en-US" sz="1400" u="sng" dirty="0">
                <a:hlinkClick r:id="rId2"/>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6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3"/>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MCMC (Malaysia) WRC-19 consultation </a:t>
            </a:r>
          </a:p>
          <a:p>
            <a:pPr lvl="1">
              <a:buFont typeface="Arial" panose="020B0604020202020204" pitchFamily="34" charset="0"/>
              <a:buChar char="•"/>
            </a:pPr>
            <a:r>
              <a:rPr lang="en-US" sz="1400" dirty="0"/>
              <a:t>Input on AI 1.15 needed r14, along with some other grammar updates. </a:t>
            </a:r>
          </a:p>
          <a:p>
            <a:pPr lvl="1">
              <a:buFont typeface="Arial" panose="020B0604020202020204" pitchFamily="34" charset="0"/>
              <a:buChar char="•"/>
            </a:pPr>
            <a:r>
              <a:rPr lang="en-US" sz="1400" dirty="0"/>
              <a:t>As of Wednesday afternoon need another LMSC response and need to email today to make deadline. </a:t>
            </a:r>
          </a:p>
          <a:p>
            <a:pPr>
              <a:buFont typeface="Arial" panose="020B0604020202020204" pitchFamily="34" charset="0"/>
              <a:buChar char="•"/>
            </a:pPr>
            <a:r>
              <a:rPr lang="en-US" sz="1800" dirty="0"/>
              <a:t>UWB petition for rule making </a:t>
            </a:r>
          </a:p>
          <a:p>
            <a:pPr lvl="1">
              <a:buFont typeface="Arial" panose="020B0604020202020204" pitchFamily="34" charset="0"/>
              <a:buChar char="•"/>
            </a:pPr>
            <a:r>
              <a:rPr lang="en-US" sz="1400" dirty="0"/>
              <a:t>LMSC ballot goes to the 14</a:t>
            </a:r>
            <a:r>
              <a:rPr lang="en-US" sz="1400" baseline="30000" dirty="0"/>
              <a:t>th</a:t>
            </a:r>
            <a:r>
              <a:rPr lang="en-US" sz="1400" dirty="0"/>
              <a:t>, next Wednesday.  Some edits needed, and many approvals in so far. </a:t>
            </a: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 </a:t>
            </a:r>
          </a:p>
          <a:p>
            <a:pPr>
              <a:buFont typeface="Wingdings" panose="05000000000000000000" pitchFamily="2" charset="2"/>
              <a:buChar char="q"/>
            </a:pPr>
            <a:r>
              <a:rPr lang="en-US" sz="1800" b="0" dirty="0">
                <a:solidFill>
                  <a:srgbClr val="00B0F0"/>
                </a:solidFill>
              </a:rPr>
              <a:t>  </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15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 ET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08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08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08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1" dirty="0"/>
              <a:t>Will try to approve this week, and then ‘try’ for an early close with the LMSC ballot.  If responses are not quick enough, we will miss the deadline.  </a:t>
            </a:r>
          </a:p>
          <a:p>
            <a:pPr>
              <a:buFont typeface="Arial" panose="020B0604020202020204" pitchFamily="34" charset="0"/>
              <a:buChar char="•"/>
            </a:pPr>
            <a:r>
              <a:rPr lang="en-US" sz="2000" b="0" dirty="0"/>
              <a:t>Comments making good progress and the Ad Hoc really helped along with several member’s diligence on working the topics.  See:</a:t>
            </a:r>
          </a:p>
          <a:p>
            <a:pPr lvl="1">
              <a:buFont typeface="Arial" panose="020B0604020202020204" pitchFamily="34" charset="0"/>
              <a:buChar char="•"/>
            </a:pPr>
            <a:r>
              <a:rPr lang="en-US" sz="1600" dirty="0">
                <a:hlinkClick r:id="rId4"/>
              </a:rPr>
              <a:t>https://mentor.ieee.org/802.18/dcn/19/18-19-0099-11-0000-mcmc-public-consultation-wrc-19-ais-ieee-802-views.docx</a:t>
            </a:r>
            <a:r>
              <a:rPr lang="en-US" sz="1600" dirty="0"/>
              <a:t>  (or latest)   </a:t>
            </a:r>
          </a:p>
          <a:p>
            <a:pPr>
              <a:buFont typeface="Arial" panose="020B0604020202020204" pitchFamily="34" charset="0"/>
              <a:buChar char="•"/>
            </a:pPr>
            <a:r>
              <a:rPr lang="en-US" sz="2000" dirty="0"/>
              <a:t> Will do today a final review, update, vote and approval. </a:t>
            </a:r>
            <a:r>
              <a:rPr lang="en-US" sz="2000" b="0" dirty="0"/>
              <a:t> </a:t>
            </a:r>
          </a:p>
          <a:p>
            <a:pPr lvl="1">
              <a:buFont typeface="Arial" panose="020B0604020202020204" pitchFamily="34" charset="0"/>
              <a:buChar char="•"/>
            </a:pPr>
            <a:r>
              <a:rPr lang="en-US" sz="1600" b="0" dirty="0"/>
              <a:t>Note: the chair did send an FYI to the LMSC to prepare them for an Early Close ballot that can not go the full 10 days.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a:t>
            </a:r>
            <a:r>
              <a:rPr lang="en-US" altLang="en-US" sz="1800">
                <a:solidFill>
                  <a:schemeClr val="tx1"/>
                </a:solidFill>
              </a:rPr>
              <a:t>Voters;  Aspirant </a:t>
            </a:r>
            <a:r>
              <a:rPr lang="en-US" altLang="en-US" sz="1800" dirty="0">
                <a:solidFill>
                  <a:schemeClr val="tx1"/>
                </a:solidFill>
              </a:rPr>
              <a:t>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9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https://mentor.ieee.org/802.18/dcn/19/18-19-0099-0013-0000-mcmc-public-consultation-wrc-19-ais-ieee-802-views.docx</a:t>
            </a:r>
            <a:r>
              <a:rPr lang="en-US" sz="1600" b="0" dirty="0"/>
              <a:t>  response to MCMC’s consultation on WRC-19 Agenda Items. With the chair of 802.18 to have editorial privileges and send to the LMSC(EC) for review/approval and submission to MCMC before 08 August 2019.</a:t>
            </a:r>
          </a:p>
          <a:p>
            <a:endParaRPr lang="en-US" altLang="en-US" sz="1600" dirty="0">
              <a:solidFill>
                <a:schemeClr val="tx1"/>
              </a:solidFill>
            </a:endParaRPr>
          </a:p>
          <a:p>
            <a:r>
              <a:rPr lang="en-US" altLang="en-US" sz="1600" dirty="0"/>
              <a:t>		Moved by:  	Hassan Y.</a:t>
            </a:r>
          </a:p>
          <a:p>
            <a:pPr lvl="1"/>
            <a:r>
              <a:rPr lang="en-US" altLang="en-US" sz="1600" b="1" dirty="0"/>
              <a:t>Seconded by:  	Mike L.</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_9_Y   /  _0__N   /  _0__A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0924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https://mentor.ieee.org/802.18/dcn/19/18-19-0106-04-0000-uwb-petition-reply-802.docx</a:t>
            </a:r>
            <a:r>
              <a:rPr lang="en-US" sz="1600" b="0" dirty="0"/>
              <a:t>  response to FCC’s public notice RM-11844 on a UWB Petition for Rule Making. With the chair of 802.18 to have editorial privileges and send to the LMSC(EC) for review/approval and submission to the FCC before 15 August 2019.</a:t>
            </a:r>
          </a:p>
          <a:p>
            <a:endParaRPr lang="en-US" altLang="en-US" sz="1600" dirty="0">
              <a:solidFill>
                <a:schemeClr val="tx1"/>
              </a:solidFill>
            </a:endParaRPr>
          </a:p>
          <a:p>
            <a:r>
              <a:rPr lang="en-US" altLang="en-US" sz="1600" dirty="0"/>
              <a:t>		Moved by:  	Ben R.</a:t>
            </a:r>
          </a:p>
          <a:p>
            <a:pPr lvl="1"/>
            <a:r>
              <a:rPr lang="en-US" altLang="en-US" sz="1600" b="1" dirty="0"/>
              <a:t>Seconded by:  	Tim H.</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_7_Y   /  _0_N   /  _2_A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lvl="1">
              <a:buFont typeface="Arial" panose="020B0604020202020204" pitchFamily="34" charset="0"/>
              <a:buChar char="•"/>
            </a:pP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bg1">
                    <a:lumMod val="50000"/>
                  </a:schemeClr>
                </a:solidFill>
              </a:rPr>
              <a:t>ITU-R Items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bg1">
                    <a:lumMod val="50000"/>
                  </a:schemeClr>
                </a:solidFill>
              </a:rPr>
              <a:t>ITR-U Items</a:t>
            </a:r>
          </a:p>
          <a:p>
            <a:pPr lvl="1">
              <a:spcBef>
                <a:spcPts val="0"/>
              </a:spcBef>
              <a:buFont typeface="Arial" panose="020B0604020202020204" pitchFamily="34" charset="0"/>
              <a:buChar char="•"/>
            </a:pPr>
            <a:r>
              <a:rPr lang="en-US" sz="1400" dirty="0">
                <a:solidFill>
                  <a:schemeClr val="bg1">
                    <a:lumMod val="50000"/>
                  </a:schemeClr>
                </a:solidFill>
              </a:rPr>
              <a:t>Place holder</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General discussion items:</a:t>
            </a:r>
          </a:p>
          <a:p>
            <a:pPr lvl="1">
              <a:spcBef>
                <a:spcPts val="0"/>
              </a:spcBef>
              <a:buFont typeface="Arial" panose="020B0604020202020204" pitchFamily="34" charset="0"/>
              <a:buChar char="•"/>
            </a:pPr>
            <a:r>
              <a:rPr lang="en-US" altLang="en-US" sz="1400" kern="0" dirty="0"/>
              <a:t>South Africa intent to update freq. allocations</a:t>
            </a:r>
          </a:p>
          <a:p>
            <a:pPr lvl="1">
              <a:spcBef>
                <a:spcPts val="0"/>
              </a:spcBef>
              <a:buFont typeface="Arial" panose="020B0604020202020204" pitchFamily="34" charset="0"/>
              <a:buChar char="•"/>
            </a:pPr>
            <a:r>
              <a:rPr lang="en-US" altLang="en-US" sz="1400" kern="0" dirty="0"/>
              <a:t>Ballot status, MCMC and FCC</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Peter E.   </a:t>
            </a:r>
          </a:p>
          <a:p>
            <a:pPr>
              <a:spcBef>
                <a:spcPts val="400"/>
              </a:spcBef>
            </a:pPr>
            <a:r>
              <a:rPr lang="en-US" altLang="en-US" sz="1600" b="1" dirty="0">
                <a:solidFill>
                  <a:schemeClr val="bg1">
                    <a:lumMod val="85000"/>
                  </a:schemeClr>
                </a:solidFill>
              </a:rPr>
              <a:t>		Seconded by:	Mike L.</a:t>
            </a:r>
            <a:endParaRPr lang="en-US" altLang="en-US" sz="1600" dirty="0">
              <a:solidFill>
                <a:schemeClr val="bg1">
                  <a:lumMod val="85000"/>
                </a:schemeClr>
              </a:solidFill>
            </a:endParaRPr>
          </a:p>
          <a:p>
            <a:pPr lvl="1">
              <a:spcBef>
                <a:spcPts val="400"/>
              </a:spcBef>
            </a:pPr>
            <a:r>
              <a:rPr lang="en-US" altLang="en-US" sz="1600" b="1" dirty="0">
                <a:solidFill>
                  <a:schemeClr val="bg1">
                    <a:lumMod val="85000"/>
                  </a:schemeClr>
                </a:solidFill>
              </a:rPr>
              <a:t>Discussion?  	None</a:t>
            </a:r>
          </a:p>
          <a:p>
            <a:pPr lvl="1">
              <a:spcBef>
                <a:spcPts val="400"/>
              </a:spcBef>
            </a:pPr>
            <a:r>
              <a:rPr lang="en-US" altLang="en-US" sz="1600" b="1"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25 July 2019 in document </a:t>
            </a:r>
            <a:r>
              <a:rPr lang="en-US" altLang="en-US" sz="1800" dirty="0">
                <a:hlinkClick r:id="rId2"/>
              </a:rPr>
              <a:t>https://mentor.ieee.org/802.18/dcn/19/18-19-0105-00-0000-minutes-01aug19-rrtag-teleconference.docx</a:t>
            </a:r>
            <a:r>
              <a:rPr lang="en-US" altLang="en-US" sz="1800" dirty="0"/>
              <a:t>    </a:t>
            </a:r>
            <a:r>
              <a:rPr lang="en-US" sz="1600" b="1" dirty="0"/>
              <a:t>Posted: </a:t>
            </a:r>
            <a:r>
              <a:rPr lang="en-US" sz="1600" b="0" dirty="0"/>
              <a:t>02-Aug-2019 07:35:01 ET</a:t>
            </a:r>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Vijay A. </a:t>
            </a:r>
          </a:p>
          <a:p>
            <a:pPr marL="0" indent="0">
              <a:spcBef>
                <a:spcPts val="400"/>
              </a:spcBef>
            </a:pPr>
            <a:r>
              <a:rPr lang="en-US" altLang="en-US" sz="1600" dirty="0">
                <a:solidFill>
                  <a:schemeClr val="bg1">
                    <a:lumMod val="85000"/>
                  </a:schemeClr>
                </a:solidFill>
              </a:rPr>
              <a:t>	Seconded by:	Ben R.</a:t>
            </a:r>
          </a:p>
          <a:p>
            <a:pPr>
              <a:spcBef>
                <a:spcPts val="400"/>
              </a:spcBef>
            </a:pPr>
            <a:r>
              <a:rPr lang="en-US" altLang="en-US" sz="1600" b="1" dirty="0">
                <a:solidFill>
                  <a:schemeClr val="bg1">
                    <a:lumMod val="85000"/>
                  </a:schemeClr>
                </a:solidFill>
              </a:rPr>
              <a:t>		Discussion?  	None</a:t>
            </a:r>
          </a:p>
          <a:p>
            <a:pPr lvl="1">
              <a:spcBef>
                <a:spcPts val="400"/>
              </a:spcBef>
            </a:pPr>
            <a:r>
              <a:rPr lang="en-US" altLang="en-US" sz="1600" b="1" dirty="0">
                <a:solidFill>
                  <a:schemeClr val="bg1">
                    <a:lumMod val="8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08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bg1">
                    <a:lumMod val="85000"/>
                  </a:schemeClr>
                </a:solidFill>
              </a:rPr>
              <a:t>Nothing reported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Before: Will be having teleconferences.</a:t>
            </a:r>
          </a:p>
          <a:p>
            <a:pPr lvl="1">
              <a:buFont typeface="Arial" panose="020B0604020202020204" pitchFamily="34" charset="0"/>
              <a:buChar char="•"/>
            </a:pPr>
            <a:r>
              <a:rPr lang="en-US" sz="1600" dirty="0"/>
              <a:t>RAN4 to Bran LS, case of internal 20MHz hole in the middle of the 80MHz channel, what are emission limits in the 20MHz? </a:t>
            </a:r>
          </a:p>
          <a:p>
            <a:pPr lvl="1">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solidFill>
                  <a:schemeClr val="bg1">
                    <a:lumMod val="85000"/>
                  </a:schemeClr>
                </a:solidFill>
              </a:rPr>
              <a:t>Nothing reported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&lt;SE24&gt;</a:t>
            </a:r>
            <a:r>
              <a:rPr lang="en-US" sz="1800" b="0" dirty="0">
                <a:solidFill>
                  <a:schemeClr val="tx1"/>
                </a:solidFill>
              </a:rPr>
              <a:t> </a:t>
            </a:r>
            <a:r>
              <a:rPr lang="en-US" sz="1800" dirty="0">
                <a:solidFill>
                  <a:schemeClr val="tx1"/>
                </a:solidFill>
              </a:rPr>
              <a:t>next meeting M98, 16-18 Sept 2019, Cluj </a:t>
            </a:r>
            <a:r>
              <a:rPr lang="en-US" sz="1800" dirty="0" err="1">
                <a:solidFill>
                  <a:schemeClr val="tx1"/>
                </a:solidFill>
              </a:rPr>
              <a:t>Napoca</a:t>
            </a:r>
            <a:r>
              <a:rPr lang="en-US" sz="1800" dirty="0">
                <a:solidFill>
                  <a:schemeClr val="tx1"/>
                </a:solidFill>
              </a:rPr>
              <a:t>, Romania</a:t>
            </a:r>
          </a:p>
          <a:p>
            <a:pPr lvl="1">
              <a:buFont typeface="Arial" panose="020B0604020202020204" pitchFamily="34" charset="0"/>
              <a:buChar char="•"/>
            </a:pPr>
            <a:r>
              <a:rPr lang="en-US" sz="1600" dirty="0">
                <a:solidFill>
                  <a:schemeClr val="bg1">
                    <a:lumMod val="85000"/>
                  </a:schemeClr>
                </a:solidFill>
              </a:rPr>
              <a:t>Nothing reported </a:t>
            </a:r>
          </a:p>
          <a:p>
            <a:pPr lvl="1">
              <a:buFont typeface="Arial" panose="020B0604020202020204" pitchFamily="34" charset="0"/>
              <a:buChar char="•"/>
            </a:pPr>
            <a:r>
              <a:rPr lang="en-US" sz="1600" dirty="0">
                <a:solidFill>
                  <a:schemeClr val="tx1"/>
                </a:solidFill>
              </a:rPr>
              <a:t> </a:t>
            </a: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bg1">
                    <a:lumMod val="85000"/>
                  </a:schemeClr>
                </a:solidFill>
              </a:rPr>
              <a:t>Nothing reported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Invitation is out   </a:t>
            </a:r>
          </a:p>
          <a:p>
            <a:pPr lvl="1">
              <a:buFont typeface="Arial" panose="020B0604020202020204" pitchFamily="34" charset="0"/>
              <a:buChar char="•"/>
            </a:pPr>
            <a:r>
              <a:rPr lang="en-US" sz="1600" dirty="0">
                <a:solidFill>
                  <a:schemeClr val="tx1"/>
                </a:solidFill>
              </a:rPr>
              <a:t>SE45 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bg1">
                    <a:lumMod val="85000"/>
                  </a:schemeClr>
                </a:solidFill>
              </a:rPr>
              <a:t>Nothing reported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Invitation is out   </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A place holder for now, a works in progress. Any inputs though?</a:t>
            </a: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r>
              <a:rPr lang="en-US" sz="1200" dirty="0">
                <a:hlinkClick r:id="rId3"/>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4"/>
              </a:rPr>
              <a:t>Working Party 1A (WP 1A) - Spectrum engineering techniques</a:t>
            </a:r>
            <a:r>
              <a:rPr lang="en-US" sz="1050" u="sng" dirty="0"/>
              <a:t> </a:t>
            </a:r>
          </a:p>
          <a:p>
            <a:pPr lvl="1">
              <a:buFont typeface="Arial" panose="020B0604020202020204" pitchFamily="34" charset="0"/>
              <a:buChar char="•"/>
            </a:pPr>
            <a:r>
              <a:rPr lang="en-US" sz="1050" dirty="0">
                <a:hlinkClick r:id="rId5"/>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6"/>
              </a:rPr>
              <a:t>Study Group 5 (SG 5) Terrestrial services</a:t>
            </a:r>
            <a:endParaRPr lang="en-US" sz="1200" dirty="0"/>
          </a:p>
          <a:p>
            <a:pPr lvl="1">
              <a:buFont typeface="Arial" panose="020B0604020202020204" pitchFamily="34" charset="0"/>
              <a:buChar char="•"/>
            </a:pPr>
            <a:r>
              <a:rPr lang="en-US" sz="1050" dirty="0">
                <a:hlinkClick r:id="rId7"/>
              </a:rPr>
              <a:t>Working Party 5A (WP 5A) - Land mobile service above 30 MHz* (excluding IMT); wireless access in the fixed service; amateur and amateur-satellite services</a:t>
            </a:r>
            <a:r>
              <a:rPr lang="en-US" sz="1050" dirty="0"/>
              <a:t>  (Chair on mailing list)</a:t>
            </a:r>
            <a:endParaRPr lang="en-US" sz="1050" dirty="0">
              <a:hlinkClick r:id="rId8"/>
            </a:endParaRPr>
          </a:p>
          <a:p>
            <a:pPr lvl="1">
              <a:buFont typeface="Arial" panose="020B0604020202020204" pitchFamily="34" charset="0"/>
              <a:buChar char="•"/>
            </a:pPr>
            <a:r>
              <a:rPr lang="en-US" sz="1050" dirty="0">
                <a:hlinkClick r:id="rId8"/>
              </a:rPr>
              <a:t>Working Party 5D (WP 5D) - IMT Systems</a:t>
            </a:r>
            <a:r>
              <a:rPr lang="en-US" sz="1050" dirty="0"/>
              <a:t> (Chair on mailing list)​​</a:t>
            </a:r>
          </a:p>
          <a:p>
            <a:pPr marL="2114550" lvl="4">
              <a:buFont typeface="Arial" panose="020B0604020202020204" pitchFamily="34" charset="0"/>
              <a:buChar char="•"/>
            </a:pPr>
            <a:endParaRPr lang="en-US" sz="600" dirty="0"/>
          </a:p>
          <a:p>
            <a:pPr marL="400050">
              <a:buFont typeface="Arial" panose="020B0604020202020204" pitchFamily="34" charset="0"/>
              <a:buChar char="•"/>
            </a:pPr>
            <a:endParaRPr lang="en-US" sz="1200" dirty="0"/>
          </a:p>
          <a:p>
            <a:pPr marL="400050">
              <a:buFont typeface="Arial" panose="020B0604020202020204" pitchFamily="34" charset="0"/>
              <a:buChar char="•"/>
            </a:pPr>
            <a:endParaRPr lang="en-US" sz="1200" dirty="0"/>
          </a:p>
          <a:p>
            <a:pPr marL="400050">
              <a:buFont typeface="Arial" panose="020B0604020202020204" pitchFamily="34" charset="0"/>
              <a:buChar char="•"/>
            </a:pPr>
            <a:r>
              <a:rPr lang="en-US" sz="1200" dirty="0"/>
              <a:t>WRC-19 home page:   </a:t>
            </a:r>
          </a:p>
          <a:p>
            <a:pPr marL="800100" lvl="1">
              <a:buFont typeface="Arial" panose="020B0604020202020204" pitchFamily="34" charset="0"/>
              <a:buChar char="•"/>
            </a:pPr>
            <a:r>
              <a:rPr lang="en-US" sz="1100" u="sng" dirty="0">
                <a:hlinkClick r:id="rId9"/>
              </a:rPr>
              <a:t>https://www.itu.int/en/ITU-R/conferences/wrc/2019/Pages/default.aspx</a:t>
            </a:r>
            <a:endParaRPr lang="en-US" sz="1100" u="sng" dirty="0"/>
          </a:p>
          <a:p>
            <a:pPr marL="800100" lvl="1">
              <a:buFont typeface="Arial" panose="020B0604020202020204" pitchFamily="34" charset="0"/>
              <a:buChar char="•"/>
            </a:pPr>
            <a:r>
              <a:rPr lang="en-US" sz="1100" dirty="0"/>
              <a:t>The agenda and references:  </a:t>
            </a:r>
            <a:r>
              <a:rPr lang="en-US" sz="1100" u="sng" dirty="0">
                <a:hlinkClick r:id="rId10"/>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1"/>
              </a:rPr>
              <a:t>https://www.itu.int/en/ITU-R/study-groups/rcpm/Pages/wrc-23-preliminary-studies.aspx</a:t>
            </a:r>
            <a:r>
              <a:rPr lang="en-US" sz="1100" dirty="0"/>
              <a:t> </a:t>
            </a:r>
          </a:p>
          <a:p>
            <a:pPr lvl="6">
              <a:buFont typeface="Arial" panose="020B0604020202020204" pitchFamily="34" charset="0"/>
              <a:buChar char="•"/>
            </a:pPr>
            <a:endParaRPr lang="en-US" sz="800" dirty="0">
              <a:hlinkClick r:id="rId3"/>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38016</TotalTime>
  <Words>3257</Words>
  <Application>Microsoft Office PowerPoint</Application>
  <PresentationFormat>On-screen Show (4:3)</PresentationFormat>
  <Paragraphs>473</Paragraphs>
  <Slides>24</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3"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_____________________</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MCMC (Malaysia) WRC-19 consultation</vt:lpstr>
      <vt:lpstr>MCMC (Malaysia) WRC-19 consultation - Motion</vt:lpstr>
      <vt:lpstr>UWB petition for rule making</vt:lpstr>
      <vt:lpstr>UWB petition for rule making - Motion</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1754</cp:revision>
  <cp:lastPrinted>1601-01-01T00:00:00Z</cp:lastPrinted>
  <dcterms:created xsi:type="dcterms:W3CDTF">2016-03-03T14:54:45Z</dcterms:created>
  <dcterms:modified xsi:type="dcterms:W3CDTF">2019-08-07T21:14:14Z</dcterms:modified>
</cp:coreProperties>
</file>