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330" r:id="rId5"/>
    <p:sldId id="516" r:id="rId6"/>
    <p:sldId id="596" r:id="rId7"/>
    <p:sldId id="615" r:id="rId8"/>
    <p:sldId id="603" r:id="rId9"/>
    <p:sldId id="606" r:id="rId10"/>
    <p:sldId id="608" r:id="rId11"/>
    <p:sldId id="585" r:id="rId12"/>
    <p:sldId id="610" r:id="rId13"/>
    <p:sldId id="609" r:id="rId14"/>
    <p:sldId id="611" r:id="rId15"/>
    <p:sldId id="612" r:id="rId16"/>
    <p:sldId id="613" r:id="rId17"/>
    <p:sldId id="595" r:id="rId18"/>
    <p:sldId id="614" r:id="rId19"/>
    <p:sldId id="524" r:id="rId20"/>
    <p:sldId id="498" r:id="rId21"/>
    <p:sldId id="402" r:id="rId22"/>
    <p:sldId id="403" r:id="rId23"/>
    <p:sldId id="462" r:id="rId24"/>
    <p:sldId id="549" r:id="rId25"/>
    <p:sldId id="425" r:id="rId26"/>
    <p:sldId id="517" r:id="rId27"/>
    <p:sldId id="601" r:id="rId28"/>
    <p:sldId id="598" r:id="rId29"/>
    <p:sldId id="486" r:id="rId30"/>
    <p:sldId id="592" r:id="rId31"/>
    <p:sldId id="59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3868" autoAdjust="0"/>
  </p:normalViewPr>
  <p:slideViewPr>
    <p:cSldViewPr>
      <p:cViewPr varScale="1">
        <p:scale>
          <a:sx n="107" d="100"/>
          <a:sy n="107" d="100"/>
        </p:scale>
        <p:origin x="43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33198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1024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10870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9532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7256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01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01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itu.int/go/ITU-R/wp5d" TargetMode="External"/><Relationship Id="rId3" Type="http://schemas.openxmlformats.org/officeDocument/2006/relationships/hyperlink" Target="https://www.itu.int/go/ITU-R/sg1" TargetMode="External"/><Relationship Id="rId7" Type="http://schemas.openxmlformats.org/officeDocument/2006/relationships/hyperlink" Target="https://www.itu.int/go/ITU-R/wp5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5" TargetMode="External"/><Relationship Id="rId11" Type="http://schemas.openxmlformats.org/officeDocument/2006/relationships/hyperlink" Target="https://www.itu.int/en/ITU-R/study-groups/rcpm/Pages/wrc-23-preliminary-studies.aspx" TargetMode="External"/><Relationship Id="rId5" Type="http://schemas.openxmlformats.org/officeDocument/2006/relationships/hyperlink" Target="https://www.itu.int/go/ITU-R/wp1c" TargetMode="External"/><Relationship Id="rId10" Type="http://schemas.openxmlformats.org/officeDocument/2006/relationships/hyperlink" Target="https://www.itu.int/oth/R1402000001" TargetMode="External"/><Relationship Id="rId4" Type="http://schemas.openxmlformats.org/officeDocument/2006/relationships/hyperlink" Target="https://www.itu.int/go/ITU-R/wp1a" TargetMode="External"/><Relationship Id="rId9" Type="http://schemas.openxmlformats.org/officeDocument/2006/relationships/hyperlink" Target="https://www.itu.int/en/ITU-R/conferences/wrc/2019/Pages/default.asp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099-11-0000-mcmc-public-consultation-wrc-19-ais-ieee-802-view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099-0013-0000-mcmc-public-consultation-wrc-19-ais-ieee-802-view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9_07_23_2019-2D15749_wireless-2Dtelecommunications-2Dbureau-2Dinternational-2Dbureau-2Doffice-2Dof-2Dengineering-2Dand-2Dtechnology-2Dand-3Futm-5Fcampaign-3Dsubscription-2Bmailing-2Blist-26utm-5Fsource-3Dfederalregister.gov-26utm-5Fmedium-3Demail&amp;d=DwMFAg&amp;c=pqcuzKEN_84c78MOSc5_fw&amp;r=z8R-nWJ8GIxwjOjNKhEFByb-tZ6XE3GZXWSggNdVo-w&amp;m=lPdoklwdyDyrBwZaKh8N3mswnd7mVwDGKi8dLuqyGMU&amp;s=YoyXbEqZ0y58XXDSBjJ1zJ0TPX_XnLELbsdB1UZamDE&amp;e=" TargetMode="External"/><Relationship Id="rId2" Type="http://schemas.openxmlformats.org/officeDocument/2006/relationships/hyperlink" Target="http://www.soumu.go.jp/main_content/000634928.pdf" TargetMode="Externa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9-2D15749-3Futm-5Fsource-3Dfederalregister.gov-26utm-5Fmedium-3Demail-26utm-5Fcampaign-3Dsubscription-2Bmailing-2Blist&amp;d=DwMFAg&amp;c=pqcuzKEN_84c78MOSc5_fw&amp;r=z8R-nWJ8GIxwjOjNKhEFByb-tZ6XE3GZXWSggNdVo-w&amp;m=lPdoklwdyDyrBwZaKh8N3mswnd7mVwDGKi8dLuqyGMU&amp;s=3-snQ1M-hQwtCyoxwU6ftCpmTOr12gkv8mJZRpbGjXA&amp;e=" TargetMode="External"/><Relationship Id="rId4" Type="http://schemas.openxmlformats.org/officeDocument/2006/relationships/hyperlink" Target="https://urldefense.proofpoint.com/v2/url?u=https-3A__www.govinfo.gov_content_pkg_FR-2D2019-2D07-2D23_pdf_2019-2D15749.pdf-3Futm-5Fsource-3Dfederalregister.gov-26utm-5Fmedium-3Demail-26utm-5Fcampaign-3Dsubscription-2Bmailing-2Blist&amp;d=DwMFAg&amp;c=pqcuzKEN_84c78MOSc5_fw&amp;r=z8R-nWJ8GIxwjOjNKhEFByb-tZ6XE3GZXWSggNdVo-w&amp;m=lPdoklwdyDyrBwZaKh8N3mswnd7mVwDGKi8dLuqyGMU&amp;s=uu-gfcxWcOIfCRNoMa5FXHkIu9udiaIu4ZaX3LgN-3s&amp;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icasa.org.za/news/2019/icasa-begins-a-process-to-review-annexure-b-of-the-radio-frequency-spectrum-regulations-of-2015"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portal.etsi.org/tb.aspx?tbid=442&amp;SubTB=442"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portal.etsi.org/tb.aspx?tbid=620&amp;SubTB=620" TargetMode="External"/><Relationship Id="rId2" Type="http://schemas.openxmlformats.org/officeDocument/2006/relationships/hyperlink" Target="https://portal.etsi.org/tb.aspx?tbid=729&amp;SubTB=729" TargetMode="External"/><Relationship Id="rId1" Type="http://schemas.openxmlformats.org/officeDocument/2006/relationships/slideLayout" Target="../slideLayouts/slideLayout1.xml"/><Relationship Id="rId4" Type="http://schemas.openxmlformats.org/officeDocument/2006/relationships/hyperlink" Target="https://portal.etsi.org/tb.aspx?tbid=286&amp;SubTB=286"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tools-and-services/ecc-consultatio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1-00-0000-minutes-11july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19/18-19-0103-00-0000-minutes-30july19-rrtag-adhoc.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01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1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2000" dirty="0">
                <a:solidFill>
                  <a:schemeClr val="tx1"/>
                </a:solidFill>
              </a:rPr>
              <a:t>A place holder for now, a works in progress. Any inputs though?</a:t>
            </a: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endParaRPr lang="en-US" sz="1200" dirty="0">
              <a:hlinkClick r:id="rId3"/>
            </a:endParaRPr>
          </a:p>
          <a:p>
            <a:pPr>
              <a:buFont typeface="Arial" panose="020B0604020202020204" pitchFamily="34" charset="0"/>
              <a:buChar char="•"/>
            </a:pPr>
            <a:r>
              <a:rPr lang="en-US" sz="1200" dirty="0">
                <a:hlinkClick r:id="rId3"/>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4"/>
              </a:rPr>
              <a:t>Working Party 1A (WP 1A) - Spectrum engineering techniques</a:t>
            </a:r>
            <a:r>
              <a:rPr lang="en-US" sz="1050" u="sng" dirty="0"/>
              <a:t> </a:t>
            </a:r>
          </a:p>
          <a:p>
            <a:pPr lvl="1">
              <a:buFont typeface="Arial" panose="020B0604020202020204" pitchFamily="34" charset="0"/>
              <a:buChar char="•"/>
            </a:pPr>
            <a:r>
              <a:rPr lang="en-US" sz="1050" dirty="0">
                <a:hlinkClick r:id="rId5"/>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6"/>
              </a:rPr>
              <a:t>Study Group 5 (SG 5) Terrestrial services</a:t>
            </a:r>
            <a:endParaRPr lang="en-US" sz="1200" dirty="0"/>
          </a:p>
          <a:p>
            <a:pPr lvl="1">
              <a:buFont typeface="Arial" panose="020B0604020202020204" pitchFamily="34" charset="0"/>
              <a:buChar char="•"/>
            </a:pPr>
            <a:r>
              <a:rPr lang="en-US" sz="1050" dirty="0">
                <a:hlinkClick r:id="rId7"/>
              </a:rPr>
              <a:t>Working Party 5A (WP 5A) - Land mobile service above 30 MHz* (excluding IMT); wireless access in the fixed service; amateur and amateur-satellite services</a:t>
            </a:r>
            <a:r>
              <a:rPr lang="en-US" sz="1050" dirty="0"/>
              <a:t>  (Chair on mailing list)</a:t>
            </a:r>
            <a:endParaRPr lang="en-US" sz="1050" dirty="0">
              <a:hlinkClick r:id="rId8"/>
            </a:endParaRPr>
          </a:p>
          <a:p>
            <a:pPr lvl="1">
              <a:buFont typeface="Arial" panose="020B0604020202020204" pitchFamily="34" charset="0"/>
              <a:buChar char="•"/>
            </a:pPr>
            <a:r>
              <a:rPr lang="en-US" sz="1050" dirty="0">
                <a:hlinkClick r:id="rId8"/>
              </a:rPr>
              <a:t>Working Party 5D (WP 5D) - IMT Systems</a:t>
            </a:r>
            <a:r>
              <a:rPr lang="en-US" sz="1050" dirty="0"/>
              <a:t> (Chair on mailing list)​​</a:t>
            </a:r>
          </a:p>
          <a:p>
            <a:pPr marL="2114550" lvl="4">
              <a:buFont typeface="Arial" panose="020B0604020202020204" pitchFamily="34" charset="0"/>
              <a:buChar char="•"/>
            </a:pPr>
            <a:endParaRPr lang="en-US" sz="600" dirty="0"/>
          </a:p>
          <a:p>
            <a:pPr marL="400050">
              <a:buFont typeface="Arial" panose="020B0604020202020204" pitchFamily="34" charset="0"/>
              <a:buChar char="•"/>
            </a:pPr>
            <a:endParaRPr lang="en-US" sz="1200" dirty="0"/>
          </a:p>
          <a:p>
            <a:pPr marL="400050">
              <a:buFont typeface="Arial" panose="020B0604020202020204" pitchFamily="34" charset="0"/>
              <a:buChar char="•"/>
            </a:pPr>
            <a:endParaRPr lang="en-US" sz="1200" dirty="0"/>
          </a:p>
          <a:p>
            <a:pPr marL="400050">
              <a:buFont typeface="Arial" panose="020B0604020202020204" pitchFamily="34" charset="0"/>
              <a:buChar char="•"/>
            </a:pPr>
            <a:r>
              <a:rPr lang="en-US" sz="1200" dirty="0"/>
              <a:t>WRC-19 home page:   </a:t>
            </a:r>
          </a:p>
          <a:p>
            <a:pPr marL="800100" lvl="1">
              <a:buFont typeface="Arial" panose="020B0604020202020204" pitchFamily="34" charset="0"/>
              <a:buChar char="•"/>
            </a:pPr>
            <a:r>
              <a:rPr lang="en-US" sz="1100" u="sng" dirty="0">
                <a:hlinkClick r:id="rId9"/>
              </a:rPr>
              <a:t>https://www.itu.int/en/ITU-R/conferences/wrc/2019/Pages/default.aspx</a:t>
            </a:r>
            <a:endParaRPr lang="en-US" sz="1100" u="sng" dirty="0"/>
          </a:p>
          <a:p>
            <a:pPr marL="800100" lvl="1">
              <a:buFont typeface="Arial" panose="020B0604020202020204" pitchFamily="34" charset="0"/>
              <a:buChar char="•"/>
            </a:pPr>
            <a:r>
              <a:rPr lang="en-US" sz="1100" dirty="0"/>
              <a:t>The agenda and references:  </a:t>
            </a:r>
            <a:r>
              <a:rPr lang="en-US" sz="1100" u="sng" dirty="0">
                <a:hlinkClick r:id="rId10"/>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1"/>
              </a:rPr>
              <a:t>https://www.itu.int/en/ITU-R/study-groups/rcpm/Pages/wrc-23-preliminary-studies.aspx</a:t>
            </a:r>
            <a:r>
              <a:rPr lang="en-US" sz="1100" dirty="0"/>
              <a:t> </a:t>
            </a:r>
          </a:p>
          <a:p>
            <a:pPr lvl="6">
              <a:buFont typeface="Arial" panose="020B0604020202020204" pitchFamily="34" charset="0"/>
              <a:buChar char="•"/>
            </a:pPr>
            <a:endParaRPr lang="en-US" sz="800" dirty="0">
              <a:hlinkClick r:id="rId3"/>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and the Ad Hoc really helped along with several member’s diligence on working the topics.  See:</a:t>
            </a:r>
          </a:p>
          <a:p>
            <a:pPr lvl="1">
              <a:buFont typeface="Arial" panose="020B0604020202020204" pitchFamily="34" charset="0"/>
              <a:buChar char="•"/>
            </a:pPr>
            <a:r>
              <a:rPr lang="en-US" sz="1600" dirty="0">
                <a:hlinkClick r:id="rId4"/>
              </a:rPr>
              <a:t>https://mentor.ieee.org/802.18/dcn/19/18-19-0099-11-0000-mcmc-public-consultation-wrc-19-ais-ieee-802-views.docx</a:t>
            </a:r>
            <a:r>
              <a:rPr lang="en-US" sz="1600" dirty="0"/>
              <a:t>  (or latest)   </a:t>
            </a:r>
          </a:p>
          <a:p>
            <a:pPr>
              <a:buFont typeface="Arial" panose="020B0604020202020204" pitchFamily="34" charset="0"/>
              <a:buChar char="•"/>
            </a:pPr>
            <a:r>
              <a:rPr lang="en-US" sz="2000" dirty="0"/>
              <a:t> Will do today a final review, update, vote and approval. </a:t>
            </a:r>
            <a:r>
              <a:rPr lang="en-US" sz="2000" b="0" dirty="0"/>
              <a:t> </a:t>
            </a:r>
          </a:p>
          <a:p>
            <a:pPr lvl="1">
              <a:buFont typeface="Arial" panose="020B0604020202020204" pitchFamily="34" charset="0"/>
              <a:buChar char="•"/>
            </a:pPr>
            <a:r>
              <a:rPr lang="en-US" sz="1600" b="0" dirty="0"/>
              <a:t>Note: the chair did send an FYI to the LMSC to prepare them for an Early Close ballot that can not go the full 10 days.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a:t>
            </a:r>
            <a:r>
              <a:rPr lang="en-US" sz="1600" dirty="0"/>
              <a:t> </a:t>
            </a:r>
            <a:r>
              <a:rPr lang="en-US" sz="1600" b="0" dirty="0"/>
              <a:t>Move to approve the comments in </a:t>
            </a:r>
            <a:r>
              <a:rPr lang="en-US" sz="1600" b="0" dirty="0">
                <a:hlinkClick r:id="rId3"/>
              </a:rPr>
              <a:t>https://mentor.ieee.org/802.18/dcn/19/18-19-0099-0013-0000-mcmc-public-consultation-wrc-19-ais-ieee-802-views.docx</a:t>
            </a:r>
            <a:r>
              <a:rPr lang="en-US" sz="1600" b="0" dirty="0"/>
              <a:t>  response to MCMC’s consultation on WRC-19 Agenda Items. With the chair of 802.18 to have editorial privileges and send to the LMSC(EC) for review/approval and submission to MCMC before 08 August 2019.</a:t>
            </a:r>
          </a:p>
          <a:p>
            <a:endParaRPr lang="en-US" altLang="en-US" sz="1600" dirty="0">
              <a:solidFill>
                <a:schemeClr val="tx1"/>
              </a:solidFill>
            </a:endParaRPr>
          </a:p>
          <a:p>
            <a:r>
              <a:rPr lang="en-US" altLang="en-US" sz="1600" dirty="0"/>
              <a:t>		Moved by:  	Hassan Y.</a:t>
            </a:r>
          </a:p>
          <a:p>
            <a:pPr lvl="1"/>
            <a:r>
              <a:rPr lang="en-US" altLang="en-US" sz="1600" b="1" dirty="0"/>
              <a:t>Seconded by:  	Mike L.</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_9_Y   /  _0__N   /  _0__A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30924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40</a:t>
            </a:r>
            <a:r>
              <a:rPr lang="en-US" sz="2400" baseline="30000" dirty="0"/>
              <a:t>th</a:t>
            </a:r>
            <a:r>
              <a:rPr lang="en-US" sz="2400" dirty="0"/>
              <a:t> Anniversary </a:t>
            </a:r>
            <a:r>
              <a:rPr lang="en-US" sz="1400" dirty="0"/>
              <a:t>-1</a:t>
            </a:r>
          </a:p>
        </p:txBody>
      </p:sp>
      <p:sp>
        <p:nvSpPr>
          <p:cNvPr id="3" name="Content Placeholder 2"/>
          <p:cNvSpPr>
            <a:spLocks noGrp="1"/>
          </p:cNvSpPr>
          <p:nvPr>
            <p:ph idx="1"/>
          </p:nvPr>
        </p:nvSpPr>
        <p:spPr>
          <a:xfrm>
            <a:off x="698889" y="1066800"/>
            <a:ext cx="8190998" cy="5408613"/>
          </a:xfrm>
        </p:spPr>
        <p:txBody>
          <a:bodyPr/>
          <a:lstStyle/>
          <a:p>
            <a:pPr>
              <a:buFont typeface="Arial" panose="020B0604020202020204" pitchFamily="34" charset="0"/>
              <a:buChar char="•"/>
            </a:pPr>
            <a:endParaRPr lang="en-US" altLang="en-US" sz="1800" b="0" dirty="0">
              <a:solidFill>
                <a:schemeClr val="tx1"/>
              </a:solidFill>
              <a:ea typeface="Calibri" panose="020F0502020204030204" pitchFamily="34" charset="0"/>
            </a:endParaRPr>
          </a:p>
          <a:p>
            <a:pPr>
              <a:buFont typeface="Arial" panose="020B0604020202020204" pitchFamily="34" charset="0"/>
              <a:buChar char="•"/>
            </a:pPr>
            <a:r>
              <a:rPr lang="en-US" altLang="en-US" sz="1800" b="0" dirty="0">
                <a:solidFill>
                  <a:schemeClr val="tx1"/>
                </a:solidFill>
                <a:ea typeface="Calibri" panose="020F0502020204030204" pitchFamily="34" charset="0"/>
              </a:rPr>
              <a:t>Planning has started for the IEEE 802 40</a:t>
            </a:r>
            <a:r>
              <a:rPr lang="en-US" altLang="en-US" sz="1800" b="0" baseline="30000" dirty="0">
                <a:solidFill>
                  <a:schemeClr val="tx1"/>
                </a:solidFill>
                <a:ea typeface="Calibri" panose="020F0502020204030204" pitchFamily="34" charset="0"/>
              </a:rPr>
              <a:t>th</a:t>
            </a:r>
            <a:r>
              <a:rPr lang="en-US" altLang="en-US" sz="1800" b="0" dirty="0">
                <a:solidFill>
                  <a:schemeClr val="tx1"/>
                </a:solidFill>
                <a:ea typeface="Calibri" panose="020F0502020204030204" pitchFamily="34" charset="0"/>
              </a:rPr>
              <a:t> anniversary next March (2020).  As part of this effort, we are working together to formulate an 802 high level story. Part of the story is addressing how 802 technologies have impacted the world and will continue to do so going forward</a:t>
            </a:r>
            <a:endParaRPr lang="en-US" sz="1800" b="0" u="sng"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To that end – Each working group (and TAG) is being asked to provide examples of technologies that have influenced application spaces in the past and what are your respective groups working on for the future  that you think could have the same impact.</a:t>
            </a:r>
          </a:p>
          <a:p>
            <a:pPr marL="0" indent="0"/>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40090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40</a:t>
            </a:r>
            <a:r>
              <a:rPr lang="en-US" sz="2400" baseline="30000" dirty="0"/>
              <a:t>th</a:t>
            </a:r>
            <a:r>
              <a:rPr lang="en-US" sz="2400" dirty="0"/>
              <a:t> Anniversary </a:t>
            </a:r>
            <a:r>
              <a:rPr lang="en-US" sz="1400" dirty="0"/>
              <a:t>-2</a:t>
            </a:r>
          </a:p>
        </p:txBody>
      </p:sp>
      <p:sp>
        <p:nvSpPr>
          <p:cNvPr id="3" name="Content Placeholder 2"/>
          <p:cNvSpPr>
            <a:spLocks noGrp="1"/>
          </p:cNvSpPr>
          <p:nvPr>
            <p:ph idx="1"/>
          </p:nvPr>
        </p:nvSpPr>
        <p:spPr>
          <a:xfrm>
            <a:off x="698889" y="1066800"/>
            <a:ext cx="8190998" cy="5408613"/>
          </a:xfrm>
        </p:spPr>
        <p:txBody>
          <a:bodyPr/>
          <a:lstStyle/>
          <a:p>
            <a:pPr>
              <a:buFont typeface="Arial" panose="020B0604020202020204" pitchFamily="34" charset="0"/>
              <a:buChar char="•"/>
            </a:pPr>
            <a:r>
              <a:rPr lang="en-US" sz="1600" dirty="0"/>
              <a:t>Some very nice feedback so far: </a:t>
            </a:r>
          </a:p>
          <a:p>
            <a:pPr>
              <a:buFont typeface="Arial" panose="020B0604020202020204" pitchFamily="34" charset="0"/>
              <a:buChar char="•"/>
            </a:pPr>
            <a:r>
              <a:rPr lang="en-US" sz="1600" dirty="0"/>
              <a:t>The RR-TAG has contributed to supportive rulemaking around the world to expand availability of license exempt spectrum, which has enabled innovation leading to connecting everything with everything.  Few bits go from one place to another without traversing an 802-technology operating in licensed exempt spectrum.  802.18 advocacy has encouraged adoption of new models for spectrum sharing, the full benefit of which is just beginning to be realized.</a:t>
            </a:r>
          </a:p>
          <a:p>
            <a:pPr>
              <a:buFont typeface="Arial" panose="020B0604020202020204" pitchFamily="34" charset="0"/>
              <a:buChar char="•"/>
            </a:pPr>
            <a:r>
              <a:rPr lang="en-US" sz="1600" dirty="0"/>
              <a:t>Expansion of license exempt spectrum:  </a:t>
            </a:r>
            <a:endParaRPr lang="en-US" sz="1800" dirty="0"/>
          </a:p>
          <a:p>
            <a:pPr lvl="1">
              <a:buFont typeface="Arial" panose="020B0604020202020204" pitchFamily="34" charset="0"/>
              <a:buChar char="•"/>
            </a:pPr>
            <a:r>
              <a:rPr lang="en-US" sz="1600" dirty="0"/>
              <a:t>Adoption of </a:t>
            </a:r>
            <a:r>
              <a:rPr lang="en-US" sz="1600" dirty="0" err="1"/>
              <a:t>mmWave</a:t>
            </a:r>
            <a:r>
              <a:rPr lang="en-US" sz="1600" dirty="0"/>
              <a:t> around the world, following the USA lead</a:t>
            </a:r>
          </a:p>
          <a:p>
            <a:pPr lvl="1">
              <a:buFont typeface="Arial" panose="020B0604020202020204" pitchFamily="34" charset="0"/>
              <a:buChar char="•"/>
            </a:pPr>
            <a:r>
              <a:rPr lang="en-US" sz="1600" dirty="0"/>
              <a:t>Expansion of spectrum availability world-wide for licensed-exempt operation below 1 GHz</a:t>
            </a:r>
          </a:p>
          <a:p>
            <a:pPr lvl="2">
              <a:buFont typeface="Arial" panose="020B0604020202020204" pitchFamily="34" charset="0"/>
              <a:buChar char="•"/>
            </a:pPr>
            <a:r>
              <a:rPr lang="en-US" sz="1600" dirty="0"/>
              <a:t>Expanding opportunity for IoT, Smart city, etc.</a:t>
            </a:r>
          </a:p>
          <a:p>
            <a:pPr lvl="1">
              <a:buFont typeface="Arial" panose="020B0604020202020204" pitchFamily="34" charset="0"/>
              <a:buChar char="•"/>
            </a:pPr>
            <a:r>
              <a:rPr lang="en-US" sz="1600" dirty="0"/>
              <a:t>Expansion and harmonization of license-exempt bands above 1 GHz</a:t>
            </a:r>
          </a:p>
          <a:p>
            <a:pPr lvl="2">
              <a:buFont typeface="Arial" panose="020B0604020202020204" pitchFamily="34" charset="0"/>
              <a:buChar char="•"/>
            </a:pPr>
            <a:r>
              <a:rPr lang="en-US" sz="1600" dirty="0"/>
              <a:t>The most significant license-exempt 5 GHz technology has come from IEEE efforts. </a:t>
            </a:r>
          </a:p>
          <a:p>
            <a:pPr lvl="1">
              <a:buFont typeface="Arial" panose="020B0604020202020204" pitchFamily="34" charset="0"/>
              <a:buChar char="•"/>
            </a:pPr>
            <a:r>
              <a:rPr lang="en-US" sz="1600" dirty="0"/>
              <a:t>Advocacy of THz allocations</a:t>
            </a:r>
          </a:p>
          <a:p>
            <a:pPr>
              <a:buFont typeface="Arial" panose="020B0604020202020204" pitchFamily="34" charset="0"/>
              <a:buChar char="•"/>
            </a:pPr>
            <a:r>
              <a:rPr lang="en-US" sz="1600" dirty="0"/>
              <a:t>Spectrum sharing</a:t>
            </a:r>
          </a:p>
          <a:p>
            <a:pPr lvl="1">
              <a:buFont typeface="Arial" panose="020B0604020202020204" pitchFamily="34" charset="0"/>
              <a:buChar char="•"/>
            </a:pPr>
            <a:r>
              <a:rPr lang="en-US" sz="1600" dirty="0"/>
              <a:t>Advocacy of white space and cognitive sharing </a:t>
            </a:r>
          </a:p>
          <a:p>
            <a:pPr>
              <a:buFont typeface="Arial" panose="020B0604020202020204" pitchFamily="34" charset="0"/>
              <a:buChar char="•"/>
            </a:pPr>
            <a:r>
              <a:rPr lang="en-US" sz="1600" dirty="0"/>
              <a:t>Anything else the RR-TAG can feedback by </a:t>
            </a:r>
            <a:r>
              <a:rPr lang="en-US" sz="1600" dirty="0" err="1"/>
              <a:t>friday</a:t>
            </a:r>
            <a:r>
              <a:rPr lang="en-US" sz="1600" dirty="0"/>
              <a:t>? Info on 5 GHz, thanks,</a:t>
            </a:r>
            <a:endParaRPr lang="en-US" sz="1600" b="0" u="sng" dirty="0"/>
          </a:p>
          <a:p>
            <a:pPr marL="0" indent="0"/>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5287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spcBef>
                <a:spcPts val="0"/>
              </a:spcBef>
              <a:buFont typeface="Arial" panose="020B0604020202020204" pitchFamily="34" charset="0"/>
              <a:buChar char="•"/>
            </a:pPr>
            <a:r>
              <a:rPr lang="en-US" sz="1800" dirty="0"/>
              <a:t>Japan MIC’s WRC-19 final position:</a:t>
            </a:r>
          </a:p>
          <a:p>
            <a:pPr lvl="1">
              <a:spcBef>
                <a:spcPts val="0"/>
              </a:spcBef>
              <a:buFont typeface="Arial" panose="020B0604020202020204" pitchFamily="34" charset="0"/>
              <a:buChar char="•"/>
            </a:pPr>
            <a:r>
              <a:rPr lang="en-US" sz="1600" dirty="0"/>
              <a:t>After the consultation ends on July 1, Japan MIC has published its final position today on various WRC-19 agenda items for its preparation to APG19-5 and WRC-19:</a:t>
            </a:r>
          </a:p>
          <a:p>
            <a:pPr lvl="1">
              <a:spcBef>
                <a:spcPts val="0"/>
              </a:spcBef>
              <a:buFont typeface="Arial" panose="020B0604020202020204" pitchFamily="34" charset="0"/>
              <a:buChar char="•"/>
            </a:pPr>
            <a:r>
              <a:rPr lang="en-US" sz="1600" dirty="0">
                <a:hlinkClick r:id="rId2"/>
              </a:rPr>
              <a:t>http://www.soumu.go.jp/main_content/000634928.pdf</a:t>
            </a:r>
            <a:r>
              <a:rPr lang="en-US" sz="16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USA FCC proposed rule 3.7-4.2GHz  Band Proceeding</a:t>
            </a:r>
          </a:p>
          <a:p>
            <a:pPr lvl="1">
              <a:spcBef>
                <a:spcPts val="0"/>
              </a:spcBef>
              <a:buFont typeface="Arial" panose="020B0604020202020204" pitchFamily="34" charset="0"/>
              <a:buChar char="•"/>
            </a:pPr>
            <a:r>
              <a:rPr lang="en-US" sz="1600" dirty="0"/>
              <a:t>FR Document: </a:t>
            </a:r>
            <a:r>
              <a:rPr lang="en-US" sz="1600" u="sng" dirty="0">
                <a:hlinkClick r:id="rId3"/>
              </a:rPr>
              <a:t>2019-15749</a:t>
            </a:r>
            <a:r>
              <a:rPr lang="en-US" sz="1600" dirty="0"/>
              <a:t> 	Citation: 84 FR 35365 </a:t>
            </a:r>
          </a:p>
          <a:p>
            <a:pPr lvl="1">
              <a:spcBef>
                <a:spcPts val="0"/>
              </a:spcBef>
              <a:buFont typeface="Arial" panose="020B0604020202020204" pitchFamily="34" charset="0"/>
              <a:buChar char="•"/>
            </a:pPr>
            <a:r>
              <a:rPr lang="en-US" sz="1600" u="sng" dirty="0">
                <a:hlinkClick r:id="rId4"/>
              </a:rPr>
              <a:t>PDF</a:t>
            </a:r>
            <a:r>
              <a:rPr lang="en-US" sz="1600" dirty="0"/>
              <a:t> Pages 35365-35368 </a:t>
            </a:r>
            <a:r>
              <a:rPr lang="en-US" sz="1600" i="1" dirty="0"/>
              <a:t>(4 pages)</a:t>
            </a:r>
            <a:r>
              <a:rPr lang="en-US" sz="1600" dirty="0"/>
              <a:t>   </a:t>
            </a:r>
            <a:r>
              <a:rPr lang="en-US" sz="1600" u="sng" dirty="0">
                <a:hlinkClick r:id="rId5"/>
              </a:rPr>
              <a:t>Permalink</a:t>
            </a:r>
            <a:r>
              <a:rPr lang="en-US" sz="1600" dirty="0"/>
              <a:t> </a:t>
            </a:r>
          </a:p>
          <a:p>
            <a:pPr lvl="1">
              <a:spcBef>
                <a:spcPts val="0"/>
              </a:spcBef>
              <a:buFont typeface="Arial" panose="020B0604020202020204" pitchFamily="34" charset="0"/>
              <a:buChar char="•"/>
            </a:pPr>
            <a:r>
              <a:rPr lang="en-US" sz="1600" dirty="0"/>
              <a:t>Abstract: In this document, we invite interested parties to supplement the record to address issues raised by commenters in response to the Commission's July 2018 Notice of Proposed Rulemaking Specifically, among other issues, the Bureaus and Offices seek comment on proposed auction-based approaches, other transition mechanisms to introduce new flexible-use licensing in the band, appropriate repurposing methodologies, Fixed Satellite Service earth station protection criteria, and technical rules, as... </a:t>
            </a:r>
          </a:p>
          <a:p>
            <a:pPr lvl="1">
              <a:buFont typeface="Arial" panose="020B0604020202020204" pitchFamily="34" charset="0"/>
              <a:buChar char="•"/>
            </a:pPr>
            <a:r>
              <a:rPr 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00241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t>South Africa (ICASA): </a:t>
            </a:r>
            <a:r>
              <a:rPr lang="en-US" sz="1400" dirty="0"/>
              <a:t>NOTICE OF INTENTION TO AMEND ANNEXURE B OF THE RADIO FREQUENCY SPECTRUM REGULATIONS, 2015 </a:t>
            </a:r>
          </a:p>
          <a:p>
            <a:pPr lvl="1">
              <a:buFont typeface="Arial" panose="020B0604020202020204" pitchFamily="34" charset="0"/>
              <a:buChar char="•"/>
            </a:pPr>
            <a:r>
              <a:rPr lang="en-US" u="sng" dirty="0">
                <a:hlinkClick r:id="rId2"/>
              </a:rPr>
              <a:t>https://www.icasa.org.za/news/2019/icasa-begins-a-process-to-review-annexure-b-of-the-radio-frequency-spectrum-regulations-of-2015</a:t>
            </a:r>
            <a:endParaRPr lang="en-US" dirty="0"/>
          </a:p>
          <a:p>
            <a:pPr lvl="1">
              <a:buFont typeface="Arial" panose="020B0604020202020204" pitchFamily="34" charset="0"/>
              <a:buChar char="•"/>
            </a:pPr>
            <a:r>
              <a:rPr lang="en-US"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LMSC ballot on comments</a:t>
            </a:r>
          </a:p>
          <a:p>
            <a:pPr>
              <a:buFont typeface="Wingdings" panose="05000000000000000000" pitchFamily="2" charset="2"/>
              <a:buChar char="q"/>
            </a:pPr>
            <a:r>
              <a:rPr lang="en-US" sz="1800" b="0" dirty="0">
                <a:solidFill>
                  <a:srgbClr val="00B0F0"/>
                </a:solidFill>
              </a:rPr>
              <a:t>UWB petition for rule making LMSC ballot on comments</a:t>
            </a:r>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01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01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9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08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01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24</a:t>
            </a:fld>
            <a:endParaRPr lang="en-US" altLang="en-US" sz="1200" b="0" dirty="0"/>
          </a:p>
        </p:txBody>
      </p:sp>
      <p:sp>
        <p:nvSpPr>
          <p:cNvPr id="2" name="Date Placeholder 1"/>
          <p:cNvSpPr>
            <a:spLocks noGrp="1"/>
          </p:cNvSpPr>
          <p:nvPr>
            <p:ph type="dt" idx="15"/>
          </p:nvPr>
        </p:nvSpPr>
        <p:spPr/>
        <p:txBody>
          <a:bodyPr/>
          <a:lstStyle/>
          <a:p>
            <a:r>
              <a:rPr lang="en-US"/>
              <a:t>01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01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a:buFont typeface="Arial" panose="020B0604020202020204" pitchFamily="34" charset="0"/>
              <a:buChar char="•"/>
            </a:pPr>
            <a:r>
              <a:rPr lang="en-US" sz="1800" dirty="0"/>
              <a:t>Delegated Act on C-ITS, very controversial</a:t>
            </a:r>
          </a:p>
          <a:p>
            <a:pPr lvl="1">
              <a:buFont typeface="Arial" panose="020B0604020202020204" pitchFamily="34" charset="0"/>
              <a:buChar char="•"/>
            </a:pPr>
            <a:r>
              <a:rPr lang="en-US" sz="1600" dirty="0"/>
              <a:t>On 04 July, the European Council met, and rejected the delegated act. </a:t>
            </a:r>
          </a:p>
          <a:p>
            <a:pPr lvl="1">
              <a:buFont typeface="Arial" panose="020B0604020202020204" pitchFamily="34" charset="0"/>
              <a:buChar char="•"/>
            </a:pPr>
            <a:r>
              <a:rPr lang="en-US" sz="1600" dirty="0"/>
              <a:t>Next steps is further study, e.g. interoperability, security, etc.   ETSI has already started.</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Last meeting, #102, 17-20 June: </a:t>
            </a:r>
          </a:p>
          <a:p>
            <a:pPr lvl="1">
              <a:buFont typeface="Arial" panose="020B0604020202020204" pitchFamily="34" charset="0"/>
              <a:buChar char="•"/>
            </a:pPr>
            <a:r>
              <a:rPr lang="en-US" sz="1600" dirty="0"/>
              <a:t>A proposal for a new WI for a 6GHz standard was submitted to BRAN. Discussions and modifications during and after the meeting resulted in the WI being adopted.</a:t>
            </a:r>
          </a:p>
          <a:p>
            <a:pPr lvl="1">
              <a:buFont typeface="Arial" panose="020B0604020202020204" pitchFamily="34" charset="0"/>
              <a:buChar char="•"/>
            </a:pPr>
            <a:r>
              <a:rPr lang="en-US" sz="1600" dirty="0"/>
              <a:t>Ongoing discussions with regards introduction of a test for 802.11a Preamble Detect. Meeting at R&amp;S Munich 20th Aug</a:t>
            </a:r>
          </a:p>
          <a:p>
            <a:pPr lvl="1">
              <a:buFont typeface="Arial" panose="020B0604020202020204" pitchFamily="34" charset="0"/>
              <a:buChar char="•"/>
            </a:pPr>
            <a:r>
              <a:rPr lang="en-US" sz="1600" dirty="0"/>
              <a:t>EN 301 893 : Possible introduction of ACS requirement. G2M to be announced on BRAN reflector.</a:t>
            </a:r>
          </a:p>
          <a:p>
            <a:pPr lvl="1">
              <a:buFont typeface="Arial" panose="020B0604020202020204" pitchFamily="34" charset="0"/>
              <a:buChar char="•"/>
            </a:pPr>
            <a:r>
              <a:rPr lang="en-US" sz="1600" dirty="0"/>
              <a:t>Interpretations of EN 301 893 mask to be confirmed with regards to puncturing: G2M 31st July</a:t>
            </a:r>
          </a:p>
          <a:p>
            <a:pPr lvl="1">
              <a:buFont typeface="Arial" panose="020B0604020202020204" pitchFamily="34" charset="0"/>
              <a:buChar char="•"/>
            </a:pPr>
            <a:r>
              <a:rPr lang="en-US" sz="1600" dirty="0"/>
              <a:t>Some outstanding adaptivity related requirements: Idle time interpretation (See BRAN(19)102020), Paused  COT, No/Short LBT usage, Delayed ACKs.</a:t>
            </a:r>
          </a:p>
          <a:p>
            <a:pPr lvl="1">
              <a:buFont typeface="Arial" panose="020B0604020202020204" pitchFamily="34" charset="0"/>
              <a:buChar char="•"/>
            </a:pPr>
            <a:r>
              <a:rPr lang="en-US" sz="1600" dirty="0"/>
              <a:t>Confirmed in meeting that ED levels in standard are Absolute levels. G2M on 1st Aug to look at Relative EDT.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01662" y="1066800"/>
            <a:ext cx="8153400" cy="5408613"/>
          </a:xfrm>
        </p:spPr>
        <p:txBody>
          <a:bodyPr/>
          <a:lstStyle/>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2"/>
              </a:rPr>
              <a:t>&lt;TG-11&gt;</a:t>
            </a:r>
            <a:r>
              <a:rPr lang="en-US" altLang="en-US" sz="1800" b="0" dirty="0"/>
              <a:t>  </a:t>
            </a:r>
            <a:r>
              <a:rPr lang="en-US" sz="1800" dirty="0">
                <a:solidFill>
                  <a:schemeClr val="tx1"/>
                </a:solidFill>
              </a:rPr>
              <a:t>meeting #55 was 02-03 July (2 </a:t>
            </a:r>
            <a:r>
              <a:rPr lang="en-US" sz="1800" dirty="0" err="1">
                <a:solidFill>
                  <a:schemeClr val="tx1"/>
                </a:solidFill>
              </a:rPr>
              <a:t>wks</a:t>
            </a:r>
            <a:r>
              <a:rPr lang="en-US" sz="1800" dirty="0">
                <a:solidFill>
                  <a:schemeClr val="tx1"/>
                </a:solidFill>
              </a:rPr>
              <a:t> back) </a:t>
            </a:r>
            <a:endParaRPr lang="en-US" sz="1600" dirty="0">
              <a:solidFill>
                <a:schemeClr val="tx1"/>
              </a:solidFill>
            </a:endParaRPr>
          </a:p>
          <a:p>
            <a:pPr lvl="1">
              <a:buFont typeface="Arial" panose="020B0604020202020204" pitchFamily="34" charset="0"/>
              <a:buChar char="•"/>
            </a:pPr>
            <a:r>
              <a:rPr lang="en-US" sz="1600" dirty="0"/>
              <a:t>Because V2.2.1 still in ENAP the only work scheduled for this meeting was </a:t>
            </a:r>
            <a:r>
              <a:rPr lang="en-US" sz="1600" u="sng" dirty="0"/>
              <a:t>SRDoc TR 103 665</a:t>
            </a:r>
            <a:r>
              <a:rPr lang="en-US" sz="1600" dirty="0"/>
              <a:t>.</a:t>
            </a:r>
          </a:p>
          <a:p>
            <a:pPr lvl="1">
              <a:buFont typeface="Arial" panose="020B0604020202020204" pitchFamily="34" charset="0"/>
              <a:buChar char="•"/>
            </a:pPr>
            <a:r>
              <a:rPr lang="en-US" sz="1600" dirty="0"/>
              <a:t>Based upon a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(TR 103 665) to support potential studies by WGSE.A new ERM work item for an ETSI SRDoc has therefore been adopted at the February </a:t>
            </a:r>
            <a:r>
              <a:rPr lang="en-US" sz="1600" b="1" u="sng" dirty="0"/>
              <a:t>ERM#67 meeting</a:t>
            </a:r>
            <a:r>
              <a:rPr lang="en-US" sz="1600" dirty="0"/>
              <a:t>. </a:t>
            </a:r>
          </a:p>
          <a:p>
            <a:pPr lvl="1">
              <a:buFont typeface="Arial" panose="020B0604020202020204" pitchFamily="34" charset="0"/>
              <a:buChar char="•"/>
            </a:pPr>
            <a:r>
              <a:rPr lang="en-US" sz="1600" dirty="0"/>
              <a:t>Drafting was performed during the G2M resulting in draft TR 103 665 v0.0.3 and draft v0.0.4 after TG11.There was a call for any new example technology/application information that needs to be included in the SRDoc. </a:t>
            </a:r>
          </a:p>
          <a:p>
            <a:pPr lvl="1">
              <a:buFont typeface="Arial" panose="020B0604020202020204" pitchFamily="34" charset="0"/>
              <a:buChar char="•"/>
            </a:pPr>
            <a:r>
              <a:rPr lang="en-US" sz="1600" dirty="0"/>
              <a:t>It was advised that the timeline for the SRDoc was 2020 although the WGFM chair has advised that no work has yet been done related to the 8th update cycle of the EC SRD Decision.</a:t>
            </a:r>
          </a:p>
          <a:p>
            <a:pPr lvl="1">
              <a:spcBef>
                <a:spcPts val="0"/>
              </a:spcBef>
              <a:buFont typeface="Arial" panose="020B0604020202020204" pitchFamily="34" charset="0"/>
              <a:buChar char="•"/>
            </a:pPr>
            <a:r>
              <a:rPr lang="en-US" sz="1600" dirty="0">
                <a:solidFill>
                  <a:schemeClr val="tx1"/>
                </a:solidFill>
              </a:rPr>
              <a:t>No candidate for chair at this time.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0368235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-3</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ETSI – ERM</a:t>
            </a:r>
            <a:r>
              <a:rPr lang="en-US" sz="1800" b="0" dirty="0">
                <a:solidFill>
                  <a:schemeClr val="tx1"/>
                </a:solidFill>
              </a:rPr>
              <a:t> </a:t>
            </a:r>
            <a:r>
              <a:rPr lang="en-US" sz="1800" b="0" dirty="0">
                <a:solidFill>
                  <a:schemeClr val="tx1"/>
                </a:solidFill>
                <a:hlinkClick r:id="rId2"/>
              </a:rPr>
              <a:t>&lt;TG-UWB&gt;</a:t>
            </a:r>
            <a:r>
              <a:rPr lang="en-US" sz="1800" b="0" dirty="0">
                <a:solidFill>
                  <a:schemeClr val="tx1"/>
                </a:solidFill>
              </a:rPr>
              <a:t>  </a:t>
            </a:r>
            <a:r>
              <a:rPr lang="en-US" sz="1800" dirty="0">
                <a:solidFill>
                  <a:schemeClr val="tx1"/>
                </a:solidFill>
              </a:rPr>
              <a:t>online meetings were 09, 10, 11, 17 July (now)</a:t>
            </a:r>
          </a:p>
          <a:p>
            <a:pPr lvl="1">
              <a:buFont typeface="Arial" panose="020B0604020202020204" pitchFamily="34" charset="0"/>
              <a:buChar char="•"/>
            </a:pPr>
            <a:r>
              <a:rPr lang="en-US" sz="1600" dirty="0"/>
              <a:t> nothing specific reported</a:t>
            </a:r>
          </a:p>
          <a:p>
            <a:pPr>
              <a:buFont typeface="Arial" panose="020B0604020202020204" pitchFamily="34" charset="0"/>
              <a:buChar char="•"/>
            </a:pPr>
            <a:r>
              <a:rPr lang="en-US" sz="1800" dirty="0">
                <a:solidFill>
                  <a:schemeClr val="tx1"/>
                </a:solidFill>
              </a:rPr>
              <a:t>ETSI – ERM </a:t>
            </a:r>
            <a:r>
              <a:rPr lang="en-US" sz="1800" b="0" dirty="0">
                <a:solidFill>
                  <a:schemeClr val="tx1"/>
                </a:solidFill>
                <a:hlinkClick r:id="rId3"/>
              </a:rPr>
              <a:t>&lt;TG-37&gt;</a:t>
            </a:r>
            <a:r>
              <a:rPr lang="en-US" sz="1800" b="0" dirty="0">
                <a:solidFill>
                  <a:schemeClr val="tx1"/>
                </a:solidFill>
              </a:rPr>
              <a:t>  </a:t>
            </a:r>
            <a:r>
              <a:rPr lang="en-US" sz="1800" dirty="0">
                <a:solidFill>
                  <a:schemeClr val="tx1"/>
                </a:solidFill>
              </a:rPr>
              <a:t>meeting # 34 was 09-10 July (last week)</a:t>
            </a:r>
          </a:p>
          <a:p>
            <a:pPr lvl="1">
              <a:buFont typeface="Arial" panose="020B0604020202020204" pitchFamily="34" charset="0"/>
              <a:buChar char="•"/>
            </a:pPr>
            <a:r>
              <a:rPr lang="en-US" sz="1600" dirty="0">
                <a:solidFill>
                  <a:schemeClr val="tx1"/>
                </a:solidFill>
              </a:rPr>
              <a:t> nothing specific reported</a:t>
            </a:r>
          </a:p>
          <a:p>
            <a:pPr>
              <a:buFont typeface="Arial" panose="020B0604020202020204" pitchFamily="34" charset="0"/>
              <a:buChar char="•"/>
            </a:pPr>
            <a:r>
              <a:rPr lang="en-US" sz="1800" dirty="0">
                <a:solidFill>
                  <a:schemeClr val="tx1"/>
                </a:solidFill>
              </a:rPr>
              <a:t>ETSI</a:t>
            </a:r>
            <a:r>
              <a:rPr lang="en-US" sz="1800" b="0" dirty="0">
                <a:solidFill>
                  <a:schemeClr val="tx1"/>
                </a:solidFill>
              </a:rPr>
              <a:t> </a:t>
            </a:r>
            <a:r>
              <a:rPr lang="en-US" sz="1800" b="0" u="sng" dirty="0">
                <a:hlinkClick r:id="rId4"/>
              </a:rPr>
              <a:t>&lt;ERM&gt;</a:t>
            </a:r>
            <a:r>
              <a:rPr lang="en-US" sz="1800" b="0" dirty="0"/>
              <a:t> </a:t>
            </a:r>
            <a:r>
              <a:rPr lang="en-US" sz="1800" dirty="0">
                <a:solidFill>
                  <a:schemeClr val="tx1"/>
                </a:solidFill>
              </a:rPr>
              <a:t>next meeting #69, 15-18 Oct 2019, </a:t>
            </a:r>
            <a:r>
              <a:rPr lang="en-US" sz="1800" dirty="0"/>
              <a:t>Sophia Antipolis</a:t>
            </a:r>
            <a:endParaRPr lang="en-US" sz="1800" b="0" dirty="0">
              <a:solidFill>
                <a:schemeClr val="tx1"/>
              </a:solidFill>
            </a:endParaRPr>
          </a:p>
          <a:p>
            <a:pPr lvl="1">
              <a:buFont typeface="Arial" panose="020B0604020202020204" pitchFamily="34" charset="0"/>
              <a:buChar char="•"/>
            </a:pPr>
            <a:r>
              <a:rPr lang="en-US" sz="1600" dirty="0"/>
              <a:t>Last meeting #68  25-28 June. </a:t>
            </a:r>
          </a:p>
          <a:p>
            <a:pPr lvl="1">
              <a:buFont typeface="Arial" panose="020B0604020202020204" pitchFamily="34" charset="0"/>
              <a:buChar char="•"/>
            </a:pPr>
            <a:r>
              <a:rPr lang="en-US" sz="1600" dirty="0"/>
              <a:t>EN 300 328 V2.2.1 in National Vote (ENAP) during Meeting</a:t>
            </a:r>
          </a:p>
          <a:p>
            <a:pPr lvl="1">
              <a:buFont typeface="Arial" panose="020B0604020202020204" pitchFamily="34" charset="0"/>
              <a:buChar char="•"/>
            </a:pPr>
            <a:r>
              <a:rPr lang="en-US" sz="1600" dirty="0"/>
              <a:t>ERM(19)068005a1r1 update Selection of Rx Requirements updated in G2M to address EC officer concerns from ERM#67. Created to submit to EC with positive outcome of National vote.</a:t>
            </a:r>
          </a:p>
          <a:p>
            <a:pPr lvl="1">
              <a:buFont typeface="Arial" panose="020B0604020202020204" pitchFamily="34" charset="0"/>
              <a:buChar char="•"/>
            </a:pPr>
            <a:r>
              <a:rPr lang="en-US" sz="1600" dirty="0"/>
              <a:t>Vote concluded and v2.2.1 adopted on 1st July (100% positive) . To be published 15th June and delivered to EC 5th Aug. Citation in OJ 28th Oct?</a:t>
            </a:r>
          </a:p>
          <a:p>
            <a:pPr lvl="1">
              <a:buFont typeface="Arial" panose="020B0604020202020204" pitchFamily="34" charset="0"/>
              <a:buChar char="•"/>
            </a:pPr>
            <a:r>
              <a:rPr lang="en-US" sz="1600" dirty="0"/>
              <a:t>Doc ERM(19)000026r2: UK voted positive for National Vote as it is an essential improvement on the previous version with regard to blocking. However, Ofcom UK are still concerned that v2.2.1 does not included enough receiver requirements and would expect to see at least ACS and have proposed a new work item but currently they do not have the supporting members to start this.</a:t>
            </a:r>
          </a:p>
          <a:p>
            <a:pPr lvl="1">
              <a:buFont typeface="Arial" panose="020B0604020202020204" pitchFamily="34" charset="0"/>
              <a:buChar char="•"/>
            </a:pPr>
            <a:r>
              <a:rPr lang="en-US" sz="1600" dirty="0"/>
              <a:t>Also, </a:t>
            </a:r>
            <a:r>
              <a:rPr lang="en-US" sz="1600" dirty="0" err="1"/>
              <a:t>Ofom</a:t>
            </a:r>
            <a:r>
              <a:rPr lang="en-US" sz="1600" dirty="0"/>
              <a:t> is looking for more receiver requirements, e.g. ACS.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78961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-4</a:t>
            </a:r>
            <a:r>
              <a:rPr lang="en-US" sz="2400" dirty="0"/>
              <a:t> </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400" dirty="0">
                <a:solidFill>
                  <a:schemeClr val="tx1"/>
                </a:solidFill>
              </a:rPr>
              <a:t>CEPT – ECC  </a:t>
            </a:r>
            <a:r>
              <a:rPr lang="en-US" sz="1400" b="0" dirty="0">
                <a:solidFill>
                  <a:schemeClr val="tx1"/>
                </a:solidFill>
                <a:hlinkClick r:id="rId3"/>
              </a:rPr>
              <a:t>&lt;SE24&gt;</a:t>
            </a:r>
            <a:r>
              <a:rPr lang="en-US" sz="1400" b="0" dirty="0">
                <a:solidFill>
                  <a:schemeClr val="tx1"/>
                </a:solidFill>
              </a:rPr>
              <a:t> </a:t>
            </a:r>
            <a:r>
              <a:rPr lang="en-US" sz="1400" dirty="0">
                <a:solidFill>
                  <a:schemeClr val="tx1"/>
                </a:solidFill>
              </a:rPr>
              <a:t>next meeting M98, 16-18 Sept 2019, Cluj </a:t>
            </a:r>
            <a:r>
              <a:rPr lang="en-US" sz="1400" dirty="0" err="1">
                <a:solidFill>
                  <a:schemeClr val="tx1"/>
                </a:solidFill>
              </a:rPr>
              <a:t>Napoca</a:t>
            </a:r>
            <a:r>
              <a:rPr lang="en-US" sz="1400" dirty="0">
                <a:solidFill>
                  <a:schemeClr val="tx1"/>
                </a:solidFill>
              </a:rPr>
              <a:t>, Romania</a:t>
            </a:r>
          </a:p>
          <a:p>
            <a:pPr>
              <a:buFont typeface="Arial" panose="020B0604020202020204" pitchFamily="34" charset="0"/>
              <a:buChar char="•"/>
            </a:pPr>
            <a:r>
              <a:rPr lang="en-US" sz="1400" dirty="0">
                <a:solidFill>
                  <a:schemeClr val="tx1"/>
                </a:solidFill>
              </a:rPr>
              <a:t>And WGFM: </a:t>
            </a:r>
          </a:p>
          <a:p>
            <a:pPr lvl="1">
              <a:buFont typeface="Arial" panose="020B0604020202020204" pitchFamily="34" charset="0"/>
              <a:buChar char="•"/>
            </a:pPr>
            <a:r>
              <a:rPr lang="en-US" sz="1200" dirty="0"/>
              <a:t>ECC DEC (09)01 on 60 GHz ITS</a:t>
            </a:r>
          </a:p>
          <a:p>
            <a:pPr lvl="2">
              <a:buFont typeface="Arial" panose="020B0604020202020204" pitchFamily="34" charset="0"/>
              <a:buChar char="•"/>
            </a:pPr>
            <a:r>
              <a:rPr lang="en-US" sz="1200" dirty="0"/>
              <a:t>ITS as mobile service in the band 63.72-65.88 GHz</a:t>
            </a:r>
          </a:p>
          <a:p>
            <a:pPr lvl="2">
              <a:buFont typeface="Arial" panose="020B0604020202020204" pitchFamily="34" charset="0"/>
              <a:buChar char="•"/>
            </a:pPr>
            <a:r>
              <a:rPr lang="en-US" sz="1200" dirty="0"/>
              <a:t>Adopted by WG FM for approval by ECC</a:t>
            </a:r>
          </a:p>
          <a:p>
            <a:pPr lvl="2">
              <a:buFont typeface="Arial" panose="020B0604020202020204" pitchFamily="34" charset="0"/>
              <a:buChar char="•"/>
            </a:pPr>
            <a:r>
              <a:rPr lang="en-US" sz="1200" dirty="0"/>
              <a:t>Approved for publication in ECC (2.7. – 4.7.2019)</a:t>
            </a:r>
          </a:p>
          <a:p>
            <a:pPr lvl="1">
              <a:buFont typeface="Arial" panose="020B0604020202020204" pitchFamily="34" charset="0"/>
              <a:buChar char="•"/>
            </a:pPr>
            <a:r>
              <a:rPr lang="en-US" sz="1200" dirty="0"/>
              <a:t>ITS Regulation in 5.9GHz ECC DEC(08)01 (Band 5875MHz to 5925MHz) and REC(08)01 (Band 5855MHz to 5875MHz):</a:t>
            </a:r>
          </a:p>
          <a:p>
            <a:pPr lvl="2">
              <a:buFont typeface="Arial" panose="020B0604020202020204" pitchFamily="34" charset="0"/>
              <a:buChar char="•"/>
            </a:pPr>
            <a:r>
              <a:rPr lang="en-US" sz="1200" dirty="0"/>
              <a:t>Draft ECC DEC (08) 01 sent to PC (until 15.11.2019) on safety ITS </a:t>
            </a:r>
          </a:p>
          <a:p>
            <a:pPr lvl="2">
              <a:buFont typeface="Arial" panose="020B0604020202020204" pitchFamily="34" charset="0"/>
              <a:buChar char="•"/>
            </a:pPr>
            <a:r>
              <a:rPr lang="en-US" sz="1200" dirty="0"/>
              <a:t>Draft ECC REC (08) 01 sent to PC (until 15.11.2019) on non-safety ITS </a:t>
            </a:r>
          </a:p>
          <a:p>
            <a:pPr lvl="2">
              <a:buFont typeface="Arial" panose="020B0604020202020204" pitchFamily="34" charset="0"/>
              <a:buChar char="•"/>
            </a:pPr>
            <a:r>
              <a:rPr lang="en-US" sz="1200" dirty="0">
                <a:sym typeface="Wingdings" panose="05000000000000000000" pitchFamily="2" charset="2"/>
              </a:rPr>
              <a:t></a:t>
            </a:r>
            <a:r>
              <a:rPr lang="en-US" sz="1200" dirty="0"/>
              <a:t> Comments required (positive supporting comments welcome)</a:t>
            </a:r>
          </a:p>
          <a:p>
            <a:pPr lvl="2">
              <a:buFont typeface="Arial" panose="020B0604020202020204" pitchFamily="34" charset="0"/>
              <a:buChar char="•"/>
            </a:pPr>
            <a:r>
              <a:rPr lang="en-US" sz="1200" dirty="0" err="1"/>
              <a:t>Link:</a:t>
            </a:r>
            <a:r>
              <a:rPr lang="en-US" sz="1200" u="sng" dirty="0" err="1">
                <a:hlinkClick r:id="rId4"/>
              </a:rPr>
              <a:t>https</a:t>
            </a:r>
            <a:r>
              <a:rPr lang="en-US" sz="1200" u="sng" dirty="0">
                <a:hlinkClick r:id="rId4"/>
              </a:rPr>
              <a:t>://cept.org/</a:t>
            </a:r>
            <a:r>
              <a:rPr lang="en-US" sz="1200" u="sng" dirty="0" err="1">
                <a:hlinkClick r:id="rId4"/>
              </a:rPr>
              <a:t>ecc</a:t>
            </a:r>
            <a:r>
              <a:rPr lang="en-US" sz="1200" u="sng" dirty="0">
                <a:hlinkClick r:id="rId4"/>
              </a:rPr>
              <a:t>/tools-and-services/</a:t>
            </a:r>
            <a:r>
              <a:rPr lang="en-US" sz="1200" u="sng" dirty="0" err="1">
                <a:hlinkClick r:id="rId4"/>
              </a:rPr>
              <a:t>ecc</a:t>
            </a:r>
            <a:r>
              <a:rPr lang="en-US" sz="1200" u="sng" dirty="0">
                <a:hlinkClick r:id="rId4"/>
              </a:rPr>
              <a:t>-consultation</a:t>
            </a:r>
            <a:r>
              <a:rPr lang="en-US" sz="1200" dirty="0"/>
              <a:t> </a:t>
            </a: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5"/>
              </a:rPr>
              <a:t>&lt;SE45&gt;</a:t>
            </a:r>
            <a:r>
              <a:rPr lang="en-US" altLang="en-US" sz="1400" b="0" dirty="0"/>
              <a:t> </a:t>
            </a:r>
            <a:r>
              <a:rPr lang="en-US" altLang="en-US" sz="1400" dirty="0"/>
              <a:t>next meeting #8, 23-24 Sept 2019, Rome, Italy</a:t>
            </a:r>
            <a:endParaRPr lang="en-US" sz="1400" dirty="0"/>
          </a:p>
          <a:p>
            <a:pPr lvl="1">
              <a:buFont typeface="Arial" panose="020B0604020202020204" pitchFamily="34" charset="0"/>
              <a:buChar char="•"/>
            </a:pPr>
            <a:r>
              <a:rPr lang="en-US" sz="1200" dirty="0">
                <a:solidFill>
                  <a:schemeClr val="tx1"/>
                </a:solidFill>
              </a:rPr>
              <a:t>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6"/>
              </a:rPr>
              <a:t>&lt;FM57&gt;</a:t>
            </a:r>
            <a:r>
              <a:rPr lang="en-US" altLang="en-US" sz="1400" b="0" dirty="0"/>
              <a:t>  </a:t>
            </a:r>
            <a:r>
              <a:rPr lang="en-US" sz="1400" dirty="0"/>
              <a:t>next meeting #8, 25-27 Sept 2019, Rome, Italy</a:t>
            </a:r>
            <a:r>
              <a:rPr lang="en-US" sz="1400" dirty="0">
                <a:solidFill>
                  <a:schemeClr val="tx1"/>
                </a:solidFill>
              </a:rPr>
              <a:t> </a:t>
            </a:r>
          </a:p>
          <a:p>
            <a:pPr lvl="1">
              <a:buFont typeface="Arial" panose="020B0604020202020204" pitchFamily="34" charset="0"/>
              <a:buChar char="•"/>
            </a:pPr>
            <a:r>
              <a:rPr lang="en-US" sz="1200" dirty="0">
                <a:solidFill>
                  <a:schemeClr val="tx1"/>
                </a:solidFill>
              </a:rPr>
              <a:t>Report A was published as CEPT Report 73 and is in public consultation. </a:t>
            </a:r>
          </a:p>
          <a:p>
            <a:pPr lvl="1">
              <a:buFont typeface="Arial" panose="020B0604020202020204" pitchFamily="34" charset="0"/>
              <a:buChar char="•"/>
            </a:pPr>
            <a:r>
              <a:rPr lang="en-US" sz="1200" dirty="0">
                <a:solidFill>
                  <a:schemeClr val="tx1"/>
                </a:solidFill>
              </a:rPr>
              <a:t>Report B is due July 2020  </a:t>
            </a:r>
          </a:p>
          <a:p>
            <a:pPr lvl="2">
              <a:buFont typeface="Arial" panose="020B0604020202020204" pitchFamily="34" charset="0"/>
              <a:buChar char="•"/>
            </a:pPr>
            <a:r>
              <a:rPr lang="en-US" sz="1200" dirty="0">
                <a:solidFill>
                  <a:schemeClr val="tx1"/>
                </a:solidFill>
              </a:rPr>
              <a:t> The public inquiry would need to be done by March 2020. </a:t>
            </a:r>
          </a:p>
          <a:p>
            <a:pPr lvl="1">
              <a:buFont typeface="Arial" panose="020B0604020202020204" pitchFamily="34" charset="0"/>
              <a:buChar char="•"/>
            </a:pPr>
            <a:r>
              <a:rPr lang="en-US" sz="1200" dirty="0">
                <a:solidFill>
                  <a:schemeClr val="tx1"/>
                </a:solidFill>
              </a:rPr>
              <a:t>Likely will have web meetings moving forward.  </a:t>
            </a:r>
          </a:p>
          <a:p>
            <a:pPr marL="457200" lvl="1" indent="0"/>
            <a:endParaRPr lang="en-US" sz="12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01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01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a:t>
            </a: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p>
          <a:p>
            <a:pPr lvl="1">
              <a:spcBef>
                <a:spcPts val="0"/>
              </a:spcBef>
              <a:buFont typeface="Arial" panose="020B0604020202020204" pitchFamily="34" charset="0"/>
              <a:buChar char="•"/>
            </a:pPr>
            <a:r>
              <a:rPr lang="en-US" altLang="en-US" sz="1400" dirty="0"/>
              <a:t>40</a:t>
            </a:r>
            <a:r>
              <a:rPr lang="en-US" altLang="en-US" sz="1400" baseline="30000" dirty="0"/>
              <a:t>th</a:t>
            </a:r>
            <a:r>
              <a:rPr lang="en-US" altLang="en-US" sz="1400" dirty="0"/>
              <a:t> anniversary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UWB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Timing is today to a approve.</a:t>
            </a:r>
            <a:r>
              <a:rPr lang="en-US" altLang="en-US" sz="1400" b="0" dirty="0"/>
              <a:t> </a:t>
            </a:r>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Comments due 17 August</a:t>
            </a:r>
          </a:p>
          <a:p>
            <a:pPr lvl="1">
              <a:spcBef>
                <a:spcPts val="0"/>
              </a:spcBef>
              <a:buFont typeface="Arial" panose="020B0604020202020204" pitchFamily="34" charset="0"/>
              <a:buChar char="•"/>
            </a:pPr>
            <a:r>
              <a:rPr lang="en-US" altLang="en-US" sz="1400" kern="0" dirty="0"/>
              <a:t>Should approve today</a:t>
            </a:r>
            <a:endParaRPr lang="en-US" altLang="en-US" sz="1400" b="0" kern="0" dirty="0"/>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40</a:t>
            </a:r>
            <a:r>
              <a:rPr lang="en-US" altLang="en-US" sz="1400" b="0" kern="0" baseline="30000" dirty="0"/>
              <a:t>th</a:t>
            </a:r>
            <a:r>
              <a:rPr lang="en-US" altLang="en-US" sz="1400" b="0" kern="0" dirty="0"/>
              <a:t> anniversary</a:t>
            </a:r>
          </a:p>
          <a:p>
            <a:pPr marL="685800" lvl="1">
              <a:spcBef>
                <a:spcPts val="0"/>
              </a:spcBef>
              <a:buFont typeface="Arial" panose="020B0604020202020204" pitchFamily="34" charset="0"/>
              <a:buChar char="•"/>
            </a:pPr>
            <a:r>
              <a:rPr lang="en-US" altLang="en-US" sz="1400" kern="0" dirty="0"/>
              <a:t>Looking for </a:t>
            </a:r>
            <a:r>
              <a:rPr lang="en-US" sz="1400" dirty="0"/>
              <a:t>examples of 802.18 TAG actions that have influenced application spaces </a:t>
            </a:r>
            <a:endParaRPr lang="en-US" altLang="en-US" sz="1400" b="0" kern="0" dirty="0"/>
          </a:p>
          <a:p>
            <a:pPr marL="0" indent="0">
              <a:spcBef>
                <a:spcPts val="0"/>
              </a:spcBef>
            </a:pPr>
            <a:endParaRPr lang="en-US" altLang="en-US" sz="1400" b="0" kern="0" dirty="0"/>
          </a:p>
          <a:p>
            <a:pPr marL="0" indent="0">
              <a:spcBef>
                <a:spcPts val="0"/>
              </a:spcBef>
            </a:pPr>
            <a:r>
              <a:rPr lang="en-US" altLang="en-US" sz="1400" b="0" kern="0" dirty="0"/>
              <a:t> General discussion items:</a:t>
            </a:r>
          </a:p>
          <a:p>
            <a:pPr lvl="1">
              <a:spcBef>
                <a:spcPts val="0"/>
              </a:spcBef>
              <a:buFont typeface="Arial" panose="020B0604020202020204" pitchFamily="34" charset="0"/>
              <a:buChar char="•"/>
            </a:pPr>
            <a:r>
              <a:rPr lang="en-US" sz="1400" dirty="0"/>
              <a:t>Japan MIC’s WRC-19 final position</a:t>
            </a:r>
          </a:p>
          <a:p>
            <a:pPr lvl="1">
              <a:spcBef>
                <a:spcPts val="0"/>
              </a:spcBef>
              <a:buFont typeface="Arial" panose="020B0604020202020204" pitchFamily="34" charset="0"/>
              <a:buChar char="•"/>
            </a:pPr>
            <a:r>
              <a:rPr lang="en-US" sz="1400" dirty="0"/>
              <a:t>USA FCC proposed rule 3.7-4.2 GHz </a:t>
            </a:r>
          </a:p>
          <a:p>
            <a:pPr lvl="1">
              <a:spcBef>
                <a:spcPts val="0"/>
              </a:spcBef>
              <a:buFont typeface="Arial" panose="020B0604020202020204" pitchFamily="34" charset="0"/>
              <a:buChar char="•"/>
            </a:pPr>
            <a:r>
              <a:rPr lang="en-US" altLang="en-US" sz="1400" kern="0" dirty="0"/>
              <a:t>South Africa intent to update freq. allocations</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Peter E.   </a:t>
            </a:r>
          </a:p>
          <a:p>
            <a:pPr>
              <a:spcBef>
                <a:spcPts val="400"/>
              </a:spcBef>
            </a:pPr>
            <a:r>
              <a:rPr lang="en-US" altLang="en-US" sz="1600" b="1" dirty="0">
                <a:solidFill>
                  <a:schemeClr val="tx1"/>
                </a:solidFill>
              </a:rPr>
              <a:t>		Seconded by:	Mike L.</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25 July 2019 in document:  </a:t>
            </a:r>
            <a:r>
              <a:rPr lang="en-US" altLang="en-US" sz="1800" dirty="0">
                <a:hlinkClick r:id="rId2"/>
              </a:rPr>
              <a:t>https://mentor.ieee.org/802.18/dcn/19/18-19-0101-00-0000-minutes-11july19-rrtag-teleconference.docx</a:t>
            </a:r>
            <a:r>
              <a:rPr lang="en-US" altLang="en-US" sz="1800" dirty="0"/>
              <a:t>   </a:t>
            </a:r>
            <a:r>
              <a:rPr lang="en-US" sz="1600" b="1" dirty="0"/>
              <a:t>Posted: </a:t>
            </a:r>
            <a:r>
              <a:rPr lang="en-US" sz="1600" b="0" dirty="0"/>
              <a:t>26-Jul-2019 10:22:57 ET</a:t>
            </a:r>
          </a:p>
          <a:p>
            <a:pPr marL="0" indent="0">
              <a:spcBef>
                <a:spcPts val="400"/>
              </a:spcBef>
            </a:pPr>
            <a:r>
              <a:rPr lang="en-US" altLang="en-US" sz="1600" b="0" dirty="0">
                <a:solidFill>
                  <a:schemeClr val="tx1"/>
                </a:solidFill>
              </a:rPr>
              <a:t>	</a:t>
            </a:r>
            <a:r>
              <a:rPr lang="en-US" altLang="en-US" sz="1600" dirty="0">
                <a:solidFill>
                  <a:schemeClr val="tx1"/>
                </a:solidFill>
              </a:rPr>
              <a:t>Moved by:  	Vijay A. </a:t>
            </a:r>
          </a:p>
          <a:p>
            <a:pPr marL="0" indent="0">
              <a:spcBef>
                <a:spcPts val="400"/>
              </a:spcBef>
            </a:pPr>
            <a:r>
              <a:rPr lang="en-US" altLang="en-US" sz="1600" dirty="0">
                <a:solidFill>
                  <a:schemeClr val="tx1"/>
                </a:solidFill>
              </a:rPr>
              <a:t>	Seconded by:	Ben R.</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01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Ad Hoc 30 July 2019 in document:  </a:t>
            </a:r>
            <a:r>
              <a:rPr lang="en-US" altLang="en-US" sz="1800" dirty="0">
                <a:hlinkClick r:id="rId2"/>
              </a:rPr>
              <a:t>https://mentor.ieee.org/802.18/dcn/19/18-19-0103-00-0000-minutes-30july19-rrtag-adhoc.docx</a:t>
            </a:r>
            <a:r>
              <a:rPr lang="en-US" altLang="en-US" sz="1800" dirty="0"/>
              <a:t>   </a:t>
            </a:r>
            <a:r>
              <a:rPr lang="en-US" sz="1600" b="1" dirty="0"/>
              <a:t>Posted: </a:t>
            </a:r>
            <a:r>
              <a:rPr lang="en-US" sz="1600" b="0" dirty="0"/>
              <a:t>31-Jul-2019 09:45:37 ET</a:t>
            </a:r>
          </a:p>
          <a:p>
            <a:pPr marL="0" indent="0">
              <a:spcBef>
                <a:spcPts val="400"/>
              </a:spcBef>
            </a:pP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600" dirty="0">
                <a:solidFill>
                  <a:schemeClr val="tx1"/>
                </a:solidFill>
              </a:rPr>
              <a:t>Moved by:  	Vijay A.</a:t>
            </a:r>
          </a:p>
          <a:p>
            <a:pPr marL="0" indent="0">
              <a:spcBef>
                <a:spcPts val="400"/>
              </a:spcBef>
            </a:pPr>
            <a:r>
              <a:rPr lang="en-US" altLang="en-US" sz="1600" dirty="0">
                <a:solidFill>
                  <a:schemeClr val="tx1"/>
                </a:solidFill>
              </a:rPr>
              <a:t>	Seconded by:	Ben R.</a:t>
            </a:r>
          </a:p>
          <a:p>
            <a:pPr>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01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95957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Before: Will be having teleconferences.</a:t>
            </a:r>
          </a:p>
          <a:p>
            <a:pPr lvl="1">
              <a:buFont typeface="Arial" panose="020B0604020202020204" pitchFamily="34" charset="0"/>
              <a:buChar char="•"/>
            </a:pPr>
            <a:r>
              <a:rPr lang="en-US" sz="1600" dirty="0"/>
              <a:t>RAN4 to Bran LS, case of internal 20MHz hole in the middle of the 80MHz channel, what are emission limits in the 20MHz? </a:t>
            </a:r>
          </a:p>
          <a:p>
            <a:pPr lvl="1">
              <a:buFont typeface="Arial" panose="020B0604020202020204" pitchFamily="34" charset="0"/>
              <a:buChar char="•"/>
            </a:pPr>
            <a:r>
              <a:rPr lang="en-US" sz="160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800" dirty="0">
                <a:solidFill>
                  <a:schemeClr val="tx1"/>
                </a:solidFill>
              </a:rPr>
              <a:t>CEPT–ECC  </a:t>
            </a:r>
            <a:r>
              <a:rPr lang="en-US" sz="1800" b="0" dirty="0">
                <a:solidFill>
                  <a:schemeClr val="tx1"/>
                </a:solidFill>
                <a:hlinkClick r:id="rId3"/>
              </a:rPr>
              <a:t>&lt;SE24&gt;</a:t>
            </a:r>
            <a:r>
              <a:rPr lang="en-US" sz="1800" b="0" dirty="0">
                <a:solidFill>
                  <a:schemeClr val="tx1"/>
                </a:solidFill>
              </a:rPr>
              <a:t> </a:t>
            </a:r>
            <a:r>
              <a:rPr lang="en-US" sz="1800" dirty="0">
                <a:solidFill>
                  <a:schemeClr val="tx1"/>
                </a:solidFill>
              </a:rPr>
              <a:t>next meeting M98, 16-18 Sept 2019, Cluj </a:t>
            </a:r>
            <a:r>
              <a:rPr lang="en-US" sz="1800" dirty="0" err="1">
                <a:solidFill>
                  <a:schemeClr val="tx1"/>
                </a:solidFill>
              </a:rPr>
              <a:t>Napoca</a:t>
            </a:r>
            <a:r>
              <a:rPr lang="en-US" sz="18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r>
              <a:rPr lang="en-US" sz="1600" dirty="0">
                <a:solidFill>
                  <a:schemeClr val="tx1"/>
                </a:solidFill>
              </a:rPr>
              <a:t> </a:t>
            </a: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lvl="1">
              <a:buFont typeface="Arial" panose="020B0604020202020204" pitchFamily="34" charset="0"/>
              <a:buChar char="•"/>
            </a:pPr>
            <a:r>
              <a:rPr lang="en-US" sz="1600" dirty="0">
                <a:solidFill>
                  <a:schemeClr val="tx1"/>
                </a:solidFill>
              </a:rPr>
              <a:t>SE45 has been re-opened (for now), to review the additional inputs from the consultation.</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Invitation is out   </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01 Aug 2019</a:t>
            </a:r>
            <a:endParaRPr lang="en-GB" dirty="0"/>
          </a:p>
        </p:txBody>
      </p:sp>
    </p:spTree>
    <p:extLst>
      <p:ext uri="{BB962C8B-B14F-4D97-AF65-F5344CB8AC3E}">
        <p14:creationId xmlns:p14="http://schemas.microsoft.com/office/powerpoint/2010/main" val="11315992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37955</TotalTime>
  <Words>3996</Words>
  <Application>Microsoft Office PowerPoint</Application>
  <PresentationFormat>On-screen Show (4:3)</PresentationFormat>
  <Paragraphs>595</Paragraphs>
  <Slides>31</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Administrative – Motions and more</vt:lpstr>
      <vt:lpstr>EU items to share -1</vt:lpstr>
      <vt:lpstr>EU items to share -2 </vt:lpstr>
      <vt:lpstr>ITU-R items to share</vt:lpstr>
      <vt:lpstr>MCMC (Malaysia) WRC-19 consultation</vt:lpstr>
      <vt:lpstr>MCMC (Malaysia) WRC-19 consultation - Motion</vt:lpstr>
      <vt:lpstr>UWB petition for rule making</vt:lpstr>
      <vt:lpstr>UWB petition for rule making - Motion</vt:lpstr>
      <vt:lpstr>40th Anniversary -1</vt:lpstr>
      <vt:lpstr>40th Anniversary -2</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EU items to share -1</vt:lpstr>
      <vt:lpstr>EU items to share -2</vt:lpstr>
      <vt:lpstr>EU items to share -3</vt:lpstr>
      <vt:lpstr>EU items to share -4 </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1748</cp:revision>
  <cp:lastPrinted>1601-01-01T00:00:00Z</cp:lastPrinted>
  <dcterms:created xsi:type="dcterms:W3CDTF">2016-03-03T14:54:45Z</dcterms:created>
  <dcterms:modified xsi:type="dcterms:W3CDTF">2019-08-01T22:41:26Z</dcterms:modified>
</cp:coreProperties>
</file>