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41" r:id="rId3"/>
    <p:sldId id="329" r:id="rId4"/>
    <p:sldId id="330" r:id="rId5"/>
    <p:sldId id="516" r:id="rId6"/>
    <p:sldId id="596" r:id="rId7"/>
    <p:sldId id="603" r:id="rId8"/>
    <p:sldId id="605" r:id="rId9"/>
    <p:sldId id="606" r:id="rId10"/>
    <p:sldId id="608" r:id="rId11"/>
    <p:sldId id="585" r:id="rId12"/>
    <p:sldId id="610" r:id="rId13"/>
    <p:sldId id="609" r:id="rId14"/>
    <p:sldId id="595" r:id="rId15"/>
    <p:sldId id="524" r:id="rId16"/>
    <p:sldId id="498" r:id="rId17"/>
    <p:sldId id="402" r:id="rId18"/>
    <p:sldId id="403" r:id="rId19"/>
    <p:sldId id="462" r:id="rId20"/>
    <p:sldId id="549" r:id="rId21"/>
    <p:sldId id="425" r:id="rId22"/>
    <p:sldId id="517" r:id="rId23"/>
    <p:sldId id="601" r:id="rId24"/>
    <p:sldId id="598" r:id="rId25"/>
    <p:sldId id="486" r:id="rId26"/>
    <p:sldId id="592" r:id="rId27"/>
    <p:sldId id="599"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23" autoAdjust="0"/>
    <p:restoredTop sz="93868" autoAdjust="0"/>
  </p:normalViewPr>
  <p:slideViewPr>
    <p:cSldViewPr>
      <p:cViewPr varScale="1">
        <p:scale>
          <a:sx n="86" d="100"/>
          <a:sy n="86" d="100"/>
        </p:scale>
        <p:origin x="90" y="57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9532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71087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July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 July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July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802.18-19/0100r00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itu.int/go/ITU-R/wp5d" TargetMode="External"/><Relationship Id="rId3" Type="http://schemas.openxmlformats.org/officeDocument/2006/relationships/hyperlink" Target="https://www.itu.int/go/ITU-R/sg1" TargetMode="External"/><Relationship Id="rId7" Type="http://schemas.openxmlformats.org/officeDocument/2006/relationships/hyperlink" Target="https://www.itu.int/go/ITU-R/wp5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sg5" TargetMode="External"/><Relationship Id="rId11" Type="http://schemas.openxmlformats.org/officeDocument/2006/relationships/hyperlink" Target="https://www.itu.int/en/ITU-R/study-groups/rcpm/Pages/wrc-23-preliminary-studies.aspx" TargetMode="External"/><Relationship Id="rId5" Type="http://schemas.openxmlformats.org/officeDocument/2006/relationships/hyperlink" Target="https://www.itu.int/go/ITU-R/wp1c" TargetMode="External"/><Relationship Id="rId10" Type="http://schemas.openxmlformats.org/officeDocument/2006/relationships/hyperlink" Target="https://www.itu.int/oth/R1402000001" TargetMode="External"/><Relationship Id="rId4" Type="http://schemas.openxmlformats.org/officeDocument/2006/relationships/hyperlink" Target="https://www.itu.int/go/ITU-R/wp1a" TargetMode="External"/><Relationship Id="rId9" Type="http://schemas.openxmlformats.org/officeDocument/2006/relationships/hyperlink" Target="https://www.itu.int/en/ITU-R/conferences/wrc/2019/Pages/default.asp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92-00-0000-mcmc-public-consultation-malaysia-position-for-wrc-19.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099-00-0000-mcmc-public-consultation-wrc-19-ais-ieee-802-view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99-00-0000-mcmc-public-consultation-wrc-19-ais-ieee-802-view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www.federalregister.gov_documents_2019_07_23_2019-2D15749_wireless-2Dtelecommunications-2Dbureau-2Dinternational-2Dbureau-2Doffice-2Dof-2Dengineering-2Dand-2Dtechnology-2Dand-3Futm-5Fcampaign-3Dsubscription-2Bmailing-2Blist-26utm-5Fsource-3Dfederalregister.gov-26utm-5Fmedium-3Demail&amp;d=DwMFAg&amp;c=pqcuzKEN_84c78MOSc5_fw&amp;r=z8R-nWJ8GIxwjOjNKhEFByb-tZ6XE3GZXWSggNdVo-w&amp;m=lPdoklwdyDyrBwZaKh8N3mswnd7mVwDGKi8dLuqyGMU&amp;s=YoyXbEqZ0y58XXDSBjJ1zJ0TPX_XnLELbsdB1UZamDE&amp;e=" TargetMode="External"/><Relationship Id="rId2" Type="http://schemas.openxmlformats.org/officeDocument/2006/relationships/hyperlink" Target="http://www.soumu.go.jp/main_content/000634928.pdf" TargetMode="External"/><Relationship Id="rId1" Type="http://schemas.openxmlformats.org/officeDocument/2006/relationships/slideLayout" Target="../slideLayouts/slideLayout1.xml"/><Relationship Id="rId5" Type="http://schemas.openxmlformats.org/officeDocument/2006/relationships/hyperlink" Target="https://urldefense.proofpoint.com/v2/url?u=https-3A__www.federalregister.gov_d_2019-2D15749-3Futm-5Fsource-3Dfederalregister.gov-26utm-5Fmedium-3Demail-26utm-5Fcampaign-3Dsubscription-2Bmailing-2Blist&amp;d=DwMFAg&amp;c=pqcuzKEN_84c78MOSc5_fw&amp;r=z8R-nWJ8GIxwjOjNKhEFByb-tZ6XE3GZXWSggNdVo-w&amp;m=lPdoklwdyDyrBwZaKh8N3mswnd7mVwDGKi8dLuqyGMU&amp;s=3-snQ1M-hQwtCyoxwU6ftCpmTOr12gkv8mJZRpbGjXA&amp;e=" TargetMode="External"/><Relationship Id="rId4" Type="http://schemas.openxmlformats.org/officeDocument/2006/relationships/hyperlink" Target="https://urldefense.proofpoint.com/v2/url?u=https-3A__www.govinfo.gov_content_pkg_FR-2D2019-2D07-2D23_pdf_2019-2D15749.pdf-3Futm-5Fsource-3Dfederalregister.gov-26utm-5Fmedium-3Demail-26utm-5Fcampaign-3Dsubscription-2Bmailing-2Blist&amp;d=DwMFAg&amp;c=pqcuzKEN_84c78MOSc5_fw&amp;r=z8R-nWJ8GIxwjOjNKhEFByb-tZ6XE3GZXWSggNdVo-w&amp;m=lPdoklwdyDyrBwZaKh8N3mswnd7mVwDGKi8dLuqyGMU&amp;s=uu-gfcxWcOIfCRNoMa5FXHkIu9udiaIu4ZaX3LgN-3s&amp;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portal.etsi.org/tb.aspx?tbid=442&amp;SubTB=442"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portal.etsi.org/tb.aspx?tbid=620&amp;SubTB=620"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 Id="rId4" Type="http://schemas.openxmlformats.org/officeDocument/2006/relationships/hyperlink" Target="https://portal.etsi.org/tb.aspx?tbid=286&amp;SubTB=28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tools-and-services/ecc-consultation"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85-00-0000-minutes-11july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portal.etsi.org/tb.aspx?tbid=286&amp;SubTB=286"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tools-and-services/ecc-consult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 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25 July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67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2000" dirty="0">
                <a:solidFill>
                  <a:schemeClr val="tx1"/>
                </a:solidFill>
              </a:rPr>
              <a:t>Just a works in progress.  Any suggestions though?  </a:t>
            </a:r>
          </a:p>
          <a:p>
            <a:pPr lvl="6">
              <a:buFont typeface="Arial" panose="020B0604020202020204" pitchFamily="34" charset="0"/>
              <a:buChar char="•"/>
            </a:pPr>
            <a:endParaRPr lang="en-US" sz="800" dirty="0">
              <a:hlinkClick r:id="rId3"/>
            </a:endParaRPr>
          </a:p>
          <a:p>
            <a:pPr>
              <a:buFont typeface="Arial" panose="020B0604020202020204" pitchFamily="34" charset="0"/>
              <a:buChar char="•"/>
            </a:pPr>
            <a:r>
              <a:rPr lang="en-US" sz="1600" dirty="0">
                <a:hlinkClick r:id="rId3"/>
              </a:rPr>
              <a:t>Study Group 1 (SG 1) Spectrum management</a:t>
            </a:r>
            <a:endParaRPr lang="en-US" sz="1600" dirty="0">
              <a:solidFill>
                <a:schemeClr val="tx1"/>
              </a:solidFill>
            </a:endParaRPr>
          </a:p>
          <a:p>
            <a:pPr>
              <a:buFont typeface="Arial" panose="020B0604020202020204" pitchFamily="34" charset="0"/>
              <a:buChar char="•"/>
            </a:pPr>
            <a:r>
              <a:rPr lang="en-US" sz="1600" u="sng" dirty="0">
                <a:hlinkClick r:id="rId4"/>
              </a:rPr>
              <a:t>Working Party 1A (WP 1A) - Spectrum engineering techniques</a:t>
            </a:r>
            <a:r>
              <a:rPr lang="en-US" sz="1600" u="sng" dirty="0"/>
              <a:t> </a:t>
            </a:r>
          </a:p>
          <a:p>
            <a:pPr>
              <a:buFont typeface="Arial" panose="020B0604020202020204" pitchFamily="34" charset="0"/>
              <a:buChar char="•"/>
            </a:pPr>
            <a:r>
              <a:rPr lang="en-US" sz="1600" dirty="0">
                <a:hlinkClick r:id="rId5"/>
              </a:rPr>
              <a:t>Working Party 1C (WP 1C) - Spectrum monitoring</a:t>
            </a:r>
            <a:r>
              <a:rPr lang="en-US" sz="1600" dirty="0"/>
              <a:t>​​</a:t>
            </a:r>
            <a:endParaRPr lang="en-US" sz="1600" b="0" dirty="0"/>
          </a:p>
          <a:p>
            <a:pPr lvl="4">
              <a:buFont typeface="Arial" panose="020B0604020202020204" pitchFamily="34" charset="0"/>
              <a:buChar char="•"/>
            </a:pPr>
            <a:endParaRPr lang="en-US" sz="800" dirty="0"/>
          </a:p>
          <a:p>
            <a:pPr>
              <a:buFont typeface="Arial" panose="020B0604020202020204" pitchFamily="34" charset="0"/>
              <a:buChar char="•"/>
            </a:pPr>
            <a:r>
              <a:rPr lang="en-US" sz="1600" dirty="0">
                <a:hlinkClick r:id="rId6"/>
              </a:rPr>
              <a:t>Study Group 5 (SG 5) Terrestrial services</a:t>
            </a:r>
            <a:endParaRPr lang="en-US" sz="1600" dirty="0"/>
          </a:p>
          <a:p>
            <a:pPr>
              <a:buFont typeface="Arial" panose="020B0604020202020204" pitchFamily="34" charset="0"/>
              <a:buChar char="•"/>
            </a:pPr>
            <a:r>
              <a:rPr lang="en-US" sz="1600" dirty="0">
                <a:hlinkClick r:id="rId7"/>
              </a:rPr>
              <a:t>Working Party 5A (WP 5A) - Land mobile service above 30 MHz* (excluding IMT); wireless access in the fixed service; amateur and amateur-satellite services</a:t>
            </a:r>
            <a:r>
              <a:rPr lang="en-US" sz="1600" dirty="0"/>
              <a:t>  (Chair on mailing list)</a:t>
            </a:r>
            <a:endParaRPr lang="en-US" sz="1600" dirty="0">
              <a:hlinkClick r:id="rId8"/>
            </a:endParaRPr>
          </a:p>
          <a:p>
            <a:pPr>
              <a:buFont typeface="Arial" panose="020B0604020202020204" pitchFamily="34" charset="0"/>
              <a:buChar char="•"/>
            </a:pPr>
            <a:r>
              <a:rPr lang="en-US" sz="1600" dirty="0">
                <a:hlinkClick r:id="rId8"/>
              </a:rPr>
              <a:t>Working Party 5D (WP 5D) - IMT Systems</a:t>
            </a:r>
            <a:r>
              <a:rPr lang="en-US" sz="1600" dirty="0"/>
              <a:t> (Chair on mailing list)​​</a:t>
            </a:r>
            <a:endParaRPr lang="en-US" sz="1600" b="0" dirty="0"/>
          </a:p>
          <a:p>
            <a:pPr marL="2114550" lvl="4">
              <a:buFont typeface="Arial" panose="020B0604020202020204" pitchFamily="34" charset="0"/>
              <a:buChar char="•"/>
            </a:pPr>
            <a:endParaRPr lang="en-US" sz="800" dirty="0"/>
          </a:p>
          <a:p>
            <a:pPr marL="400050">
              <a:buFont typeface="Arial" panose="020B0604020202020204" pitchFamily="34" charset="0"/>
              <a:buChar char="•"/>
            </a:pPr>
            <a:endParaRPr lang="en-US" sz="1600" dirty="0"/>
          </a:p>
          <a:p>
            <a:pPr marL="400050">
              <a:buFont typeface="Arial" panose="020B0604020202020204" pitchFamily="34" charset="0"/>
              <a:buChar char="•"/>
            </a:pPr>
            <a:r>
              <a:rPr lang="en-US" sz="1600" dirty="0"/>
              <a:t>WRC-19 home page:   </a:t>
            </a:r>
          </a:p>
          <a:p>
            <a:pPr marL="800100" lvl="1">
              <a:buFont typeface="Arial" panose="020B0604020202020204" pitchFamily="34" charset="0"/>
              <a:buChar char="•"/>
            </a:pPr>
            <a:r>
              <a:rPr lang="en-US" sz="1400" u="sng" dirty="0">
                <a:hlinkClick r:id="rId9"/>
              </a:rPr>
              <a:t>https://www.itu.int/en/ITU-R/conferences/wrc/2019/Pages/default.aspx</a:t>
            </a:r>
            <a:endParaRPr lang="en-US" sz="1400" u="sng" dirty="0"/>
          </a:p>
          <a:p>
            <a:pPr marL="800100" lvl="1">
              <a:buFont typeface="Arial" panose="020B0604020202020204" pitchFamily="34" charset="0"/>
              <a:buChar char="•"/>
            </a:pPr>
            <a:r>
              <a:rPr lang="en-US" sz="1400" dirty="0"/>
              <a:t>he agenda and references:  </a:t>
            </a:r>
            <a:r>
              <a:rPr lang="en-US" sz="1400" u="sng" dirty="0">
                <a:hlinkClick r:id="rId10"/>
              </a:rPr>
              <a:t>https://www.itu.int/oth/R1402000001</a:t>
            </a:r>
            <a:endParaRPr lang="en-US" sz="1400" u="sng" dirty="0"/>
          </a:p>
          <a:p>
            <a:pPr marL="400050">
              <a:buFont typeface="Arial" panose="020B0604020202020204" pitchFamily="34" charset="0"/>
              <a:buChar char="•"/>
            </a:pPr>
            <a:r>
              <a:rPr lang="en-US" sz="1600" dirty="0"/>
              <a:t>WRC-23 preliminary agenda items are already out since WRC-15 and will then be finalized at WRC-19.</a:t>
            </a:r>
          </a:p>
          <a:p>
            <a:pPr marL="800100" lvl="1">
              <a:buFont typeface="Arial" panose="020B0604020202020204" pitchFamily="34" charset="0"/>
              <a:buChar char="•"/>
            </a:pPr>
            <a:r>
              <a:rPr lang="en-US" sz="1400" u="sng" dirty="0">
                <a:hlinkClick r:id="rId11"/>
              </a:rPr>
              <a:t>https://www.itu.int/en/ITU-R/study-groups/rcpm/Pages/wrc-23-preliminary-studies.aspx</a:t>
            </a:r>
            <a:r>
              <a:rPr lang="en-US" sz="1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a:t>
            </a:r>
          </a:p>
        </p:txBody>
      </p:sp>
      <p:sp>
        <p:nvSpPr>
          <p:cNvPr id="3" name="Content Placeholder 2"/>
          <p:cNvSpPr>
            <a:spLocks noGrp="1"/>
          </p:cNvSpPr>
          <p:nvPr>
            <p:ph idx="1"/>
          </p:nvPr>
        </p:nvSpPr>
        <p:spPr>
          <a:xfrm>
            <a:off x="698889" y="1263650"/>
            <a:ext cx="8190998" cy="5211762"/>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2000" b="0" dirty="0"/>
              <a:t>MCMC consultation with their position on WRC-19 Agenda Items.</a:t>
            </a:r>
          </a:p>
          <a:p>
            <a:pPr lvl="1">
              <a:buFont typeface="Arial" panose="020B0604020202020204" pitchFamily="34" charset="0"/>
              <a:buChar char="•"/>
            </a:pPr>
            <a:r>
              <a:rPr lang="en-US" sz="1600" dirty="0">
                <a:hlinkClick r:id="rId3"/>
              </a:rPr>
              <a:t>https://mentor.ieee.org/802.18/dcn/19/18-19-0092-00-0000-mcmc-public-consultation-malaysia-position-for-wrc-19.pdf</a:t>
            </a:r>
            <a:r>
              <a:rPr lang="en-US" sz="1600" dirty="0"/>
              <a:t> </a:t>
            </a:r>
          </a:p>
          <a:p>
            <a:pPr>
              <a:buFont typeface="Arial" panose="020B0604020202020204" pitchFamily="34" charset="0"/>
              <a:buChar char="•"/>
            </a:pPr>
            <a:r>
              <a:rPr lang="en-US" sz="2000" b="0" dirty="0"/>
              <a:t>Comments due 09 August, there.  </a:t>
            </a:r>
          </a:p>
          <a:p>
            <a:pPr lvl="1">
              <a:buFont typeface="Arial" panose="020B0604020202020204" pitchFamily="34" charset="0"/>
              <a:buChar char="•"/>
            </a:pPr>
            <a:r>
              <a:rPr lang="en-US" sz="1600" b="0" dirty="0"/>
              <a:t>Missed a week, we would need to approve today to meet deadline and there had not been any contributions.</a:t>
            </a:r>
          </a:p>
          <a:p>
            <a:pPr lvl="1">
              <a:buFont typeface="Arial" panose="020B0604020202020204" pitchFamily="34" charset="0"/>
              <a:buChar char="•"/>
            </a:pPr>
            <a:r>
              <a:rPr lang="en-US" sz="1600" dirty="0"/>
              <a:t>We could approve next week and ‘try’ for an early close with the LMSC ballot.  If responses are not quick enough, we would miss the deadline. </a:t>
            </a:r>
            <a:r>
              <a:rPr lang="en-US" sz="1600" b="0" dirty="0"/>
              <a:t> </a:t>
            </a:r>
          </a:p>
          <a:p>
            <a:pPr>
              <a:buFont typeface="Arial" panose="020B0604020202020204" pitchFamily="34" charset="0"/>
              <a:buChar char="•"/>
            </a:pPr>
            <a:r>
              <a:rPr lang="en-US" sz="2000" b="0" dirty="0"/>
              <a:t>Here is a start of a response with copy/paste from APT comments, though looks like MCMC wants some additional info to their position.   </a:t>
            </a:r>
          </a:p>
          <a:p>
            <a:pPr lvl="1">
              <a:buFont typeface="Arial" panose="020B0604020202020204" pitchFamily="34" charset="0"/>
              <a:buChar char="•"/>
            </a:pPr>
            <a:r>
              <a:rPr lang="en-US" sz="1600" b="0" dirty="0">
                <a:hlinkClick r:id="rId4"/>
              </a:rPr>
              <a:t>https://mentor.ieee.org/802.18/dcn/19/18-19-0099-00-0000-mcmc-public-consultation-wrc-19-ais-ieee-802-views.docx</a:t>
            </a:r>
            <a:r>
              <a:rPr lang="en-US" sz="1600" b="0" dirty="0"/>
              <a:t>  (or latest)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 - Motion</a:t>
            </a:r>
          </a:p>
        </p:txBody>
      </p:sp>
      <p:sp>
        <p:nvSpPr>
          <p:cNvPr id="3" name="Content Placeholder 2"/>
          <p:cNvSpPr>
            <a:spLocks noGrp="1"/>
          </p:cNvSpPr>
          <p:nvPr>
            <p:ph idx="1"/>
          </p:nvPr>
        </p:nvSpPr>
        <p:spPr>
          <a:xfrm>
            <a:off x="698889" y="1066799"/>
            <a:ext cx="8190998" cy="5408613"/>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https://mentor.ieee.org/802.18/dcn/19/18-19-0099-</a:t>
            </a:r>
            <a:r>
              <a:rPr lang="en-US" sz="1600" b="0" dirty="0">
                <a:highlight>
                  <a:srgbClr val="FFFF00"/>
                </a:highlight>
                <a:hlinkClick r:id="rId3"/>
              </a:rPr>
              <a:t>00</a:t>
            </a:r>
            <a:r>
              <a:rPr lang="en-US" sz="1600" b="0" dirty="0">
                <a:hlinkClick r:id="rId3"/>
              </a:rPr>
              <a:t>-0000-mcmc-public-consultation-wrc-19-ais-ieee-802-views.docx</a:t>
            </a:r>
            <a:r>
              <a:rPr lang="en-US" sz="1600" b="0" dirty="0"/>
              <a:t>  response to MCMC’s consultation on WRC-19 Agenda Items. With the chair of 802.18 to have editorial privileges and send to the LMSC(EC) for review/approval and submission to MCMC before 08 August 2019.</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a:t>
            </a:r>
            <a:r>
              <a:rPr lang="en-US" altLang="en-US" sz="1600" b="1" dirty="0">
                <a:solidFill>
                  <a:schemeClr val="bg1">
                    <a:lumMod val="75000"/>
                  </a:schemeClr>
                </a:solidFill>
              </a:rPr>
              <a:t>none</a:t>
            </a:r>
          </a:p>
          <a:p>
            <a:pPr lvl="1"/>
            <a:r>
              <a:rPr lang="en-US" altLang="en-US" sz="1600" b="1" dirty="0">
                <a:solidFill>
                  <a:schemeClr val="tx1"/>
                </a:solidFill>
              </a:rPr>
              <a:t>Vote:  __Y   /  ___N   /  ___A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Hassan, Paul, Peter, Stuart, Tim, Jay </a:t>
            </a:r>
          </a:p>
          <a:p>
            <a:pPr lvl="1"/>
            <a:r>
              <a:rPr lang="en-US" altLang="en-US" sz="1600" b="1" dirty="0">
                <a:solidFill>
                  <a:schemeClr val="tx1"/>
                </a:solidFill>
              </a:rPr>
              <a:t>Motion: </a:t>
            </a:r>
            <a:r>
              <a:rPr lang="en-US" altLang="en-US" sz="1600" b="1" dirty="0">
                <a:solidFill>
                  <a:schemeClr val="bg1">
                    <a:lumMod val="75000"/>
                  </a:schemeClr>
                </a:solidFill>
              </a:rPr>
              <a:t>Passed</a:t>
            </a:r>
          </a:p>
          <a:p>
            <a:pPr lvl="1"/>
            <a:r>
              <a:rPr lang="en-US" altLang="en-US" sz="1600" b="1" dirty="0">
                <a:solidFill>
                  <a:schemeClr val="tx1"/>
                </a:solidFill>
              </a:rPr>
              <a:t>Number in attendance: ____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0924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dirty="0">
                <a:hlinkClick r:id="rId3"/>
              </a:rPr>
              <a:t>https://www.fcc.gov/ecfs/search/filings?proceedings_name=RM-11844&amp;sort=date_disseminated,DESC</a:t>
            </a:r>
            <a:r>
              <a:rPr lang="en-US" sz="180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200" b="0" dirty="0"/>
          </a:p>
          <a:p>
            <a:pPr lvl="1">
              <a:buFont typeface="Arial" panose="020B0604020202020204" pitchFamily="34" charset="0"/>
              <a:buChar char="•"/>
            </a:pPr>
            <a:r>
              <a:rPr lang="en-US" sz="1800" dirty="0"/>
              <a:t>On 18 July, from the FCC.  -  </a:t>
            </a:r>
            <a:r>
              <a:rPr lang="en-US" sz="1800" b="1" dirty="0"/>
              <a:t>Makes Comments then due by 17 August. </a:t>
            </a:r>
          </a:p>
          <a:p>
            <a:pPr lvl="1">
              <a:buFont typeface="Arial" panose="020B0604020202020204" pitchFamily="34" charset="0"/>
              <a:buChar char="•"/>
            </a:pPr>
            <a:r>
              <a:rPr lang="en-US" sz="16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lvl="1">
              <a:buFont typeface="Arial" panose="020B0604020202020204" pitchFamily="34" charset="0"/>
              <a:buChar char="•"/>
            </a:pPr>
            <a:r>
              <a:rPr lang="en-US" sz="1600" dirty="0"/>
              <a:t>RM NO. RULES SEC. PETITIONER DATE RECEIVED NATURE OF PETITION 11844 Parts 15 Robert Bosch LLC 06/18/2019 Amendment of Rules Governing Ultra-Wideband Devices and Systems </a:t>
            </a:r>
          </a:p>
          <a:p>
            <a:pPr>
              <a:buFont typeface="Arial" panose="020B0604020202020204" pitchFamily="34" charset="0"/>
              <a:buChar char="•"/>
            </a:pPr>
            <a:r>
              <a:rPr lang="en-US" sz="2000" b="0" dirty="0"/>
              <a:t> </a:t>
            </a:r>
          </a:p>
          <a:p>
            <a:pPr>
              <a:buFont typeface="Arial" panose="020B0604020202020204" pitchFamily="34" charset="0"/>
              <a:buChar char="•"/>
            </a:pPr>
            <a:r>
              <a:rPr lang="en-US" sz="20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spcBef>
                <a:spcPts val="0"/>
              </a:spcBef>
              <a:buFont typeface="Arial" panose="020B0604020202020204" pitchFamily="34" charset="0"/>
              <a:buChar char="•"/>
            </a:pPr>
            <a:r>
              <a:rPr lang="en-US" sz="1800" dirty="0"/>
              <a:t>Japan MIC’s WRC-19 final position:</a:t>
            </a:r>
          </a:p>
          <a:p>
            <a:pPr lvl="1">
              <a:spcBef>
                <a:spcPts val="0"/>
              </a:spcBef>
              <a:buFont typeface="Arial" panose="020B0604020202020204" pitchFamily="34" charset="0"/>
              <a:buChar char="•"/>
            </a:pPr>
            <a:r>
              <a:rPr lang="en-US" sz="1600" dirty="0"/>
              <a:t>After the consultation ends on July 1, Japan MIC has published its final position today on various WRC-19 agenda items for its preparation to APG19-5 and WRC-19:</a:t>
            </a:r>
          </a:p>
          <a:p>
            <a:pPr lvl="1">
              <a:spcBef>
                <a:spcPts val="0"/>
              </a:spcBef>
              <a:buFont typeface="Arial" panose="020B0604020202020204" pitchFamily="34" charset="0"/>
              <a:buChar char="•"/>
            </a:pPr>
            <a:r>
              <a:rPr lang="en-US" sz="1600" dirty="0">
                <a:hlinkClick r:id="rId2"/>
              </a:rPr>
              <a:t>http://www.soumu.go.jp/main_content/000634928.pdf</a:t>
            </a:r>
            <a:r>
              <a:rPr lang="en-US" sz="16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USA FCC proposed rule 3.7-4.2GHz  Band Proceeding</a:t>
            </a:r>
          </a:p>
          <a:p>
            <a:pPr lvl="1">
              <a:spcBef>
                <a:spcPts val="0"/>
              </a:spcBef>
              <a:buFont typeface="Arial" panose="020B0604020202020204" pitchFamily="34" charset="0"/>
              <a:buChar char="•"/>
            </a:pPr>
            <a:r>
              <a:rPr lang="en-US" sz="1600" dirty="0"/>
              <a:t>FR Document: </a:t>
            </a:r>
            <a:r>
              <a:rPr lang="en-US" sz="1600" u="sng" dirty="0">
                <a:hlinkClick r:id="rId3"/>
              </a:rPr>
              <a:t>2019-15749</a:t>
            </a:r>
            <a:r>
              <a:rPr lang="en-US" sz="1600" dirty="0"/>
              <a:t> 	Citation: 84 FR 35365 </a:t>
            </a:r>
          </a:p>
          <a:p>
            <a:pPr lvl="1">
              <a:spcBef>
                <a:spcPts val="0"/>
              </a:spcBef>
              <a:buFont typeface="Arial" panose="020B0604020202020204" pitchFamily="34" charset="0"/>
              <a:buChar char="•"/>
            </a:pPr>
            <a:r>
              <a:rPr lang="en-US" sz="1600" u="sng" dirty="0">
                <a:hlinkClick r:id="rId4"/>
              </a:rPr>
              <a:t>PDF</a:t>
            </a:r>
            <a:r>
              <a:rPr lang="en-US" sz="1600" dirty="0"/>
              <a:t> Pages 35365-35368 </a:t>
            </a:r>
            <a:r>
              <a:rPr lang="en-US" sz="1600" i="1" dirty="0"/>
              <a:t>(4 pages)</a:t>
            </a:r>
            <a:r>
              <a:rPr lang="en-US" sz="1600" dirty="0"/>
              <a:t>   </a:t>
            </a:r>
            <a:r>
              <a:rPr lang="en-US" sz="1600" u="sng" dirty="0">
                <a:hlinkClick r:id="rId5"/>
              </a:rPr>
              <a:t>Permalink</a:t>
            </a:r>
            <a:r>
              <a:rPr lang="en-US" sz="1600" dirty="0"/>
              <a:t> </a:t>
            </a:r>
          </a:p>
          <a:p>
            <a:pPr lvl="1">
              <a:spcBef>
                <a:spcPts val="0"/>
              </a:spcBef>
              <a:buFont typeface="Arial" panose="020B0604020202020204" pitchFamily="34" charset="0"/>
              <a:buChar char="•"/>
            </a:pPr>
            <a:r>
              <a:rPr lang="en-US" sz="1600" dirty="0"/>
              <a:t>Abstract: In this document, we invite interested parties to supplement the record to address issues raised by commenters in response to the Commission's July 2018 Notice of Proposed Rulemaking Specifically, among other issues, the Bureaus and Offices seek comment on proposed auction-based approaches, other transition mechanisms to introduce new flexible-use licensing in the band, appropriate repurposing methodologies, Fixed Satellite Service earth station protection criteria, and technical rules, as... </a:t>
            </a:r>
          </a:p>
          <a:p>
            <a:pPr lvl="1">
              <a:buFont typeface="Arial" panose="020B0604020202020204" pitchFamily="34" charset="0"/>
              <a:buChar char="•"/>
            </a:pPr>
            <a:r>
              <a:rPr lang="en-US" sz="1400" dirty="0"/>
              <a:t> </a:t>
            </a:r>
          </a:p>
          <a:p>
            <a:pPr lvl="1">
              <a:buFont typeface="Arial" panose="020B0604020202020204" pitchFamily="34" charset="0"/>
              <a:buChar char="•"/>
            </a:pPr>
            <a:r>
              <a:rPr lang="en-US" sz="1400" dirty="0"/>
              <a:t> </a:t>
            </a:r>
            <a:r>
              <a:rPr lang="en-US" sz="1800" dirty="0"/>
              <a:t> </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00241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MCMC (Malaysia) consultation on WRC-19 Agenda Items, comments due 09 Aug. </a:t>
            </a:r>
          </a:p>
          <a:p>
            <a:pPr>
              <a:buFont typeface="Wingdings" panose="05000000000000000000" pitchFamily="2" charset="2"/>
              <a:buChar char="q"/>
            </a:pPr>
            <a:r>
              <a:rPr lang="en-US" sz="1800" b="0" dirty="0">
                <a:solidFill>
                  <a:srgbClr val="00B0F0"/>
                </a:solidFill>
              </a:rPr>
              <a:t>  </a:t>
            </a:r>
          </a:p>
          <a:p>
            <a:pPr marL="0" indent="0"/>
            <a:endParaRPr lang="en-US" sz="1600" dirty="0"/>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25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bg1">
                    <a:lumMod val="85000"/>
                  </a:schemeClr>
                </a:solidFill>
              </a:rPr>
              <a:t>USA congress may be allowing the FCC to rent frequencies.  Very early in process. </a:t>
            </a:r>
          </a:p>
          <a:p>
            <a:pPr marL="0" indent="0"/>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 July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01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 ET</a:t>
            </a:r>
          </a:p>
          <a:p>
            <a:pPr marL="1828800" lvl="4" indent="0"/>
            <a:endParaRPr lang="en-US" sz="1000" dirty="0">
              <a:solidFill>
                <a:schemeClr val="tx1"/>
              </a:solidFill>
            </a:endParaRP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a:t>
            </a: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July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25 July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48 (9 on LMSC)</a:t>
            </a:r>
            <a:r>
              <a:rPr lang="en-US" altLang="en-US" sz="1800" dirty="0">
                <a:solidFill>
                  <a:schemeClr val="tx1"/>
                </a:solidFill>
              </a:rPr>
              <a:t>;   Aspirant members: 17 (plenary)</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 July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5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20</a:t>
            </a:fld>
            <a:endParaRPr lang="en-US" altLang="en-US" sz="1200" b="0" dirty="0"/>
          </a:p>
        </p:txBody>
      </p:sp>
      <p:sp>
        <p:nvSpPr>
          <p:cNvPr id="2" name="Date Placeholder 1"/>
          <p:cNvSpPr>
            <a:spLocks noGrp="1"/>
          </p:cNvSpPr>
          <p:nvPr>
            <p:ph type="dt" idx="15"/>
          </p:nvPr>
        </p:nvSpPr>
        <p:spPr/>
        <p:txBody>
          <a:bodyPr/>
          <a:lstStyle/>
          <a:p>
            <a:r>
              <a:rPr lang="en-US"/>
              <a:t>25 July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25 July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a:buFont typeface="Arial" panose="020B0604020202020204" pitchFamily="34" charset="0"/>
              <a:buChar char="•"/>
            </a:pPr>
            <a:r>
              <a:rPr lang="en-US" sz="1800" dirty="0"/>
              <a:t>Delegated Act on C-ITS, very controversial</a:t>
            </a:r>
          </a:p>
          <a:p>
            <a:pPr lvl="1">
              <a:buFont typeface="Arial" panose="020B0604020202020204" pitchFamily="34" charset="0"/>
              <a:buChar char="•"/>
            </a:pPr>
            <a:r>
              <a:rPr lang="en-US" sz="1600" dirty="0"/>
              <a:t>On 04 July, the European Council met, and rejected the delegated act. </a:t>
            </a:r>
          </a:p>
          <a:p>
            <a:pPr lvl="1">
              <a:buFont typeface="Arial" panose="020B0604020202020204" pitchFamily="34" charset="0"/>
              <a:buChar char="•"/>
            </a:pPr>
            <a:r>
              <a:rPr lang="en-US" sz="1600" dirty="0"/>
              <a:t>Next steps is further study, e.g. interoperability, security, etc.   ETSI has already started.</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Last meeting, #102, 17-20 June: </a:t>
            </a:r>
          </a:p>
          <a:p>
            <a:pPr lvl="1">
              <a:buFont typeface="Arial" panose="020B0604020202020204" pitchFamily="34" charset="0"/>
              <a:buChar char="•"/>
            </a:pPr>
            <a:r>
              <a:rPr lang="en-US" sz="1600" dirty="0"/>
              <a:t>A proposal for a new WI for a 6GHz standard was submitted to BRAN. Discussions and modifications during and after the meeting resulted in the WI being adopted.</a:t>
            </a:r>
          </a:p>
          <a:p>
            <a:pPr lvl="1">
              <a:buFont typeface="Arial" panose="020B0604020202020204" pitchFamily="34" charset="0"/>
              <a:buChar char="•"/>
            </a:pPr>
            <a:r>
              <a:rPr lang="en-US" sz="1600" dirty="0"/>
              <a:t>Ongoing discussions with regards introduction of a test for 802.11a Preamble Detect. Meeting at R&amp;S Munich 20th Aug</a:t>
            </a:r>
          </a:p>
          <a:p>
            <a:pPr lvl="1">
              <a:buFont typeface="Arial" panose="020B0604020202020204" pitchFamily="34" charset="0"/>
              <a:buChar char="•"/>
            </a:pPr>
            <a:r>
              <a:rPr lang="en-US" sz="1600" dirty="0"/>
              <a:t>EN 301 893 : Possible introduction of ACS requirement. G2M to be announced on BRAN reflector.</a:t>
            </a:r>
          </a:p>
          <a:p>
            <a:pPr lvl="1">
              <a:buFont typeface="Arial" panose="020B0604020202020204" pitchFamily="34" charset="0"/>
              <a:buChar char="•"/>
            </a:pPr>
            <a:r>
              <a:rPr lang="en-US" sz="1600" dirty="0"/>
              <a:t>Interpretations of EN 301 893 mask to be confirmed with regards to puncturing: G2M 31st July</a:t>
            </a:r>
          </a:p>
          <a:p>
            <a:pPr lvl="1">
              <a:buFont typeface="Arial" panose="020B0604020202020204" pitchFamily="34" charset="0"/>
              <a:buChar char="•"/>
            </a:pPr>
            <a:r>
              <a:rPr lang="en-US" sz="1600" dirty="0"/>
              <a:t>Some outstanding adaptivity related requirements: Idle time interpretation (See BRAN(19)102020), Paused  COT, No/Short LBT usage, Delayed ACKs.</a:t>
            </a:r>
          </a:p>
          <a:p>
            <a:pPr lvl="1">
              <a:buFont typeface="Arial" panose="020B0604020202020204" pitchFamily="34" charset="0"/>
              <a:buChar char="•"/>
            </a:pPr>
            <a:r>
              <a:rPr lang="en-US" sz="1600" dirty="0"/>
              <a:t>Confirmed in meeting that ED levels in standard are Absolute levels. G2M on 1st Aug to look at Relative EDT.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01662" y="1066800"/>
            <a:ext cx="8153400" cy="5408613"/>
          </a:xfrm>
        </p:spPr>
        <p:txBody>
          <a:bodyPr/>
          <a:lstStyle/>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2"/>
              </a:rPr>
              <a:t>&lt;TG-11&gt;</a:t>
            </a:r>
            <a:r>
              <a:rPr lang="en-US" altLang="en-US" sz="1800" b="0" dirty="0"/>
              <a:t>  </a:t>
            </a:r>
            <a:r>
              <a:rPr lang="en-US" sz="1800" dirty="0">
                <a:solidFill>
                  <a:schemeClr val="tx1"/>
                </a:solidFill>
              </a:rPr>
              <a:t>meeting #55 was 02-03 July (2 </a:t>
            </a:r>
            <a:r>
              <a:rPr lang="en-US" sz="1800" dirty="0" err="1">
                <a:solidFill>
                  <a:schemeClr val="tx1"/>
                </a:solidFill>
              </a:rPr>
              <a:t>wks</a:t>
            </a:r>
            <a:r>
              <a:rPr lang="en-US" sz="1800" dirty="0">
                <a:solidFill>
                  <a:schemeClr val="tx1"/>
                </a:solidFill>
              </a:rPr>
              <a:t> back) </a:t>
            </a:r>
            <a:endParaRPr lang="en-US" sz="1600" dirty="0">
              <a:solidFill>
                <a:schemeClr val="tx1"/>
              </a:solidFill>
            </a:endParaRPr>
          </a:p>
          <a:p>
            <a:pPr lvl="1">
              <a:buFont typeface="Arial" panose="020B0604020202020204" pitchFamily="34" charset="0"/>
              <a:buChar char="•"/>
            </a:pPr>
            <a:r>
              <a:rPr lang="en-US" sz="1600" dirty="0"/>
              <a:t>Because V2.2.1 still in ENAP the only work scheduled for this meeting was </a:t>
            </a:r>
            <a:r>
              <a:rPr lang="en-US" sz="1600" u="sng" dirty="0"/>
              <a:t>SRDoc TR 103 665</a:t>
            </a:r>
            <a:r>
              <a:rPr lang="en-US" sz="1600" dirty="0"/>
              <a:t>.</a:t>
            </a:r>
          </a:p>
          <a:p>
            <a:pPr lvl="1">
              <a:buFont typeface="Arial" panose="020B0604020202020204" pitchFamily="34" charset="0"/>
              <a:buChar char="•"/>
            </a:pPr>
            <a:r>
              <a:rPr lang="en-US" sz="1600" dirty="0"/>
              <a:t>Based upon a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(TR 103 665) to support potential studies by WGSE.A new ERM work item for an ETSI SRDoc has therefore been adopted at the February </a:t>
            </a:r>
            <a:r>
              <a:rPr lang="en-US" sz="1600" b="1" u="sng" dirty="0"/>
              <a:t>ERM#67 meeting</a:t>
            </a:r>
            <a:r>
              <a:rPr lang="en-US" sz="1600" dirty="0"/>
              <a:t>. </a:t>
            </a:r>
          </a:p>
          <a:p>
            <a:pPr lvl="1">
              <a:buFont typeface="Arial" panose="020B0604020202020204" pitchFamily="34" charset="0"/>
              <a:buChar char="•"/>
            </a:pPr>
            <a:r>
              <a:rPr lang="en-US" sz="1600" dirty="0"/>
              <a:t>Drafting was performed during the G2M resulting in draft TR 103 665 v0.0.3 and draft v0.0.4 after TG11.There was a call for any new example technology/application information that needs to be included in the SRDoc. </a:t>
            </a:r>
          </a:p>
          <a:p>
            <a:pPr lvl="1">
              <a:buFont typeface="Arial" panose="020B0604020202020204" pitchFamily="34" charset="0"/>
              <a:buChar char="•"/>
            </a:pPr>
            <a:r>
              <a:rPr lang="en-US" sz="1600" dirty="0"/>
              <a:t>It was advised that the timeline for the SRDoc was 2020 although the WGFM chair has advised that no work has yet been done related to the 8th update cycle of the EC SRD Decision.</a:t>
            </a:r>
          </a:p>
          <a:p>
            <a:pPr lvl="1">
              <a:spcBef>
                <a:spcPts val="0"/>
              </a:spcBef>
              <a:buFont typeface="Arial" panose="020B0604020202020204" pitchFamily="34" charset="0"/>
              <a:buChar char="•"/>
            </a:pPr>
            <a:r>
              <a:rPr lang="en-US" sz="1600" dirty="0">
                <a:solidFill>
                  <a:schemeClr val="tx1"/>
                </a:solidFill>
              </a:rPr>
              <a:t>No candidate for chair at this time.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036823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-3</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online meetings were 09, 10, 11, 17 July (now)</a:t>
            </a:r>
          </a:p>
          <a:p>
            <a:pPr lvl="1">
              <a:buFont typeface="Arial" panose="020B0604020202020204" pitchFamily="34" charset="0"/>
              <a:buChar char="•"/>
            </a:pPr>
            <a:r>
              <a:rPr lang="en-US" sz="1600" dirty="0"/>
              <a:t> nothing specific reported</a:t>
            </a:r>
          </a:p>
          <a:p>
            <a:pPr>
              <a:buFont typeface="Arial" panose="020B0604020202020204" pitchFamily="34" charset="0"/>
              <a:buChar char="•"/>
            </a:pPr>
            <a:r>
              <a:rPr lang="en-US" sz="1800" dirty="0">
                <a:solidFill>
                  <a:schemeClr val="tx1"/>
                </a:solidFill>
              </a:rPr>
              <a:t>ETSI – ERM </a:t>
            </a:r>
            <a:r>
              <a:rPr lang="en-US" sz="1800" b="0" dirty="0">
                <a:solidFill>
                  <a:schemeClr val="tx1"/>
                </a:solidFill>
                <a:hlinkClick r:id="rId3"/>
              </a:rPr>
              <a:t>&lt;TG-37&gt;</a:t>
            </a:r>
            <a:r>
              <a:rPr lang="en-US" sz="1800" b="0" dirty="0">
                <a:solidFill>
                  <a:schemeClr val="tx1"/>
                </a:solidFill>
              </a:rPr>
              <a:t>  </a:t>
            </a:r>
            <a:r>
              <a:rPr lang="en-US" sz="1800" dirty="0">
                <a:solidFill>
                  <a:schemeClr val="tx1"/>
                </a:solidFill>
              </a:rPr>
              <a:t>meeting # 34 was 09-10 July (last week)</a:t>
            </a:r>
          </a:p>
          <a:p>
            <a:pPr lvl="1">
              <a:buFont typeface="Arial" panose="020B0604020202020204" pitchFamily="34" charset="0"/>
              <a:buChar char="•"/>
            </a:pPr>
            <a:r>
              <a:rPr lang="en-US" sz="1600" dirty="0">
                <a:solidFill>
                  <a:schemeClr val="tx1"/>
                </a:solidFill>
              </a:rPr>
              <a:t> nothing specific reported</a:t>
            </a:r>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4"/>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t>Last meeting #68  25-28 June. </a:t>
            </a:r>
          </a:p>
          <a:p>
            <a:pPr lvl="1">
              <a:buFont typeface="Arial" panose="020B0604020202020204" pitchFamily="34" charset="0"/>
              <a:buChar char="•"/>
            </a:pPr>
            <a:r>
              <a:rPr lang="en-US" sz="1600" dirty="0"/>
              <a:t>EN 300 328 V2.2.1 in National Vote (ENAP) during Meeting</a:t>
            </a:r>
          </a:p>
          <a:p>
            <a:pPr lvl="1">
              <a:buFont typeface="Arial" panose="020B0604020202020204" pitchFamily="34" charset="0"/>
              <a:buChar char="•"/>
            </a:pPr>
            <a:r>
              <a:rPr lang="en-US" sz="1600" dirty="0"/>
              <a:t>ERM(19)068005a1r1 update Selection of Rx Requirements updated in G2M to address EC officer concerns from ERM#67. Created to submit to EC with positive outcome of National vote.</a:t>
            </a:r>
          </a:p>
          <a:p>
            <a:pPr lvl="1">
              <a:buFont typeface="Arial" panose="020B0604020202020204" pitchFamily="34" charset="0"/>
              <a:buChar char="•"/>
            </a:pPr>
            <a:r>
              <a:rPr lang="en-US" sz="1600" dirty="0"/>
              <a:t>Vote concluded and v2.2.1 adopted on 1st July (100% positive) . To be published 15th June and delivered to EC 5th Aug. Citation in OJ 28th Oct?</a:t>
            </a:r>
          </a:p>
          <a:p>
            <a:pPr lvl="1">
              <a:buFont typeface="Arial" panose="020B0604020202020204" pitchFamily="34" charset="0"/>
              <a:buChar char="•"/>
            </a:pPr>
            <a:r>
              <a:rPr lang="en-US" sz="1600" dirty="0"/>
              <a:t>Doc ERM(19)000026r2: UK voted positive for National Vote as it is an essential improvement on the previous version with regard to blocking. However, Ofcom UK are still concerned that v2.2.1 does not included enough receiver requirements and would expect to see at least ACS and have proposed a new work item but currently they do not have the supporting members to start this.</a:t>
            </a:r>
          </a:p>
          <a:p>
            <a:pPr lvl="1">
              <a:buFont typeface="Arial" panose="020B0604020202020204" pitchFamily="34" charset="0"/>
              <a:buChar char="•"/>
            </a:pPr>
            <a:r>
              <a:rPr lang="en-US" sz="1600" dirty="0"/>
              <a:t>Also, </a:t>
            </a:r>
            <a:r>
              <a:rPr lang="en-US" sz="1600" dirty="0" err="1"/>
              <a:t>Ofom</a:t>
            </a:r>
            <a:r>
              <a:rPr lang="en-US" sz="1600" dirty="0"/>
              <a:t> is looking for more receiver requirements, e.g. ACS.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78961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-4</a:t>
            </a:r>
            <a:r>
              <a:rPr lang="en-US" sz="2400" dirty="0"/>
              <a:t> </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400" dirty="0">
                <a:solidFill>
                  <a:schemeClr val="tx1"/>
                </a:solidFill>
              </a:rPr>
              <a:t>CEPT – 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M98, 16-18 Sept 2019, Cluj </a:t>
            </a:r>
            <a:r>
              <a:rPr lang="en-US" sz="1400" dirty="0" err="1">
                <a:solidFill>
                  <a:schemeClr val="tx1"/>
                </a:solidFill>
              </a:rPr>
              <a:t>Napoca</a:t>
            </a:r>
            <a:r>
              <a:rPr lang="en-US" sz="1400" dirty="0">
                <a:solidFill>
                  <a:schemeClr val="tx1"/>
                </a:solidFill>
              </a:rPr>
              <a:t>, Romania</a:t>
            </a:r>
          </a:p>
          <a:p>
            <a:pPr>
              <a:buFont typeface="Arial" panose="020B0604020202020204" pitchFamily="34" charset="0"/>
              <a:buChar char="•"/>
            </a:pPr>
            <a:r>
              <a:rPr lang="en-US" sz="1400" dirty="0">
                <a:solidFill>
                  <a:schemeClr val="tx1"/>
                </a:solidFill>
              </a:rPr>
              <a:t>And WGFM: </a:t>
            </a:r>
          </a:p>
          <a:p>
            <a:pPr lvl="1">
              <a:buFont typeface="Arial" panose="020B0604020202020204" pitchFamily="34" charset="0"/>
              <a:buChar char="•"/>
            </a:pPr>
            <a:r>
              <a:rPr lang="en-US" sz="1200" dirty="0"/>
              <a:t>ECC DEC (09)01 on 60 GHz ITS</a:t>
            </a:r>
          </a:p>
          <a:p>
            <a:pPr lvl="2">
              <a:buFont typeface="Arial" panose="020B0604020202020204" pitchFamily="34" charset="0"/>
              <a:buChar char="•"/>
            </a:pPr>
            <a:r>
              <a:rPr lang="en-US" sz="1200" dirty="0"/>
              <a:t>ITS as mobile service in the band 63.72-65.88 GHz</a:t>
            </a:r>
          </a:p>
          <a:p>
            <a:pPr lvl="2">
              <a:buFont typeface="Arial" panose="020B0604020202020204" pitchFamily="34" charset="0"/>
              <a:buChar char="•"/>
            </a:pPr>
            <a:r>
              <a:rPr lang="en-US" sz="1200" dirty="0"/>
              <a:t>Adopted by WG FM for approval by ECC</a:t>
            </a:r>
          </a:p>
          <a:p>
            <a:pPr lvl="2">
              <a:buFont typeface="Arial" panose="020B0604020202020204" pitchFamily="34" charset="0"/>
              <a:buChar char="•"/>
            </a:pPr>
            <a:r>
              <a:rPr lang="en-US" sz="1200" dirty="0"/>
              <a:t>Approved for publication in ECC (2.7. – 4.7.2019)</a:t>
            </a:r>
          </a:p>
          <a:p>
            <a:pPr lvl="1">
              <a:buFont typeface="Arial" panose="020B0604020202020204" pitchFamily="34" charset="0"/>
              <a:buChar char="•"/>
            </a:pPr>
            <a:r>
              <a:rPr lang="en-US" sz="1200" dirty="0"/>
              <a:t>ITS Regulation in 5.9GHz ECC DEC(08)01 (Band 5875MHz to 5925MHz) and REC(08)01 (Band 5855MHz to 5875MHz):</a:t>
            </a:r>
          </a:p>
          <a:p>
            <a:pPr lvl="2">
              <a:buFont typeface="Arial" panose="020B0604020202020204" pitchFamily="34" charset="0"/>
              <a:buChar char="•"/>
            </a:pPr>
            <a:r>
              <a:rPr lang="en-US" sz="1200" dirty="0"/>
              <a:t>Draft ECC DEC (08) 01 sent to PC (until 15.11.2019) on safety ITS </a:t>
            </a:r>
          </a:p>
          <a:p>
            <a:pPr lvl="2">
              <a:buFont typeface="Arial" panose="020B0604020202020204" pitchFamily="34" charset="0"/>
              <a:buChar char="•"/>
            </a:pPr>
            <a:r>
              <a:rPr lang="en-US" sz="1200" dirty="0"/>
              <a:t>Draft ECC REC (08) 01 sent to PC (until 15.11.2019) on non-safety ITS </a:t>
            </a:r>
          </a:p>
          <a:p>
            <a:pPr lvl="2">
              <a:buFont typeface="Arial" panose="020B0604020202020204" pitchFamily="34" charset="0"/>
              <a:buChar char="•"/>
            </a:pPr>
            <a:r>
              <a:rPr lang="en-US" sz="1200" dirty="0">
                <a:sym typeface="Wingdings" panose="05000000000000000000" pitchFamily="2" charset="2"/>
              </a:rPr>
              <a:t></a:t>
            </a:r>
            <a:r>
              <a:rPr lang="en-US" sz="1200" dirty="0"/>
              <a:t> Comments required (positive supporting comments welcome)</a:t>
            </a:r>
          </a:p>
          <a:p>
            <a:pPr lvl="2">
              <a:buFont typeface="Arial" panose="020B0604020202020204" pitchFamily="34" charset="0"/>
              <a:buChar char="•"/>
            </a:pPr>
            <a:r>
              <a:rPr lang="en-US" sz="1200" dirty="0" err="1"/>
              <a:t>Link:</a:t>
            </a:r>
            <a:r>
              <a:rPr lang="en-US" sz="1200" u="sng" dirty="0" err="1">
                <a:hlinkClick r:id="rId4"/>
              </a:rPr>
              <a:t>https</a:t>
            </a:r>
            <a:r>
              <a:rPr lang="en-US" sz="1200" u="sng" dirty="0">
                <a:hlinkClick r:id="rId4"/>
              </a:rPr>
              <a:t>://cept.org/</a:t>
            </a:r>
            <a:r>
              <a:rPr lang="en-US" sz="1200" u="sng" dirty="0" err="1">
                <a:hlinkClick r:id="rId4"/>
              </a:rPr>
              <a:t>ecc</a:t>
            </a:r>
            <a:r>
              <a:rPr lang="en-US" sz="1200" u="sng" dirty="0">
                <a:hlinkClick r:id="rId4"/>
              </a:rPr>
              <a:t>/tools-and-services/</a:t>
            </a:r>
            <a:r>
              <a:rPr lang="en-US" sz="1200" u="sng" dirty="0" err="1">
                <a:hlinkClick r:id="rId4"/>
              </a:rPr>
              <a:t>ecc</a:t>
            </a:r>
            <a:r>
              <a:rPr lang="en-US" sz="1200" u="sng" dirty="0">
                <a:hlinkClick r:id="rId4"/>
              </a:rPr>
              <a:t>-consultation</a:t>
            </a:r>
            <a:r>
              <a:rPr lang="en-US" sz="1200" dirty="0"/>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5"/>
              </a:rPr>
              <a:t>&lt;SE45&gt;</a:t>
            </a:r>
            <a:r>
              <a:rPr lang="en-US" altLang="en-US" sz="1400" b="0" dirty="0"/>
              <a:t> </a:t>
            </a:r>
            <a:r>
              <a:rPr lang="en-US" altLang="en-US" sz="1400" dirty="0"/>
              <a:t>next meeting #8, 23-24 Sept 2019, Rome, Italy</a:t>
            </a:r>
            <a:endParaRPr lang="en-US" sz="1400" dirty="0"/>
          </a:p>
          <a:p>
            <a:pPr lvl="1">
              <a:buFont typeface="Arial" panose="020B0604020202020204" pitchFamily="34" charset="0"/>
              <a:buChar char="•"/>
            </a:pPr>
            <a:r>
              <a:rPr lang="en-US" sz="1200" dirty="0">
                <a:solidFill>
                  <a:schemeClr val="tx1"/>
                </a:solidFill>
              </a:rPr>
              <a:t>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6"/>
              </a:rPr>
              <a:t>&lt;FM57&gt;</a:t>
            </a:r>
            <a:r>
              <a:rPr lang="en-US" altLang="en-US" sz="1400" b="0" dirty="0"/>
              <a:t>  </a:t>
            </a:r>
            <a:r>
              <a:rPr lang="en-US" sz="1400" dirty="0"/>
              <a:t>next meeting #8, 25-27 Sept 2019, Rome, Italy</a:t>
            </a:r>
            <a:r>
              <a:rPr lang="en-US" sz="1400" dirty="0">
                <a:solidFill>
                  <a:schemeClr val="tx1"/>
                </a:solidFill>
              </a:rPr>
              <a:t> </a:t>
            </a:r>
          </a:p>
          <a:p>
            <a:pPr lvl="1">
              <a:buFont typeface="Arial" panose="020B0604020202020204" pitchFamily="34" charset="0"/>
              <a:buChar char="•"/>
            </a:pPr>
            <a:r>
              <a:rPr lang="en-US" sz="1200" dirty="0">
                <a:solidFill>
                  <a:schemeClr val="tx1"/>
                </a:solidFill>
              </a:rPr>
              <a:t>Report A was published as CEPT Report 73 and is in public consultation. </a:t>
            </a:r>
          </a:p>
          <a:p>
            <a:pPr lvl="1">
              <a:buFont typeface="Arial" panose="020B0604020202020204" pitchFamily="34" charset="0"/>
              <a:buChar char="•"/>
            </a:pPr>
            <a:r>
              <a:rPr lang="en-US" sz="1200" dirty="0">
                <a:solidFill>
                  <a:schemeClr val="tx1"/>
                </a:solidFill>
              </a:rPr>
              <a:t>Report B is due July 2020  </a:t>
            </a:r>
          </a:p>
          <a:p>
            <a:pPr lvl="2">
              <a:buFont typeface="Arial" panose="020B0604020202020204" pitchFamily="34" charset="0"/>
              <a:buChar char="•"/>
            </a:pPr>
            <a:r>
              <a:rPr lang="en-US" sz="1200" dirty="0">
                <a:solidFill>
                  <a:schemeClr val="tx1"/>
                </a:solidFill>
              </a:rPr>
              <a:t> The public inquiry would need to be done by March 2020. </a:t>
            </a:r>
          </a:p>
          <a:p>
            <a:pPr lvl="1">
              <a:buFont typeface="Arial" panose="020B0604020202020204" pitchFamily="34" charset="0"/>
              <a:buChar char="•"/>
            </a:pPr>
            <a:r>
              <a:rPr lang="en-US" sz="1200" dirty="0">
                <a:solidFill>
                  <a:schemeClr val="tx1"/>
                </a:solidFill>
              </a:rPr>
              <a:t>Likely will have web meetings moving forward.  </a:t>
            </a:r>
          </a:p>
          <a:p>
            <a:pPr marL="457200" lvl="1" indent="0"/>
            <a:endParaRPr lang="en-US" sz="12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 July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 July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a:t>
            </a: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sz="1400" dirty="0"/>
              <a:t>MCMC (Malaysia) WRC-19 consultation.</a:t>
            </a:r>
          </a:p>
          <a:p>
            <a:pPr lvl="1">
              <a:spcBef>
                <a:spcPts val="0"/>
              </a:spcBef>
              <a:buFont typeface="Arial" panose="020B0604020202020204" pitchFamily="34" charset="0"/>
              <a:buChar char="•"/>
            </a:pPr>
            <a:r>
              <a:rPr lang="en-US" sz="1400" dirty="0"/>
              <a:t>UWB petition for rule making</a:t>
            </a:r>
            <a:endParaRPr lang="en-US" altLang="en-US" sz="1400" dirty="0"/>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MCMC comments</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 </a:t>
            </a:r>
            <a:r>
              <a:rPr lang="en-US" sz="1400" b="0" dirty="0"/>
              <a:t>MCMC (Malaysia) WRC-19 consultation.</a:t>
            </a:r>
          </a:p>
          <a:p>
            <a:pPr lvl="1">
              <a:spcBef>
                <a:spcPts val="0"/>
              </a:spcBef>
              <a:buFont typeface="Arial" panose="020B0604020202020204" pitchFamily="34" charset="0"/>
              <a:buChar char="•"/>
            </a:pPr>
            <a:r>
              <a:rPr lang="en-US" altLang="en-US" sz="1400" b="0" dirty="0"/>
              <a:t>Comments due 09 August, there. </a:t>
            </a:r>
          </a:p>
          <a:p>
            <a:pPr lvl="1">
              <a:spcBef>
                <a:spcPts val="0"/>
              </a:spcBef>
              <a:buFont typeface="Arial" panose="020B0604020202020204" pitchFamily="34" charset="0"/>
              <a:buChar char="•"/>
            </a:pPr>
            <a:r>
              <a:rPr lang="en-US" altLang="en-US" sz="1400" dirty="0"/>
              <a:t>Should approve today.</a:t>
            </a:r>
            <a:r>
              <a:rPr lang="en-US" altLang="en-US" sz="1400" b="0" dirty="0"/>
              <a:t> </a:t>
            </a:r>
          </a:p>
          <a:p>
            <a:pPr marL="457200" lvl="1" indent="0">
              <a:spcBef>
                <a:spcPts val="0"/>
              </a:spcBef>
            </a:pPr>
            <a:r>
              <a:rPr lang="en-US" altLang="en-US" sz="1400" b="0" dirty="0"/>
              <a:t>	</a:t>
            </a:r>
          </a:p>
          <a:p>
            <a:pPr>
              <a:spcBef>
                <a:spcPts val="0"/>
              </a:spcBef>
              <a:buFont typeface="Arial" panose="020B0604020202020204" pitchFamily="34" charset="0"/>
              <a:buChar char="•"/>
            </a:pPr>
            <a:r>
              <a:rPr lang="en-US" sz="1400" b="0" dirty="0"/>
              <a:t>UWB petition for rule making</a:t>
            </a:r>
            <a:r>
              <a:rPr lang="en-US" altLang="en-US" sz="1400" b="0" dirty="0"/>
              <a:t> </a:t>
            </a:r>
          </a:p>
          <a:p>
            <a:pPr lvl="1">
              <a:spcBef>
                <a:spcPts val="0"/>
              </a:spcBef>
              <a:buFont typeface="Arial" panose="020B0604020202020204" pitchFamily="34" charset="0"/>
              <a:buChar char="•"/>
            </a:pPr>
            <a:r>
              <a:rPr lang="en-US" altLang="en-US" sz="1400" b="0" kern="0" dirty="0"/>
              <a:t>Comment due 17 August</a:t>
            </a:r>
          </a:p>
          <a:p>
            <a:pPr lvl="1">
              <a:spcBef>
                <a:spcPts val="0"/>
              </a:spcBef>
              <a:buFont typeface="Arial" panose="020B0604020202020204" pitchFamily="34" charset="0"/>
              <a:buChar char="•"/>
            </a:pPr>
            <a:r>
              <a:rPr lang="en-US" altLang="en-US" sz="1400" kern="0" dirty="0"/>
              <a:t>Should approve next week. </a:t>
            </a:r>
            <a:endParaRPr lang="en-US" altLang="en-US" sz="1400" b="0" kern="0" dirty="0"/>
          </a:p>
          <a:p>
            <a:pPr marL="0" indent="0">
              <a:spcBef>
                <a:spcPts val="0"/>
              </a:spcBef>
            </a:pPr>
            <a:r>
              <a:rPr lang="en-US" altLang="en-US" sz="1400" b="0" kern="0" dirty="0"/>
              <a:t> </a:t>
            </a:r>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Japan MIC’s WRC-19 final position</a:t>
            </a:r>
          </a:p>
          <a:p>
            <a:pPr lvl="1">
              <a:spcBef>
                <a:spcPts val="0"/>
              </a:spcBef>
              <a:buFont typeface="Arial" panose="020B0604020202020204" pitchFamily="34" charset="0"/>
              <a:buChar char="•"/>
            </a:pPr>
            <a:r>
              <a:rPr lang="en-US" sz="1400" dirty="0"/>
              <a:t>USA FCC proposed rule 3.7-4.2GHz </a:t>
            </a: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Ben R.  </a:t>
            </a:r>
          </a:p>
          <a:p>
            <a:pPr>
              <a:spcBef>
                <a:spcPts val="400"/>
              </a:spcBef>
            </a:pPr>
            <a:r>
              <a:rPr lang="en-US" altLang="en-US" sz="1600" b="1" dirty="0">
                <a:solidFill>
                  <a:schemeClr val="bg1">
                    <a:lumMod val="75000"/>
                  </a:schemeClr>
                </a:solidFill>
              </a:rPr>
              <a:t>	</a:t>
            </a:r>
            <a:r>
              <a:rPr lang="en-US" altLang="en-US" sz="1600" b="1" dirty="0">
                <a:solidFill>
                  <a:schemeClr val="tx1"/>
                </a:solidFill>
              </a:rPr>
              <a:t>	Seconded by:	</a:t>
            </a:r>
            <a:r>
              <a:rPr lang="en-US" altLang="en-US" sz="1600" b="1" dirty="0">
                <a:solidFill>
                  <a:schemeClr val="bg1">
                    <a:lumMod val="75000"/>
                  </a:schemeClr>
                </a:solidFill>
              </a:rPr>
              <a:t>Tim H.</a:t>
            </a:r>
            <a:endParaRPr lang="en-US" altLang="en-US" sz="1600" dirty="0">
              <a:solidFill>
                <a:schemeClr val="bg1">
                  <a:lumMod val="75000"/>
                </a:schemeClr>
              </a:solidFill>
            </a:endParaRPr>
          </a:p>
          <a:p>
            <a:pPr lvl="1">
              <a:spcBef>
                <a:spcPts val="400"/>
              </a:spcBef>
            </a:pPr>
            <a:r>
              <a:rPr lang="en-US" altLang="en-US" sz="1600" b="1" dirty="0">
                <a:solidFill>
                  <a:schemeClr val="bg1">
                    <a:lumMod val="75000"/>
                  </a:schemeClr>
                </a:solidFill>
              </a:rPr>
              <a:t>Discussion?  	None</a:t>
            </a:r>
          </a:p>
          <a:p>
            <a:pPr lvl="1">
              <a:spcBef>
                <a:spcPts val="400"/>
              </a:spcBef>
            </a:pPr>
            <a:r>
              <a:rPr lang="en-US" altLang="en-US" sz="1600" b="1"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11 July 2019 in document:  </a:t>
            </a:r>
            <a:r>
              <a:rPr lang="en-US" altLang="en-US" sz="1800" dirty="0">
                <a:hlinkClick r:id="rId2"/>
              </a:rPr>
              <a:t>https://mentor.ieee.org/802.18/dcn/19/18-19-0085-00-0000-minutes-11july19-rrtag-teleconference.docx</a:t>
            </a:r>
            <a:r>
              <a:rPr lang="en-US" altLang="en-US" sz="1800" dirty="0"/>
              <a:t>  </a:t>
            </a:r>
            <a:r>
              <a:rPr lang="en-US" sz="1800" b="1" dirty="0"/>
              <a:t>Posted: </a:t>
            </a:r>
            <a:r>
              <a:rPr lang="en-US" sz="1800" b="0" dirty="0"/>
              <a:t>13-Jul-2019 17:10:09 ET</a:t>
            </a:r>
          </a:p>
          <a:p>
            <a:pPr marL="0" indent="0">
              <a:spcBef>
                <a:spcPts val="400"/>
              </a:spcBef>
            </a:pP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Hassan Y.</a:t>
            </a:r>
            <a:r>
              <a:rPr lang="en-US" altLang="en-US" sz="1600" dirty="0">
                <a:solidFill>
                  <a:schemeClr val="tx1"/>
                </a:solidFill>
              </a:rPr>
              <a:t> </a:t>
            </a:r>
            <a:endParaRPr lang="en-US" altLang="en-US" sz="1600" dirty="0">
              <a:solidFill>
                <a:schemeClr val="bg1">
                  <a:lumMod val="75000"/>
                </a:schemeClr>
              </a:solidFill>
            </a:endParaRPr>
          </a:p>
          <a:p>
            <a:pPr marL="0" indent="0">
              <a:spcBef>
                <a:spcPts val="400"/>
              </a:spcBef>
            </a:pPr>
            <a:r>
              <a:rPr lang="en-US" altLang="en-US" sz="1600" dirty="0">
                <a:solidFill>
                  <a:schemeClr val="bg1">
                    <a:lumMod val="75000"/>
                  </a:schemeClr>
                </a:solidFill>
              </a:rPr>
              <a:t>	</a:t>
            </a:r>
            <a:r>
              <a:rPr lang="en-US" altLang="en-US" sz="1600" dirty="0">
                <a:solidFill>
                  <a:schemeClr val="tx1"/>
                </a:solidFill>
              </a:rPr>
              <a:t>Seconded by:	</a:t>
            </a:r>
            <a:r>
              <a:rPr lang="en-US" altLang="en-US" sz="1600" dirty="0">
                <a:solidFill>
                  <a:schemeClr val="bg1">
                    <a:lumMod val="75000"/>
                  </a:schemeClr>
                </a:solidFill>
              </a:rPr>
              <a:t>Thomas  K.</a:t>
            </a:r>
          </a:p>
          <a:p>
            <a:pPr>
              <a:spcBef>
                <a:spcPts val="400"/>
              </a:spcBef>
            </a:pPr>
            <a:r>
              <a:rPr lang="en-US" altLang="en-US" sz="1600" b="1" dirty="0">
                <a:solidFill>
                  <a:schemeClr val="bg1">
                    <a:lumMod val="75000"/>
                  </a:schemeClr>
                </a:solidFill>
              </a:rPr>
              <a:t>		Discussion?  	None</a:t>
            </a:r>
          </a:p>
          <a:p>
            <a:pPr lvl="1">
              <a:spcBef>
                <a:spcPts val="400"/>
              </a:spcBef>
            </a:pPr>
            <a:r>
              <a:rPr lang="en-US" altLang="en-US" sz="1600" b="1"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________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25 July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800" dirty="0"/>
              <a:t>Last meeting, #102, 17-20 June: </a:t>
            </a:r>
          </a:p>
          <a:p>
            <a:pPr lvl="1">
              <a:spcBef>
                <a:spcPts val="0"/>
              </a:spcBef>
              <a:buFont typeface="Arial" panose="020B0604020202020204" pitchFamily="34" charset="0"/>
              <a:buChar char="•"/>
            </a:pPr>
            <a:r>
              <a:rPr lang="en-US" sz="800" dirty="0"/>
              <a:t>A proposal for a new WI for a 6GHz standard was submitted to BRAN. Discussions and modifications during and after the meeting resulted in the WI being adopted.</a:t>
            </a:r>
          </a:p>
          <a:p>
            <a:pPr lvl="1">
              <a:spcBef>
                <a:spcPts val="0"/>
              </a:spcBef>
              <a:buFont typeface="Arial" panose="020B0604020202020204" pitchFamily="34" charset="0"/>
              <a:buChar char="•"/>
            </a:pPr>
            <a:r>
              <a:rPr lang="en-US" sz="800" dirty="0"/>
              <a:t>Ongoing discussions with regards introduction of a test for 802.11a Preamble Detect. Meeting at R&amp;S Munich 20th Aug</a:t>
            </a:r>
          </a:p>
          <a:p>
            <a:pPr lvl="1">
              <a:spcBef>
                <a:spcPts val="0"/>
              </a:spcBef>
              <a:buFont typeface="Arial" panose="020B0604020202020204" pitchFamily="34" charset="0"/>
              <a:buChar char="•"/>
            </a:pPr>
            <a:r>
              <a:rPr lang="en-US" sz="800" dirty="0"/>
              <a:t>EN 301 893 : Possible introduction of ACS requirement. G2M to be announced on BRAN reflector.</a:t>
            </a:r>
          </a:p>
          <a:p>
            <a:pPr lvl="1">
              <a:spcBef>
                <a:spcPts val="0"/>
              </a:spcBef>
              <a:buFont typeface="Arial" panose="020B0604020202020204" pitchFamily="34" charset="0"/>
              <a:buChar char="•"/>
            </a:pPr>
            <a:r>
              <a:rPr lang="en-US" sz="800" dirty="0"/>
              <a:t>Interpretations of EN 301 893 mask to be confirmed with regards to puncturing: G2M 31st July</a:t>
            </a:r>
          </a:p>
          <a:p>
            <a:pPr lvl="1">
              <a:spcBef>
                <a:spcPts val="0"/>
              </a:spcBef>
              <a:buFont typeface="Arial" panose="020B0604020202020204" pitchFamily="34" charset="0"/>
              <a:buChar char="•"/>
            </a:pPr>
            <a:r>
              <a:rPr lang="en-US" sz="800" dirty="0"/>
              <a:t>Some outstanding adaptivity related requirements: Idle time interpretation (See BRAN(19)102020), Paused  COT, No/Short LBT usage, Delayed ACKs.</a:t>
            </a:r>
          </a:p>
          <a:p>
            <a:pPr lvl="1">
              <a:spcBef>
                <a:spcPts val="0"/>
              </a:spcBef>
              <a:buFont typeface="Arial" panose="020B0604020202020204" pitchFamily="34" charset="0"/>
              <a:buChar char="•"/>
            </a:pPr>
            <a:r>
              <a:rPr lang="en-US" sz="800" dirty="0"/>
              <a:t>Confirmed in meeting that ED levels in standard are Absolute levels. G2M on 1st Aug to look at Relative EDT.   </a:t>
            </a:r>
          </a:p>
          <a:p>
            <a:pPr lvl="1">
              <a:spcBef>
                <a:spcPts val="0"/>
              </a:spcBef>
              <a:buFont typeface="Arial" panose="020B0604020202020204" pitchFamily="34" charset="0"/>
              <a:buChar char="•"/>
            </a:pPr>
            <a:r>
              <a:rPr lang="en-US" sz="800" dirty="0"/>
              <a:t>Still looking for nominations for chair. Doc BRAN(19)102008</a:t>
            </a:r>
            <a:r>
              <a:rPr lang="en-US" sz="800" u="sng" dirty="0"/>
              <a:t> </a:t>
            </a:r>
            <a:r>
              <a:rPr lang="en-US" sz="800" dirty="0"/>
              <a:t>on process.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800" dirty="0"/>
              <a:t>Because V2.2.1 still in ENAP the only work scheduled for this meeting was </a:t>
            </a:r>
            <a:r>
              <a:rPr lang="en-US" sz="800" u="sng" dirty="0"/>
              <a:t>SRDoc TR 103 665</a:t>
            </a:r>
            <a:r>
              <a:rPr lang="en-US" sz="800" dirty="0"/>
              <a:t>.</a:t>
            </a:r>
          </a:p>
          <a:p>
            <a:pPr lvl="1">
              <a:spcBef>
                <a:spcPts val="0"/>
              </a:spcBef>
              <a:buFont typeface="Arial" panose="020B0604020202020204" pitchFamily="34" charset="0"/>
              <a:buChar char="•"/>
            </a:pPr>
            <a:r>
              <a:rPr lang="en-US" sz="800" dirty="0"/>
              <a:t>Based upon a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(TR 103 665) to support potential studies by WGSE.A new ERM work item for an ETSI SRDoc has therefore been adopted at the February </a:t>
            </a:r>
            <a:r>
              <a:rPr lang="en-US" sz="800" b="1" u="sng" dirty="0"/>
              <a:t>ERM#67 meeting</a:t>
            </a:r>
            <a:r>
              <a:rPr lang="en-US" sz="800" dirty="0"/>
              <a:t>. </a:t>
            </a:r>
          </a:p>
          <a:p>
            <a:pPr lvl="1">
              <a:spcBef>
                <a:spcPts val="0"/>
              </a:spcBef>
              <a:buFont typeface="Arial" panose="020B0604020202020204" pitchFamily="34" charset="0"/>
              <a:buChar char="•"/>
            </a:pPr>
            <a:r>
              <a:rPr lang="en-US" sz="800" dirty="0"/>
              <a:t>Drafting was performed during the G2M resulting in draft TR 103 665 v0.0.3 and draft v0.0.4 after TG11.There was a call for any new example technology/application information that needs to be included in the SRDoc. </a:t>
            </a:r>
          </a:p>
          <a:p>
            <a:pPr lvl="1">
              <a:spcBef>
                <a:spcPts val="0"/>
              </a:spcBef>
              <a:buFont typeface="Arial" panose="020B0604020202020204" pitchFamily="34" charset="0"/>
              <a:buChar char="•"/>
            </a:pPr>
            <a:r>
              <a:rPr lang="en-US" sz="800" dirty="0"/>
              <a:t>It was advised that the timeline for the SRDoc was 2020 although the WGFM chair has advised that no work has yet been done related to the 8th update cycle of the EC SRD Decision.</a:t>
            </a:r>
          </a:p>
          <a:p>
            <a:pPr lvl="1">
              <a:spcBef>
                <a:spcPts val="0"/>
              </a:spcBef>
              <a:buFont typeface="Arial" panose="020B0604020202020204" pitchFamily="34" charset="0"/>
              <a:buChar char="•"/>
            </a:pPr>
            <a:r>
              <a:rPr lang="en-US" sz="800" dirty="0">
                <a:solidFill>
                  <a:schemeClr val="tx1"/>
                </a:solidFill>
              </a:rPr>
              <a:t>No candidate for chair at this time.</a:t>
            </a:r>
            <a:endParaRPr lang="en-US" sz="1000" dirty="0"/>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next meeting #50, 10-13 Sept 2019, </a:t>
            </a:r>
            <a:r>
              <a:rPr lang="en-US" sz="1800" dirty="0" err="1">
                <a:solidFill>
                  <a:schemeClr val="tx1"/>
                </a:solidFill>
              </a:rPr>
              <a:t>Boeblingen</a:t>
            </a:r>
            <a:r>
              <a:rPr lang="en-US" sz="1800" dirty="0">
                <a:solidFill>
                  <a:schemeClr val="tx1"/>
                </a:solidFill>
              </a:rPr>
              <a:t>, DE</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bg1">
                    <a:lumMod val="75000"/>
                  </a:schemeClr>
                </a:solidFill>
              </a:rPr>
              <a:t> nothing specific reported</a:t>
            </a:r>
          </a:p>
          <a:p>
            <a:pPr marL="457200" lvl="1" indent="0"/>
            <a:endParaRPr lang="en-US" sz="1600" dirty="0"/>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3"/>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800" dirty="0"/>
              <a:t>Last meeting #68  25-28 June. </a:t>
            </a:r>
          </a:p>
          <a:p>
            <a:pPr lvl="1">
              <a:spcBef>
                <a:spcPts val="0"/>
              </a:spcBef>
              <a:buFont typeface="Arial" panose="020B0604020202020204" pitchFamily="34" charset="0"/>
              <a:buChar char="•"/>
            </a:pPr>
            <a:r>
              <a:rPr lang="en-US" sz="800" dirty="0"/>
              <a:t>EN 300 328 V2.2.1 in National Vote (ENAP) during Meeting</a:t>
            </a:r>
          </a:p>
          <a:p>
            <a:pPr lvl="1">
              <a:spcBef>
                <a:spcPts val="0"/>
              </a:spcBef>
              <a:buFont typeface="Arial" panose="020B0604020202020204" pitchFamily="34" charset="0"/>
              <a:buChar char="•"/>
            </a:pPr>
            <a:r>
              <a:rPr lang="en-US" sz="800" dirty="0"/>
              <a:t>ERM(19)068005a1r1 update Selection of Rx Requirements updated in G2M to address EC officer concerns from ERM#67. Created to submit to EC with positive outcome of National vote.</a:t>
            </a:r>
          </a:p>
          <a:p>
            <a:pPr lvl="1">
              <a:spcBef>
                <a:spcPts val="0"/>
              </a:spcBef>
              <a:buFont typeface="Arial" panose="020B0604020202020204" pitchFamily="34" charset="0"/>
              <a:buChar char="•"/>
            </a:pPr>
            <a:r>
              <a:rPr lang="en-US" sz="800" dirty="0"/>
              <a:t>Vote concluded and v2.2.1 adopted on 1st July (100% positive) . To be published 15th June and delivered to EC 5th Aug. Citation in OJ 28th Oct?</a:t>
            </a:r>
          </a:p>
          <a:p>
            <a:pPr lvl="1">
              <a:spcBef>
                <a:spcPts val="0"/>
              </a:spcBef>
              <a:buFont typeface="Arial" panose="020B0604020202020204" pitchFamily="34" charset="0"/>
              <a:buChar char="•"/>
            </a:pPr>
            <a:r>
              <a:rPr lang="en-US" sz="800" dirty="0"/>
              <a:t>Doc ERM(19)000026r2: UK voted positive for National Vote as it is an essential improvement on the previous version with regard to blocking. However, Ofcom UK are still concerned that v2.2.1 does not included enough receiver requirements and would expect to see at least ACS and have proposed a new work item but currently they do not have the supporting members to start this.</a:t>
            </a:r>
          </a:p>
          <a:p>
            <a:pPr lvl="1">
              <a:spcBef>
                <a:spcPts val="0"/>
              </a:spcBef>
              <a:buFont typeface="Arial" panose="020B0604020202020204" pitchFamily="34" charset="0"/>
              <a:buChar char="•"/>
            </a:pPr>
            <a:r>
              <a:rPr lang="en-US" sz="800" dirty="0"/>
              <a:t>Also, </a:t>
            </a:r>
            <a:r>
              <a:rPr lang="en-US" sz="800" dirty="0" err="1"/>
              <a:t>Ofom</a:t>
            </a:r>
            <a:r>
              <a:rPr lang="en-US" sz="800" dirty="0"/>
              <a:t> is looking for more receiver requirements, e.g. ACS.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111300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-3</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&lt;SE24&gt;</a:t>
            </a:r>
            <a:r>
              <a:rPr lang="en-US" sz="1800" b="0" dirty="0">
                <a:solidFill>
                  <a:schemeClr val="tx1"/>
                </a:solidFill>
              </a:rPr>
              <a:t> </a:t>
            </a:r>
            <a:r>
              <a:rPr lang="en-US" sz="1800" dirty="0">
                <a:solidFill>
                  <a:schemeClr val="tx1"/>
                </a:solidFill>
              </a:rPr>
              <a:t>next meeting M98, 16-18 Sept 2019, Cluj </a:t>
            </a:r>
            <a:r>
              <a:rPr lang="en-US" sz="1800" dirty="0" err="1">
                <a:solidFill>
                  <a:schemeClr val="tx1"/>
                </a:solidFill>
              </a:rPr>
              <a:t>Napoca</a:t>
            </a:r>
            <a:r>
              <a:rPr lang="en-US" sz="1800" dirty="0">
                <a:solidFill>
                  <a:schemeClr val="tx1"/>
                </a:solidFill>
              </a:rPr>
              <a:t>, Romania</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800" dirty="0">
                <a:solidFill>
                  <a:schemeClr val="tx1"/>
                </a:solidFill>
              </a:rPr>
              <a:t>And WGFM: </a:t>
            </a:r>
          </a:p>
          <a:p>
            <a:pPr lvl="1">
              <a:spcBef>
                <a:spcPts val="0"/>
              </a:spcBef>
              <a:buFont typeface="Arial" panose="020B0604020202020204" pitchFamily="34" charset="0"/>
              <a:buChar char="•"/>
            </a:pPr>
            <a:r>
              <a:rPr lang="en-US" sz="800" dirty="0"/>
              <a:t>ECC DEC (09)01 on 60 GHz ITS</a:t>
            </a:r>
          </a:p>
          <a:p>
            <a:pPr lvl="2">
              <a:spcBef>
                <a:spcPts val="0"/>
              </a:spcBef>
              <a:buFont typeface="Arial" panose="020B0604020202020204" pitchFamily="34" charset="0"/>
              <a:buChar char="•"/>
            </a:pPr>
            <a:r>
              <a:rPr lang="en-US" sz="800" dirty="0"/>
              <a:t>ITS as mobile service in the band 63.72-65.88 GHz</a:t>
            </a:r>
          </a:p>
          <a:p>
            <a:pPr lvl="2">
              <a:spcBef>
                <a:spcPts val="0"/>
              </a:spcBef>
              <a:buFont typeface="Arial" panose="020B0604020202020204" pitchFamily="34" charset="0"/>
              <a:buChar char="•"/>
            </a:pPr>
            <a:r>
              <a:rPr lang="en-US" sz="800" dirty="0"/>
              <a:t>Adopted by WG FM for approval by ECC</a:t>
            </a:r>
          </a:p>
          <a:p>
            <a:pPr lvl="2">
              <a:spcBef>
                <a:spcPts val="0"/>
              </a:spcBef>
              <a:buFont typeface="Arial" panose="020B0604020202020204" pitchFamily="34" charset="0"/>
              <a:buChar char="•"/>
            </a:pPr>
            <a:r>
              <a:rPr lang="en-US" sz="800" dirty="0"/>
              <a:t>Approved for publication in ECC (2.7. – 4.7.2019)</a:t>
            </a:r>
          </a:p>
          <a:p>
            <a:pPr lvl="1">
              <a:spcBef>
                <a:spcPts val="0"/>
              </a:spcBef>
              <a:buFont typeface="Arial" panose="020B0604020202020204" pitchFamily="34" charset="0"/>
              <a:buChar char="•"/>
            </a:pPr>
            <a:r>
              <a:rPr lang="en-US" sz="800" dirty="0"/>
              <a:t>ITS Regulation in 5.9GHz ECC DEC(08)01 (Band 5875MHz to 5925MHz) and REC(08)01 (Band 5855MHz to 5875MHz):</a:t>
            </a:r>
          </a:p>
          <a:p>
            <a:pPr lvl="2">
              <a:spcBef>
                <a:spcPts val="0"/>
              </a:spcBef>
              <a:buFont typeface="Arial" panose="020B0604020202020204" pitchFamily="34" charset="0"/>
              <a:buChar char="•"/>
            </a:pPr>
            <a:r>
              <a:rPr lang="en-US" sz="800" dirty="0"/>
              <a:t>Draft ECC DEC (08) 01 sent to PC (until 15.11.2019) on safety ITS </a:t>
            </a:r>
          </a:p>
          <a:p>
            <a:pPr lvl="2">
              <a:spcBef>
                <a:spcPts val="0"/>
              </a:spcBef>
              <a:buFont typeface="Arial" panose="020B0604020202020204" pitchFamily="34" charset="0"/>
              <a:buChar char="•"/>
            </a:pPr>
            <a:r>
              <a:rPr lang="en-US" sz="800" dirty="0"/>
              <a:t>Draft ECC REC (08) 01 sent to PC (until 15.11.2019) on non-safety ITS </a:t>
            </a:r>
          </a:p>
          <a:p>
            <a:pPr lvl="2">
              <a:spcBef>
                <a:spcPts val="0"/>
              </a:spcBef>
              <a:buFont typeface="Arial" panose="020B0604020202020204" pitchFamily="34" charset="0"/>
              <a:buChar char="•"/>
            </a:pPr>
            <a:r>
              <a:rPr lang="en-US" sz="800" dirty="0">
                <a:sym typeface="Wingdings" panose="05000000000000000000" pitchFamily="2" charset="2"/>
              </a:rPr>
              <a:t></a:t>
            </a:r>
            <a:r>
              <a:rPr lang="en-US" sz="800" dirty="0"/>
              <a:t> Comments required (positive supporting comments welcome)</a:t>
            </a:r>
          </a:p>
          <a:p>
            <a:pPr lvl="2">
              <a:spcBef>
                <a:spcPts val="0"/>
              </a:spcBef>
              <a:buFont typeface="Arial" panose="020B0604020202020204" pitchFamily="34" charset="0"/>
              <a:buChar char="•"/>
            </a:pPr>
            <a:r>
              <a:rPr lang="en-US" sz="800" dirty="0" err="1"/>
              <a:t>Link:</a:t>
            </a:r>
            <a:r>
              <a:rPr lang="en-US" sz="800" u="sng" dirty="0" err="1">
                <a:hlinkClick r:id="rId4"/>
              </a:rPr>
              <a:t>https</a:t>
            </a:r>
            <a:r>
              <a:rPr lang="en-US" sz="800" u="sng" dirty="0">
                <a:hlinkClick r:id="rId4"/>
              </a:rPr>
              <a:t>://cept.org/</a:t>
            </a:r>
            <a:r>
              <a:rPr lang="en-US" sz="800" u="sng" dirty="0" err="1">
                <a:hlinkClick r:id="rId4"/>
              </a:rPr>
              <a:t>ecc</a:t>
            </a:r>
            <a:r>
              <a:rPr lang="en-US" sz="800" u="sng" dirty="0">
                <a:hlinkClick r:id="rId4"/>
              </a:rPr>
              <a:t>/tools-and-services/</a:t>
            </a:r>
            <a:r>
              <a:rPr lang="en-US" sz="800" u="sng" dirty="0" err="1">
                <a:hlinkClick r:id="rId4"/>
              </a:rPr>
              <a:t>ecc</a:t>
            </a:r>
            <a:r>
              <a:rPr lang="en-US" sz="800" u="sng" dirty="0">
                <a:hlinkClick r:id="rId4"/>
              </a:rPr>
              <a:t>-consultation</a:t>
            </a:r>
            <a:r>
              <a:rPr lang="en-US" sz="800" dirty="0"/>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200" dirty="0">
                <a:solidFill>
                  <a:schemeClr val="tx1"/>
                </a:solidFill>
              </a:rPr>
              <a:t>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800" dirty="0">
                <a:solidFill>
                  <a:schemeClr val="tx1"/>
                </a:solidFill>
              </a:rPr>
              <a:t>Report A was published as CEPT Report 73 and is in public consultation. </a:t>
            </a:r>
          </a:p>
          <a:p>
            <a:pPr lvl="1">
              <a:spcBef>
                <a:spcPts val="0"/>
              </a:spcBef>
              <a:buFont typeface="Arial" panose="020B0604020202020204" pitchFamily="34" charset="0"/>
              <a:buChar char="•"/>
            </a:pPr>
            <a:r>
              <a:rPr lang="en-US" sz="800" dirty="0">
                <a:solidFill>
                  <a:schemeClr val="tx1"/>
                </a:solidFill>
              </a:rPr>
              <a:t>Report B is due July 2020  </a:t>
            </a:r>
          </a:p>
          <a:p>
            <a:pPr lvl="2">
              <a:spcBef>
                <a:spcPts val="0"/>
              </a:spcBef>
              <a:buFont typeface="Arial" panose="020B0604020202020204" pitchFamily="34" charset="0"/>
              <a:buChar char="•"/>
            </a:pPr>
            <a:r>
              <a:rPr lang="en-US" sz="800" dirty="0">
                <a:solidFill>
                  <a:schemeClr val="tx1"/>
                </a:solidFill>
              </a:rPr>
              <a:t> The public inquiry would need to be done by March 2020. </a:t>
            </a:r>
          </a:p>
          <a:p>
            <a:pPr lvl="1">
              <a:spcBef>
                <a:spcPts val="0"/>
              </a:spcBef>
              <a:buFont typeface="Arial" panose="020B0604020202020204" pitchFamily="34" charset="0"/>
              <a:buChar char="•"/>
            </a:pPr>
            <a:r>
              <a:rPr lang="en-US" sz="800" dirty="0">
                <a:solidFill>
                  <a:schemeClr val="tx1"/>
                </a:solidFill>
              </a:rPr>
              <a:t>Likely will have web meetings moving forward.  </a:t>
            </a:r>
          </a:p>
          <a:p>
            <a:pPr marL="457200" lvl="1" indent="0">
              <a:spcBef>
                <a:spcPts val="0"/>
              </a:spcBef>
            </a:pPr>
            <a:endParaRPr lang="en-US" sz="8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July 2019</a:t>
            </a:r>
            <a:endParaRPr lang="en-GB" dirty="0"/>
          </a:p>
        </p:txBody>
      </p:sp>
    </p:spTree>
    <p:extLst>
      <p:ext uri="{BB962C8B-B14F-4D97-AF65-F5344CB8AC3E}">
        <p14:creationId xmlns:p14="http://schemas.microsoft.com/office/powerpoint/2010/main" val="11315992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37558</TotalTime>
  <Words>3676</Words>
  <Application>Microsoft Office PowerPoint</Application>
  <PresentationFormat>On-screen Show (4:3)</PresentationFormat>
  <Paragraphs>548</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6"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vt:lpstr>
      <vt:lpstr>EU items to share -3 </vt:lpstr>
      <vt:lpstr>ITU-R items to share</vt:lpstr>
      <vt:lpstr>MCMC (Malaysia) WRC-19 consultation</vt:lpstr>
      <vt:lpstr>MCMC (Malaysia) WRC-19 consultation - Motion</vt:lpstr>
      <vt:lpstr>UWB petition for rule making</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EU items to share -1</vt:lpstr>
      <vt:lpstr>EU items to share -2</vt:lpstr>
      <vt:lpstr>EU items to share -3</vt:lpstr>
      <vt:lpstr>EU items to share -4 </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1710</cp:revision>
  <cp:lastPrinted>1601-01-01T00:00:00Z</cp:lastPrinted>
  <dcterms:created xsi:type="dcterms:W3CDTF">2016-03-03T14:54:45Z</dcterms:created>
  <dcterms:modified xsi:type="dcterms:W3CDTF">2019-07-24T19:43:12Z</dcterms:modified>
</cp:coreProperties>
</file>