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41" r:id="rId3"/>
    <p:sldId id="342" r:id="rId4"/>
    <p:sldId id="344" r:id="rId5"/>
    <p:sldId id="345" r:id="rId6"/>
    <p:sldId id="343" r:id="rId7"/>
    <p:sldId id="346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4FF"/>
    <a:srgbClr val="FFFFCC"/>
    <a:srgbClr val="FFCCFF"/>
    <a:srgbClr val="85DFFF"/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23" autoAdjust="0"/>
    <p:restoredTop sz="96182" autoAdjust="0"/>
  </p:normalViewPr>
  <p:slideViewPr>
    <p:cSldViewPr>
      <p:cViewPr varScale="1">
        <p:scale>
          <a:sx n="82" d="100"/>
          <a:sy n="82" d="100"/>
        </p:scale>
        <p:origin x="122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6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Y. Inoue (NTT)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Y. Inoue (NTT)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8297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Y. Inoue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802.18-19/00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97r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mu.go.jp/menu_news/s-news/02kiban12_04000251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71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Overview of recent </a:t>
            </a:r>
            <a:r>
              <a:rPr lang="en-US" dirty="0" smtClean="0">
                <a:latin typeface="Times New Roman" charset="0"/>
              </a:rPr>
              <a:t>5GHz band rule </a:t>
            </a:r>
            <a:r>
              <a:rPr lang="en-US" dirty="0">
                <a:latin typeface="Times New Roman" charset="0"/>
              </a:rPr>
              <a:t>c</a:t>
            </a:r>
            <a:r>
              <a:rPr lang="en-US" dirty="0" smtClean="0">
                <a:latin typeface="Times New Roman" charset="0"/>
              </a:rPr>
              <a:t>hanges </a:t>
            </a:r>
            <a:r>
              <a:rPr lang="en-US" dirty="0" smtClean="0">
                <a:latin typeface="Times New Roman" charset="0"/>
              </a:rPr>
              <a:t>in </a:t>
            </a:r>
            <a:r>
              <a:rPr lang="en-US" dirty="0" smtClean="0">
                <a:latin typeface="Times New Roman" charset="0"/>
              </a:rPr>
              <a:t>Japan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779082"/>
              </p:ext>
            </p:extLst>
          </p:nvPr>
        </p:nvGraphicFramePr>
        <p:xfrm>
          <a:off x="606425" y="3127375"/>
          <a:ext cx="7685088" cy="277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" name="Document" r:id="rId4" imgW="8249468" imgH="2984832" progId="Word.Document.8">
                  <p:embed/>
                </p:oleObj>
              </mc:Choice>
              <mc:Fallback>
                <p:oleObj name="Document" r:id="rId4" imgW="8249468" imgH="298483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3127375"/>
                        <a:ext cx="7685088" cy="2773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7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MIC Japan was considering rule changes in 5 GHz band to allow next generation high efficiency wireless LANs</a:t>
            </a:r>
            <a:endParaRPr lang="en-US" dirty="0"/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New rules </a:t>
            </a:r>
            <a:endParaRPr lang="en-US" alt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Channel 144 is now available for low power data communication systems including wireless LANs.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Requirements for the occupied channel bandwidth and spectrum mask are modified to allow 802.11ax signal.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So called 4 </a:t>
            </a:r>
            <a:r>
              <a:rPr lang="en-US" sz="1800" dirty="0" err="1" smtClean="0">
                <a:solidFill>
                  <a:schemeClr val="tx1"/>
                </a:solidFill>
              </a:rPr>
              <a:t>ms</a:t>
            </a:r>
            <a:r>
              <a:rPr lang="en-US" sz="1800" dirty="0" smtClean="0">
                <a:solidFill>
                  <a:schemeClr val="tx1"/>
                </a:solidFill>
              </a:rPr>
              <a:t> rule is changed.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Requirements for radar detection in the 5.3 GHz band are modified. </a:t>
            </a: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The new rule is announced on July 11</a:t>
            </a:r>
            <a:r>
              <a:rPr lang="en-US" sz="2200" baseline="30000" dirty="0" smtClean="0">
                <a:solidFill>
                  <a:schemeClr val="tx1"/>
                </a:solidFill>
              </a:rPr>
              <a:t>th</a:t>
            </a:r>
            <a:r>
              <a:rPr lang="en-US" sz="2200" dirty="0" smtClean="0">
                <a:solidFill>
                  <a:schemeClr val="tx1"/>
                </a:solidFill>
              </a:rPr>
              <a:t> and is effective now.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858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 smtClean="0">
                <a:latin typeface="Times New Roman" charset="0"/>
              </a:rPr>
              <a:t>Channel 144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56014" y="1447800"/>
            <a:ext cx="8406985" cy="2208545"/>
          </a:xfrm>
        </p:spPr>
        <p:txBody>
          <a:bodyPr/>
          <a:lstStyle/>
          <a:p>
            <a:pPr marL="4000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The channel 144 is now available for low power data communication system including WLANs.</a:t>
            </a:r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One additional channel for 20 MHz, 40 MHz and 80 MHz channels.</a:t>
            </a:r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Three additional combinations for the 80 + 80 MHz channelization.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431101" y="3899901"/>
            <a:ext cx="8484299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" name="直線コネクタ 5"/>
          <p:cNvCxnSpPr>
            <a:stCxn id="38" idx="2"/>
          </p:cNvCxnSpPr>
          <p:nvPr/>
        </p:nvCxnSpPr>
        <p:spPr bwMode="auto">
          <a:xfrm flipH="1">
            <a:off x="659700" y="3386554"/>
            <a:ext cx="8053" cy="5133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>
            <a:off x="8382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11430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1447801" y="3747501"/>
            <a:ext cx="0" cy="3048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>
            <a:off x="17526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>
            <a:off x="20574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23622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/>
          <p:cNvCxnSpPr/>
          <p:nvPr/>
        </p:nvCxnSpPr>
        <p:spPr bwMode="auto">
          <a:xfrm>
            <a:off x="26670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2971801" y="3747501"/>
            <a:ext cx="0" cy="3048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32766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35814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>
            <a:off x="44196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47244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コネクタ 24"/>
          <p:cNvCxnSpPr/>
          <p:nvPr/>
        </p:nvCxnSpPr>
        <p:spPr bwMode="auto">
          <a:xfrm>
            <a:off x="5029201" y="3747501"/>
            <a:ext cx="0" cy="3048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53340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/>
          <p:cNvCxnSpPr/>
          <p:nvPr/>
        </p:nvCxnSpPr>
        <p:spPr bwMode="auto">
          <a:xfrm>
            <a:off x="56388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59436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62484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コネクタ 29"/>
          <p:cNvCxnSpPr/>
          <p:nvPr/>
        </p:nvCxnSpPr>
        <p:spPr bwMode="auto">
          <a:xfrm>
            <a:off x="6553201" y="3747501"/>
            <a:ext cx="0" cy="3048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/>
          <p:cNvCxnSpPr/>
          <p:nvPr/>
        </p:nvCxnSpPr>
        <p:spPr bwMode="auto">
          <a:xfrm>
            <a:off x="68580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コネクタ 31"/>
          <p:cNvCxnSpPr/>
          <p:nvPr/>
        </p:nvCxnSpPr>
        <p:spPr bwMode="auto">
          <a:xfrm>
            <a:off x="71628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線コネクタ 32"/>
          <p:cNvCxnSpPr/>
          <p:nvPr/>
        </p:nvCxnSpPr>
        <p:spPr bwMode="auto">
          <a:xfrm>
            <a:off x="74676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/>
          <p:cNvCxnSpPr/>
          <p:nvPr/>
        </p:nvCxnSpPr>
        <p:spPr bwMode="auto">
          <a:xfrm>
            <a:off x="77724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/>
          <p:cNvCxnSpPr/>
          <p:nvPr/>
        </p:nvCxnSpPr>
        <p:spPr bwMode="auto">
          <a:xfrm>
            <a:off x="8077201" y="3747501"/>
            <a:ext cx="0" cy="3048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>
            <a:off x="83820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5334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3733800" y="3505200"/>
            <a:ext cx="2" cy="3947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/>
          <p:cNvCxnSpPr/>
          <p:nvPr/>
        </p:nvCxnSpPr>
        <p:spPr bwMode="auto">
          <a:xfrm>
            <a:off x="8686801" y="3747501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>
            <a:off x="4267201" y="3505200"/>
            <a:ext cx="0" cy="3947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>
            <a:off x="8534401" y="3413956"/>
            <a:ext cx="0" cy="4859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395883" y="3048000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5.15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494862" y="3061701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5.35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62401" y="3075402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5.47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8219262" y="3061701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</a:rPr>
              <a:t>5.73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40" name="台形 39"/>
          <p:cNvSpPr/>
          <p:nvPr/>
        </p:nvSpPr>
        <p:spPr bwMode="auto">
          <a:xfrm>
            <a:off x="985431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台形 50"/>
          <p:cNvSpPr/>
          <p:nvPr/>
        </p:nvSpPr>
        <p:spPr bwMode="auto">
          <a:xfrm>
            <a:off x="12850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40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" name="台形 51"/>
          <p:cNvSpPr/>
          <p:nvPr/>
        </p:nvSpPr>
        <p:spPr bwMode="auto">
          <a:xfrm>
            <a:off x="15898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44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" name="台形 52"/>
          <p:cNvSpPr/>
          <p:nvPr/>
        </p:nvSpPr>
        <p:spPr bwMode="auto">
          <a:xfrm>
            <a:off x="18946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48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台形 53"/>
          <p:cNvSpPr/>
          <p:nvPr/>
        </p:nvSpPr>
        <p:spPr bwMode="auto">
          <a:xfrm>
            <a:off x="2204631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52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" name="台形 54"/>
          <p:cNvSpPr/>
          <p:nvPr/>
        </p:nvSpPr>
        <p:spPr bwMode="auto">
          <a:xfrm>
            <a:off x="25042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56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" name="台形 55"/>
          <p:cNvSpPr/>
          <p:nvPr/>
        </p:nvSpPr>
        <p:spPr bwMode="auto">
          <a:xfrm>
            <a:off x="28090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60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7" name="台形 56"/>
          <p:cNvSpPr/>
          <p:nvPr/>
        </p:nvSpPr>
        <p:spPr bwMode="auto">
          <a:xfrm>
            <a:off x="31138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64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225270" y="3352800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5.2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759255" y="3366501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5.3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0" name="台形 59"/>
          <p:cNvSpPr/>
          <p:nvPr/>
        </p:nvSpPr>
        <p:spPr bwMode="auto">
          <a:xfrm>
            <a:off x="4871631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100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台形 60"/>
          <p:cNvSpPr/>
          <p:nvPr/>
        </p:nvSpPr>
        <p:spPr bwMode="auto">
          <a:xfrm>
            <a:off x="51712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104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2" name="台形 61"/>
          <p:cNvSpPr/>
          <p:nvPr/>
        </p:nvSpPr>
        <p:spPr bwMode="auto">
          <a:xfrm>
            <a:off x="54760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108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3" name="台形 62"/>
          <p:cNvSpPr/>
          <p:nvPr/>
        </p:nvSpPr>
        <p:spPr bwMode="auto">
          <a:xfrm>
            <a:off x="57808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112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" name="台形 63"/>
          <p:cNvSpPr/>
          <p:nvPr/>
        </p:nvSpPr>
        <p:spPr bwMode="auto">
          <a:xfrm>
            <a:off x="6090831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116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5" name="台形 64"/>
          <p:cNvSpPr/>
          <p:nvPr/>
        </p:nvSpPr>
        <p:spPr bwMode="auto">
          <a:xfrm>
            <a:off x="63904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120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6" name="台形 65"/>
          <p:cNvSpPr/>
          <p:nvPr/>
        </p:nvSpPr>
        <p:spPr bwMode="auto">
          <a:xfrm>
            <a:off x="66952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124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7" name="台形 66"/>
          <p:cNvSpPr/>
          <p:nvPr/>
        </p:nvSpPr>
        <p:spPr bwMode="auto">
          <a:xfrm>
            <a:off x="70000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128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8" name="台形 67"/>
          <p:cNvSpPr/>
          <p:nvPr/>
        </p:nvSpPr>
        <p:spPr bwMode="auto">
          <a:xfrm>
            <a:off x="7310031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132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台形 68"/>
          <p:cNvSpPr/>
          <p:nvPr/>
        </p:nvSpPr>
        <p:spPr bwMode="auto">
          <a:xfrm>
            <a:off x="76096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136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台形 69"/>
          <p:cNvSpPr/>
          <p:nvPr/>
        </p:nvSpPr>
        <p:spPr bwMode="auto">
          <a:xfrm>
            <a:off x="79144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140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1" name="台形 70"/>
          <p:cNvSpPr/>
          <p:nvPr/>
        </p:nvSpPr>
        <p:spPr bwMode="auto">
          <a:xfrm>
            <a:off x="8219262" y="4204701"/>
            <a:ext cx="315139" cy="352255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rgbClr val="FF0000"/>
                </a:solidFill>
              </a:rPr>
              <a:t>144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72" name="台形 71"/>
          <p:cNvSpPr/>
          <p:nvPr/>
        </p:nvSpPr>
        <p:spPr bwMode="auto">
          <a:xfrm>
            <a:off x="10009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台形 72"/>
          <p:cNvSpPr/>
          <p:nvPr/>
        </p:nvSpPr>
        <p:spPr bwMode="auto">
          <a:xfrm>
            <a:off x="16105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46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台形 73"/>
          <p:cNvSpPr/>
          <p:nvPr/>
        </p:nvSpPr>
        <p:spPr bwMode="auto">
          <a:xfrm>
            <a:off x="22201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54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台形 74"/>
          <p:cNvSpPr/>
          <p:nvPr/>
        </p:nvSpPr>
        <p:spPr bwMode="auto">
          <a:xfrm>
            <a:off x="28297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62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台形 75"/>
          <p:cNvSpPr/>
          <p:nvPr/>
        </p:nvSpPr>
        <p:spPr bwMode="auto">
          <a:xfrm>
            <a:off x="48871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102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台形 76"/>
          <p:cNvSpPr/>
          <p:nvPr/>
        </p:nvSpPr>
        <p:spPr bwMode="auto">
          <a:xfrm>
            <a:off x="54967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110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台形 77"/>
          <p:cNvSpPr/>
          <p:nvPr/>
        </p:nvSpPr>
        <p:spPr bwMode="auto">
          <a:xfrm>
            <a:off x="61063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118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台形 78"/>
          <p:cNvSpPr/>
          <p:nvPr/>
        </p:nvSpPr>
        <p:spPr bwMode="auto">
          <a:xfrm>
            <a:off x="67159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126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台形 79"/>
          <p:cNvSpPr/>
          <p:nvPr/>
        </p:nvSpPr>
        <p:spPr bwMode="auto">
          <a:xfrm>
            <a:off x="7325540" y="4816621"/>
            <a:ext cx="599261" cy="352255"/>
          </a:xfrm>
          <a:prstGeom prst="trapezoid">
            <a:avLst/>
          </a:prstGeom>
          <a:solidFill>
            <a:srgbClr val="D5F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134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台形 80"/>
          <p:cNvSpPr/>
          <p:nvPr/>
        </p:nvSpPr>
        <p:spPr bwMode="auto">
          <a:xfrm>
            <a:off x="7935140" y="4816621"/>
            <a:ext cx="599261" cy="352255"/>
          </a:xfrm>
          <a:prstGeom prst="trapezoid">
            <a:avLst/>
          </a:prstGeom>
          <a:solidFill>
            <a:srgbClr val="D5F4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rgbClr val="FF0000"/>
                </a:solidFill>
              </a:rPr>
              <a:t>142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2" name="台形 81"/>
          <p:cNvSpPr/>
          <p:nvPr/>
        </p:nvSpPr>
        <p:spPr bwMode="auto">
          <a:xfrm>
            <a:off x="990601" y="5426221"/>
            <a:ext cx="1214030" cy="352255"/>
          </a:xfrm>
          <a:prstGeom prst="trapezoid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42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台形 82"/>
          <p:cNvSpPr/>
          <p:nvPr/>
        </p:nvSpPr>
        <p:spPr bwMode="auto">
          <a:xfrm>
            <a:off x="2214971" y="5426221"/>
            <a:ext cx="1214030" cy="352255"/>
          </a:xfrm>
          <a:prstGeom prst="trapezoid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58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台形 83"/>
          <p:cNvSpPr/>
          <p:nvPr/>
        </p:nvSpPr>
        <p:spPr bwMode="auto">
          <a:xfrm>
            <a:off x="4876801" y="5426221"/>
            <a:ext cx="1214030" cy="352255"/>
          </a:xfrm>
          <a:prstGeom prst="trapezoid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106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台形 84"/>
          <p:cNvSpPr/>
          <p:nvPr/>
        </p:nvSpPr>
        <p:spPr bwMode="auto">
          <a:xfrm>
            <a:off x="6101171" y="5426221"/>
            <a:ext cx="1214030" cy="352255"/>
          </a:xfrm>
          <a:prstGeom prst="trapezoid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122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台形 85"/>
          <p:cNvSpPr/>
          <p:nvPr/>
        </p:nvSpPr>
        <p:spPr bwMode="auto">
          <a:xfrm>
            <a:off x="7325540" y="5425427"/>
            <a:ext cx="1208861" cy="352255"/>
          </a:xfrm>
          <a:prstGeom prst="trapezoid">
            <a:avLst/>
          </a:prstGeom>
          <a:solidFill>
            <a:srgbClr val="92D05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rgbClr val="FF0000"/>
                </a:solidFill>
              </a:rPr>
              <a:t>138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7" name="台形 86"/>
          <p:cNvSpPr/>
          <p:nvPr/>
        </p:nvSpPr>
        <p:spPr bwMode="auto">
          <a:xfrm>
            <a:off x="990601" y="6033900"/>
            <a:ext cx="2438400" cy="352255"/>
          </a:xfrm>
          <a:prstGeom prst="trapezoid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50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台形 87"/>
          <p:cNvSpPr/>
          <p:nvPr/>
        </p:nvSpPr>
        <p:spPr bwMode="auto">
          <a:xfrm>
            <a:off x="4867537" y="6033900"/>
            <a:ext cx="2438400" cy="352255"/>
          </a:xfrm>
          <a:prstGeom prst="trapezoid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b="1" dirty="0" smtClean="0">
                <a:solidFill>
                  <a:schemeClr val="tx1"/>
                </a:solidFill>
              </a:rPr>
              <a:t>114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76200" y="4174035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20 MHz</a:t>
            </a:r>
          </a:p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channels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76200" y="4752201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4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0 MHz</a:t>
            </a:r>
          </a:p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channels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76200" y="534418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8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0 MHz</a:t>
            </a:r>
          </a:p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channels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6200" y="5953780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160 MHz</a:t>
            </a:r>
          </a:p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channels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816654" y="3378281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5.5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330669" y="3390061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5.6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7864654" y="3378281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5.7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3943351" y="3800890"/>
            <a:ext cx="114300" cy="228600"/>
            <a:chOff x="152400" y="838200"/>
            <a:chExt cx="228600" cy="457200"/>
          </a:xfrm>
        </p:grpSpPr>
        <p:grpSp>
          <p:nvGrpSpPr>
            <p:cNvPr id="42" name="グループ化 41"/>
            <p:cNvGrpSpPr/>
            <p:nvPr/>
          </p:nvGrpSpPr>
          <p:grpSpPr>
            <a:xfrm>
              <a:off x="152400" y="838200"/>
              <a:ext cx="152400" cy="457200"/>
              <a:chOff x="152400" y="838200"/>
              <a:chExt cx="152400" cy="457200"/>
            </a:xfrm>
          </p:grpSpPr>
          <p:cxnSp>
            <p:nvCxnSpPr>
              <p:cNvPr id="13" name="直線コネクタ 12"/>
              <p:cNvCxnSpPr/>
              <p:nvPr/>
            </p:nvCxnSpPr>
            <p:spPr bwMode="auto">
              <a:xfrm>
                <a:off x="152400" y="838200"/>
                <a:ext cx="152400" cy="152400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直線コネクタ 93"/>
              <p:cNvCxnSpPr/>
              <p:nvPr/>
            </p:nvCxnSpPr>
            <p:spPr bwMode="auto">
              <a:xfrm>
                <a:off x="152400" y="1143000"/>
                <a:ext cx="152400" cy="152400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直線コネクタ 94"/>
              <p:cNvCxnSpPr/>
              <p:nvPr/>
            </p:nvCxnSpPr>
            <p:spPr bwMode="auto">
              <a:xfrm flipH="1">
                <a:off x="152400" y="990600"/>
                <a:ext cx="152400" cy="152400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97" name="グループ化 96"/>
            <p:cNvGrpSpPr/>
            <p:nvPr/>
          </p:nvGrpSpPr>
          <p:grpSpPr>
            <a:xfrm>
              <a:off x="228600" y="838200"/>
              <a:ext cx="152400" cy="457200"/>
              <a:chOff x="152400" y="838200"/>
              <a:chExt cx="152400" cy="457200"/>
            </a:xfrm>
          </p:grpSpPr>
          <p:cxnSp>
            <p:nvCxnSpPr>
              <p:cNvPr id="101" name="直線コネクタ 100"/>
              <p:cNvCxnSpPr/>
              <p:nvPr/>
            </p:nvCxnSpPr>
            <p:spPr bwMode="auto">
              <a:xfrm>
                <a:off x="152400" y="838200"/>
                <a:ext cx="152400" cy="152400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" name="直線コネクタ 101"/>
              <p:cNvCxnSpPr/>
              <p:nvPr/>
            </p:nvCxnSpPr>
            <p:spPr bwMode="auto">
              <a:xfrm>
                <a:off x="152400" y="1143000"/>
                <a:ext cx="152400" cy="152400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3" name="直線コネクタ 102"/>
              <p:cNvCxnSpPr/>
              <p:nvPr/>
            </p:nvCxnSpPr>
            <p:spPr bwMode="auto">
              <a:xfrm flipH="1">
                <a:off x="152400" y="990600"/>
                <a:ext cx="152400" cy="152400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104" name="テキスト ボックス 103"/>
          <p:cNvSpPr txBox="1"/>
          <p:nvPr/>
        </p:nvSpPr>
        <p:spPr>
          <a:xfrm>
            <a:off x="8518893" y="4039808"/>
            <a:ext cx="596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GHz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69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858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 smtClean="0">
                <a:latin typeface="Times New Roman" charset="0"/>
              </a:rPr>
              <a:t>Occupied channel bandwidth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81000" y="1596118"/>
            <a:ext cx="8382000" cy="4042682"/>
          </a:xfrm>
        </p:spPr>
        <p:txBody>
          <a:bodyPr/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dirty="0" smtClean="0"/>
              <a:t>Requirements for the </a:t>
            </a:r>
            <a:r>
              <a:rPr lang="en-US" altLang="ja-JP" dirty="0"/>
              <a:t>o</a:t>
            </a:r>
            <a:r>
              <a:rPr lang="en-US" altLang="ja-JP" dirty="0" smtClean="0"/>
              <a:t>ccupied channel bandwidths are relaxed to accommodate new OFDM signal of 802.11ax.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endParaRPr lang="en-US" altLang="ja-JP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516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85801"/>
            <a:ext cx="7770813" cy="12953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Radio burst length/Effective duration of the carrier sense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81000" y="1977117"/>
            <a:ext cx="8382000" cy="4498296"/>
          </a:xfrm>
        </p:spPr>
        <p:txBody>
          <a:bodyPr/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400" dirty="0" smtClean="0"/>
              <a:t>There have been technical requirements for the length of radio burst and effective duration of carrier sense, so called 4 </a:t>
            </a:r>
            <a:r>
              <a:rPr lang="en-US" altLang="ja-JP" sz="2400" dirty="0" err="1" smtClean="0"/>
              <a:t>ms</a:t>
            </a:r>
            <a:r>
              <a:rPr lang="en-US" altLang="ja-JP" sz="2400" dirty="0" smtClean="0"/>
              <a:t> rule.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length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a</a:t>
            </a:r>
            <a:r>
              <a:rPr lang="ja-JP" altLang="en-US" dirty="0" smtClean="0"/>
              <a:t> </a:t>
            </a:r>
            <a:r>
              <a:rPr lang="en-US" altLang="ja-JP" dirty="0" smtClean="0"/>
              <a:t>radio</a:t>
            </a:r>
            <a:r>
              <a:rPr lang="ja-JP" altLang="en-US" dirty="0" smtClean="0"/>
              <a:t> </a:t>
            </a:r>
            <a:r>
              <a:rPr lang="en-US" altLang="ja-JP" dirty="0" smtClean="0"/>
              <a:t>burst</a:t>
            </a:r>
            <a:r>
              <a:rPr lang="ja-JP" altLang="en-US" dirty="0" smtClean="0"/>
              <a:t> </a:t>
            </a:r>
            <a:r>
              <a:rPr lang="en-US" altLang="ja-JP" dirty="0" smtClean="0"/>
              <a:t>must</a:t>
            </a:r>
            <a:r>
              <a:rPr lang="ja-JP" altLang="en-US" dirty="0" smtClean="0"/>
              <a:t> </a:t>
            </a:r>
            <a:r>
              <a:rPr lang="en-US" altLang="ja-JP" dirty="0" smtClean="0"/>
              <a:t>be</a:t>
            </a:r>
            <a:r>
              <a:rPr lang="ja-JP" altLang="en-US" dirty="0" smtClean="0"/>
              <a:t> </a:t>
            </a:r>
            <a:r>
              <a:rPr lang="en-US" altLang="ja-JP" dirty="0" smtClean="0"/>
              <a:t>less</a:t>
            </a:r>
            <a:r>
              <a:rPr lang="ja-JP" altLang="en-US" dirty="0" smtClean="0"/>
              <a:t> </a:t>
            </a:r>
            <a:r>
              <a:rPr lang="en-US" altLang="ja-JP" dirty="0" smtClean="0"/>
              <a:t>than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equal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4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ms.</a:t>
            </a:r>
            <a:endParaRPr lang="en-US" altLang="ja-JP" dirty="0" smtClean="0"/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dirty="0" smtClean="0"/>
              <a:t>A device has to do carrier sense if more than 4 </a:t>
            </a:r>
            <a:r>
              <a:rPr lang="en-US" altLang="ja-JP" dirty="0" err="1" smtClean="0"/>
              <a:t>ms</a:t>
            </a:r>
            <a:r>
              <a:rPr lang="en-US" altLang="ja-JP" dirty="0" smtClean="0"/>
              <a:t> had passed since previous carrier sense.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dirty="0" smtClean="0"/>
              <a:t>Now, 4 </a:t>
            </a:r>
            <a:r>
              <a:rPr lang="en-US" altLang="ja-JP" dirty="0" err="1" smtClean="0"/>
              <a:t>ms</a:t>
            </a:r>
            <a:r>
              <a:rPr lang="en-US" altLang="ja-JP" dirty="0" smtClean="0"/>
              <a:t> is relaxed to 8 </a:t>
            </a:r>
            <a:r>
              <a:rPr lang="en-US" altLang="ja-JP" dirty="0" err="1" smtClean="0"/>
              <a:t>ms.</a:t>
            </a:r>
            <a:endParaRPr lang="en-US" altLang="ja-JP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990600" y="5479332"/>
            <a:ext cx="7391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角丸四角形 4"/>
          <p:cNvSpPr/>
          <p:nvPr/>
        </p:nvSpPr>
        <p:spPr bwMode="auto">
          <a:xfrm>
            <a:off x="1295400" y="5105401"/>
            <a:ext cx="685800" cy="373931"/>
          </a:xfrm>
          <a:prstGeom prst="roundRect">
            <a:avLst/>
          </a:prstGeom>
          <a:pattFill prst="zigZ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CS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1981200" y="5098332"/>
            <a:ext cx="1752600" cy="381000"/>
          </a:xfrm>
          <a:prstGeom prst="roundRect">
            <a:avLst/>
          </a:prstGeom>
          <a:solidFill>
            <a:srgbClr val="85D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Radio Burst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4038600" y="5486400"/>
            <a:ext cx="457200" cy="381000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4895397" y="5105401"/>
            <a:ext cx="685800" cy="373931"/>
          </a:xfrm>
          <a:prstGeom prst="roundRect">
            <a:avLst/>
          </a:prstGeom>
          <a:pattFill prst="zigZ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CS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5581197" y="5098332"/>
            <a:ext cx="1752600" cy="381000"/>
          </a:xfrm>
          <a:prstGeom prst="roundRect">
            <a:avLst/>
          </a:prstGeom>
          <a:solidFill>
            <a:srgbClr val="85D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Radio Burst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7714797" y="5476178"/>
            <a:ext cx="457200" cy="381000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角丸四角形吹き出し 6"/>
          <p:cNvSpPr/>
          <p:nvPr/>
        </p:nvSpPr>
        <p:spPr bwMode="auto">
          <a:xfrm>
            <a:off x="3000363" y="4574055"/>
            <a:ext cx="1572513" cy="381000"/>
          </a:xfrm>
          <a:prstGeom prst="wedgeRoundRectCallout">
            <a:avLst>
              <a:gd name="adj1" fmla="val -67743"/>
              <a:gd name="adj2" fmla="val 82668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Length &lt;= 4 </a:t>
            </a:r>
            <a:r>
              <a:rPr kumimoji="0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ms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角丸四角形吹き出し 21"/>
          <p:cNvSpPr/>
          <p:nvPr/>
        </p:nvSpPr>
        <p:spPr bwMode="auto">
          <a:xfrm>
            <a:off x="5181601" y="4183932"/>
            <a:ext cx="3581400" cy="704603"/>
          </a:xfrm>
          <a:prstGeom prst="wedgeRoundRectCallout">
            <a:avLst>
              <a:gd name="adj1" fmla="val -48561"/>
              <a:gd name="adj2" fmla="val 79264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This carrier sense </a:t>
            </a:r>
            <a:r>
              <a:rPr lang="en-US" altLang="ja-JP" sz="1600" dirty="0" smtClean="0">
                <a:solidFill>
                  <a:schemeClr val="accent6"/>
                </a:solidFill>
              </a:rPr>
              <a:t>can be omitted if 4 </a:t>
            </a:r>
            <a:r>
              <a:rPr lang="en-US" altLang="ja-JP" sz="1600" dirty="0" err="1" smtClean="0">
                <a:solidFill>
                  <a:schemeClr val="accent6"/>
                </a:solidFill>
              </a:rPr>
              <a:t>ms</a:t>
            </a:r>
            <a:r>
              <a:rPr lang="en-US" altLang="ja-JP" sz="1600" dirty="0" smtClean="0">
                <a:solidFill>
                  <a:schemeClr val="accent6"/>
                </a:solidFill>
              </a:rPr>
              <a:t> has not passed since previous CS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5148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403413" y="685801"/>
            <a:ext cx="8435788" cy="10667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Requirements for DFS in 5.3 GHz band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30231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sz="2000" dirty="0" smtClean="0">
                <a:solidFill>
                  <a:schemeClr val="tx1"/>
                </a:solidFill>
              </a:rPr>
              <a:t>New</a:t>
            </a:r>
            <a:r>
              <a:rPr lang="ja-JP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pulse</a:t>
            </a:r>
            <a:r>
              <a:rPr lang="ja-JP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pattern</a:t>
            </a:r>
            <a:r>
              <a:rPr lang="ja-JP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for WLAN to detect is defined in terms of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ja-JP" sz="1600" b="1" dirty="0" smtClean="0">
                <a:solidFill>
                  <a:schemeClr val="tx1"/>
                </a:solidFill>
              </a:rPr>
              <a:t>Minimum and maximum values of the pulse width (W), minimum and maximum values of pulse repetition frequency (PRF), number of pulses in a period, etc.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 smtClean="0">
                <a:solidFill>
                  <a:schemeClr val="tx1"/>
                </a:solidFill>
              </a:rPr>
              <a:t>Future pulse pattern of the new weather radar is still under discussion.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The condition of traffic load during in service monitoring is relaxed from 50% to 30% (similar to the requirement of ETSI).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solidFill>
                  <a:schemeClr val="tx1"/>
                </a:solidFill>
              </a:rPr>
              <a:t>There is mitigation period of 1 year to adopt new radar detection scheme.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838200" y="5998668"/>
            <a:ext cx="770413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直線矢印コネクタ 5"/>
          <p:cNvCxnSpPr/>
          <p:nvPr/>
        </p:nvCxnSpPr>
        <p:spPr bwMode="auto">
          <a:xfrm flipV="1">
            <a:off x="735900" y="4627068"/>
            <a:ext cx="0" cy="1295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>
            <a:off x="838200" y="5617668"/>
            <a:ext cx="770413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 flipV="1">
            <a:off x="1219200" y="4495800"/>
            <a:ext cx="0" cy="15028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838200" y="5236668"/>
            <a:ext cx="770413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正方形/長方形 11"/>
          <p:cNvSpPr/>
          <p:nvPr/>
        </p:nvSpPr>
        <p:spPr bwMode="auto">
          <a:xfrm>
            <a:off x="1213770" y="5236668"/>
            <a:ext cx="152400" cy="762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986488" y="5257799"/>
            <a:ext cx="604312" cy="762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直線矢印コネクタ 14"/>
          <p:cNvCxnSpPr/>
          <p:nvPr/>
        </p:nvCxnSpPr>
        <p:spPr bwMode="auto">
          <a:xfrm>
            <a:off x="990600" y="5465268"/>
            <a:ext cx="22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9" name="直線矢印コネクタ 18"/>
          <p:cNvCxnSpPr/>
          <p:nvPr/>
        </p:nvCxnSpPr>
        <p:spPr bwMode="auto">
          <a:xfrm>
            <a:off x="1371600" y="5465268"/>
            <a:ext cx="22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1524000" y="5307330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W1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 bwMode="auto">
          <a:xfrm flipH="1" flipV="1">
            <a:off x="1366170" y="4779468"/>
            <a:ext cx="5430" cy="1219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 flipV="1">
            <a:off x="1981200" y="4779468"/>
            <a:ext cx="0" cy="12403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コネクタ 24"/>
          <p:cNvCxnSpPr/>
          <p:nvPr/>
        </p:nvCxnSpPr>
        <p:spPr bwMode="auto">
          <a:xfrm flipV="1">
            <a:off x="2590800" y="4779468"/>
            <a:ext cx="0" cy="12403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>
            <a:off x="1986488" y="5076303"/>
            <a:ext cx="599025" cy="79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2078955" y="4831128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W2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1" name="直線矢印コネクタ 30"/>
          <p:cNvCxnSpPr/>
          <p:nvPr/>
        </p:nvCxnSpPr>
        <p:spPr bwMode="auto">
          <a:xfrm>
            <a:off x="1371600" y="4948443"/>
            <a:ext cx="599025" cy="79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1464067" y="4703268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T1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7" name="直線矢印コネクタ 36"/>
          <p:cNvCxnSpPr/>
          <p:nvPr/>
        </p:nvCxnSpPr>
        <p:spPr bwMode="auto">
          <a:xfrm>
            <a:off x="2601375" y="4966598"/>
            <a:ext cx="9038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893162" y="47214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T2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3505200" y="5236669"/>
            <a:ext cx="152400" cy="762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4277917" y="5234107"/>
            <a:ext cx="604312" cy="762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直線コネクタ 42"/>
          <p:cNvCxnSpPr/>
          <p:nvPr/>
        </p:nvCxnSpPr>
        <p:spPr bwMode="auto">
          <a:xfrm flipV="1">
            <a:off x="3510630" y="4495800"/>
            <a:ext cx="0" cy="152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正方形/長方形 43"/>
          <p:cNvSpPr/>
          <p:nvPr/>
        </p:nvSpPr>
        <p:spPr bwMode="auto">
          <a:xfrm>
            <a:off x="6019800" y="5257800"/>
            <a:ext cx="152400" cy="762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6792517" y="5255238"/>
            <a:ext cx="604312" cy="762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直線矢印コネクタ 45"/>
          <p:cNvCxnSpPr/>
          <p:nvPr/>
        </p:nvCxnSpPr>
        <p:spPr bwMode="auto">
          <a:xfrm>
            <a:off x="1219199" y="4648200"/>
            <a:ext cx="22860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1929396" y="4370597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1/PRF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5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379413" y="1981200"/>
            <a:ext cx="8383588" cy="4113213"/>
          </a:xfrm>
        </p:spPr>
        <p:txBody>
          <a:bodyPr/>
          <a:lstStyle/>
          <a:p>
            <a:r>
              <a:rPr kumimoji="1" lang="en-US" altLang="ja-JP" sz="2000" dirty="0" smtClean="0"/>
              <a:t>1. MIC Web site, Technical Requirements for the next generation high efficiency wireless LANs,	</a:t>
            </a:r>
            <a:r>
              <a:rPr lang="en-US" altLang="ja-JP" sz="2000" dirty="0" smtClean="0">
                <a:hlinkClick r:id="rId2"/>
              </a:rPr>
              <a:t>http</a:t>
            </a:r>
            <a:r>
              <a:rPr lang="en-US" altLang="ja-JP" sz="2000" dirty="0">
                <a:hlinkClick r:id="rId2"/>
              </a:rPr>
              <a:t>://</a:t>
            </a:r>
            <a:r>
              <a:rPr lang="en-US" altLang="ja-JP" sz="2000" dirty="0" smtClean="0">
                <a:hlinkClick r:id="rId2"/>
              </a:rPr>
              <a:t>www.soumu.go.jp/menu_news/s-news/02kiban12_04000251.html</a:t>
            </a:r>
            <a:r>
              <a:rPr lang="en-US" altLang="ja-JP" sz="2000" dirty="0" smtClean="0"/>
              <a:t> (in Japanese)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4294967295"/>
          </p:nvPr>
        </p:nvSpPr>
        <p:spPr>
          <a:xfrm>
            <a:off x="685800" y="260350"/>
            <a:ext cx="1525588" cy="273050"/>
          </a:xfrm>
        </p:spPr>
        <p:txBody>
          <a:bodyPr/>
          <a:lstStyle/>
          <a:p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4294967295"/>
          </p:nvPr>
        </p:nvSpPr>
        <p:spPr>
          <a:xfrm>
            <a:off x="5959475" y="6475413"/>
            <a:ext cx="3184525" cy="180975"/>
          </a:xfrm>
        </p:spPr>
        <p:txBody>
          <a:bodyPr/>
          <a:lstStyle/>
          <a:p>
            <a:r>
              <a:rPr lang="en-US" smtClean="0"/>
              <a:t>Y. Inoue (NTT)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542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36259</TotalTime>
  <Words>528</Words>
  <Application>Microsoft Office PowerPoint</Application>
  <PresentationFormat>画面に合わせる (4:3)</PresentationFormat>
  <Paragraphs>127</Paragraphs>
  <Slides>7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RR-TAG Meeting Agenda</dc:title>
  <dc:creator>井上保彦</dc:creator>
  <cp:lastModifiedBy>Yasuhiko Inoue</cp:lastModifiedBy>
  <cp:revision>1603</cp:revision>
  <cp:lastPrinted>1601-01-01T00:00:00Z</cp:lastPrinted>
  <dcterms:created xsi:type="dcterms:W3CDTF">2016-03-03T14:54:45Z</dcterms:created>
  <dcterms:modified xsi:type="dcterms:W3CDTF">2019-07-17T12:50:00Z</dcterms:modified>
</cp:coreProperties>
</file>