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1" r:id="rId3"/>
    <p:sldId id="354" r:id="rId4"/>
    <p:sldId id="365" r:id="rId5"/>
    <p:sldId id="366" r:id="rId6"/>
    <p:sldId id="367" r:id="rId7"/>
    <p:sldId id="364" r:id="rId8"/>
    <p:sldId id="368" r:id="rId9"/>
    <p:sldId id="369" r:id="rId10"/>
    <p:sldId id="355" r:id="rId11"/>
    <p:sldId id="361" r:id="rId12"/>
    <p:sldId id="357" r:id="rId13"/>
    <p:sldId id="359" r:id="rId14"/>
    <p:sldId id="362" r:id="rId15"/>
    <p:sldId id="363" r:id="rId16"/>
    <p:sldId id="358" r:id="rId17"/>
    <p:sldId id="360" r:id="rId18"/>
    <p:sldId id="35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3108" autoAdjust="0"/>
  </p:normalViewPr>
  <p:slideViewPr>
    <p:cSldViewPr>
      <p:cViewPr varScale="1">
        <p:scale>
          <a:sx n="79" d="100"/>
          <a:sy n="79" d="100"/>
        </p:scale>
        <p:origin x="181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6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11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32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8972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31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284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14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82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28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6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01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7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15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80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57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8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 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 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8297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Li, Takizawa, Kojima (NICT)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802.18-19/00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90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Home/theACMA/proposed-area-wide-apparatus-licenc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s-auth.hk/filemanager/en/content_711/cp20190705_e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ain.trai.gov.in/consultation-paper-allotment-spectrum-indian-railways-public-safety-and-security-servic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minfo.go.id/content/detail/18756/siaran-pers-no-101hmkominfo052019-tentang-penetapan-regulasi-mengenai-persyaratan-teknis-alat-danatau-perangkat-telekomunikasi-low-power-wide-area-lpwa/0/siaran_per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89-00-0000-latest-positions-of-apt-on-selected-wrc-19-agenda-items-after-apg19-4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umu.go.jp/menu_news/s-news/01kiban10_02000032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web/msipContents/contentsView.do?cateId=mssw353&amp;artId=204443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89-00-0000-latest-positions-of-apt-on-selected-wrc-19-agenda-items-after-apg19-4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cmc.gov.my/media/announcements/public-consultation-on-proposed-malaysia%E2%80%99s-positi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ssets/Uploads/documents/pibs/ff001f5055/table-of-radio-spectrum-usage-in-new-zealand-pib-21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83-06-0000-singapore-consultation-ieee-802-comments-on-866-869mhz-srds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19/07/APT-AWG-REP-90_-AI1_13_survey_report_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19/07/APT-AWG-REP-99_-_SS_above_24GHz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sites/default/files/2019/07/APT-AWG-REP-92_-_Report_on_HIB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58-07-0000-acma-5yr-spectrum-outlook-2019-23-ieee-802-comment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cma.gov.au/Home/theACMA/draft-five-year-spectrum-outlook-2019-2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rc.gov.bd/news/public-consultation-draft-revision-national-frequency-allocation-tab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July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1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ACMA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Proposed </a:t>
            </a:r>
            <a:r>
              <a:rPr lang="en-US" b="0" dirty="0"/>
              <a:t>area-wide apparatus </a:t>
            </a:r>
            <a:r>
              <a:rPr lang="en-US" b="0" dirty="0" err="1" smtClean="0"/>
              <a:t>licence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To develop </a:t>
            </a:r>
            <a:r>
              <a:rPr lang="en-US" dirty="0"/>
              <a:t>a new transmitter and receiver </a:t>
            </a:r>
            <a:r>
              <a:rPr lang="en-US" dirty="0" err="1"/>
              <a:t>licence</a:t>
            </a:r>
            <a:r>
              <a:rPr lang="en-US" dirty="0"/>
              <a:t> type, referred to as the area-wide apparatus </a:t>
            </a:r>
            <a:r>
              <a:rPr lang="en-US" dirty="0" err="1"/>
              <a:t>licence</a:t>
            </a:r>
            <a:r>
              <a:rPr lang="en-US" dirty="0"/>
              <a:t> (AWL) type. This new </a:t>
            </a:r>
            <a:r>
              <a:rPr lang="en-US" dirty="0" err="1"/>
              <a:t>licence</a:t>
            </a:r>
            <a:r>
              <a:rPr lang="en-US" dirty="0"/>
              <a:t> type is intended to benefit spectrum users by complementing existing licensing options and improving apparatus licensing flexibility, particularly by providing a scalable licensing option to support area-wide multi-device deployments. 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www.acma.gov.au/Home/theACMA/proposed-area-wide-apparatus-licence</a:t>
            </a:r>
            <a:r>
              <a:rPr lang="en-US" dirty="0" smtClean="0"/>
              <a:t>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4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Hong Kong HKCA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kern="1200" dirty="0" smtClean="0">
                <a:latin typeface="Times New Roman" pitchFamily="16" charset="0"/>
              </a:rPr>
              <a:t>Variation </a:t>
            </a:r>
            <a:r>
              <a:rPr lang="en-US" b="0" kern="1200" dirty="0">
                <a:latin typeface="Times New Roman" pitchFamily="16" charset="0"/>
              </a:rPr>
              <a:t>to the Class </a:t>
            </a:r>
            <a:r>
              <a:rPr lang="en-US" b="0" kern="1200" dirty="0" err="1">
                <a:latin typeface="Times New Roman" pitchFamily="16" charset="0"/>
              </a:rPr>
              <a:t>Licence</a:t>
            </a:r>
            <a:r>
              <a:rPr lang="en-US" b="0" kern="1200" dirty="0">
                <a:latin typeface="Times New Roman" pitchFamily="16" charset="0"/>
              </a:rPr>
              <a:t> for Medical Implant Communication System Device under Section 7C of the Telecommunications Ordinance (Chapter 106) 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2, 2019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Extend the frequency band of the class </a:t>
            </a:r>
            <a:r>
              <a:rPr lang="en-US" dirty="0" err="1" smtClean="0"/>
              <a:t>licence</a:t>
            </a:r>
            <a:r>
              <a:rPr lang="en-US" dirty="0" smtClean="0"/>
              <a:t> from 402-405 MHz to 401-406 </a:t>
            </a:r>
            <a:r>
              <a:rPr lang="en-US" dirty="0" err="1" smtClean="0"/>
              <a:t>MHz.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www.coms-auth.hk/filemanager/en/content_711/cp20190705_e.pdf</a:t>
            </a:r>
            <a:r>
              <a:rPr lang="en-US" dirty="0" smtClean="0"/>
              <a:t> 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7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India TRAI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Allotment of spectrum to Indian Railways for Public Safety and Security </a:t>
            </a:r>
            <a:r>
              <a:rPr lang="en-US" b="0" dirty="0" smtClean="0"/>
              <a:t>services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July 22,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Indian </a:t>
            </a:r>
            <a:r>
              <a:rPr lang="en-US" dirty="0"/>
              <a:t>Railways has requested </a:t>
            </a:r>
            <a:r>
              <a:rPr lang="en-US" dirty="0" smtClean="0"/>
              <a:t>DoT </a:t>
            </a:r>
            <a:r>
              <a:rPr lang="en-US" dirty="0"/>
              <a:t>to reserve 15 MHz of spectrum in 700 MHz band for the purpose and to begin with 10 MHz to be </a:t>
            </a:r>
            <a:r>
              <a:rPr lang="en-US" dirty="0" smtClean="0"/>
              <a:t>allocated </a:t>
            </a:r>
            <a:r>
              <a:rPr lang="en-US" dirty="0"/>
              <a:t>free of cost as the proposal is devoid of any commercial gain, but only for enhancing security and passenger amenities.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DoT has </a:t>
            </a:r>
            <a:r>
              <a:rPr lang="en-US" dirty="0"/>
              <a:t>also requested </a:t>
            </a:r>
            <a:r>
              <a:rPr lang="en-US" dirty="0" smtClean="0"/>
              <a:t>TRAI to </a:t>
            </a:r>
            <a:r>
              <a:rPr lang="en-US" dirty="0"/>
              <a:t>provide recommendations on administrative allotment of spectrum to Indian Railways and the quantum, price, appropriate frequency band (including 450-470 MHz band) and any other related </a:t>
            </a:r>
            <a:r>
              <a:rPr lang="en-US" dirty="0" smtClean="0"/>
              <a:t>issue.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https://main.trai.gov.in/consultation-paper-allotment-spectrum-indian-railways-public-safety-and-security-services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0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Indonesia MCIT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Technical </a:t>
            </a:r>
            <a:r>
              <a:rPr lang="en-US" b="0" dirty="0"/>
              <a:t>requirement on </a:t>
            </a:r>
            <a:r>
              <a:rPr lang="en-US" b="0" dirty="0" smtClean="0"/>
              <a:t>telecommunications devices </a:t>
            </a:r>
            <a:r>
              <a:rPr lang="en-US" b="0" dirty="0"/>
              <a:t>Low Power Wide Area (LPWA) </a:t>
            </a:r>
            <a:r>
              <a:rPr lang="en-US" b="0" dirty="0" smtClean="0"/>
              <a:t>is finalized and posted in May 2019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Non-cellular </a:t>
            </a:r>
            <a:r>
              <a:rPr lang="en-US" dirty="0"/>
              <a:t>low power wide area telecommunications equipment </a:t>
            </a:r>
            <a:r>
              <a:rPr lang="en-US" dirty="0" smtClean="0"/>
              <a:t>and/or </a:t>
            </a:r>
            <a:r>
              <a:rPr lang="en-US" dirty="0"/>
              <a:t>equipment are regulated using wideband </a:t>
            </a:r>
            <a:r>
              <a:rPr lang="en-US" dirty="0" smtClean="0"/>
              <a:t>and/ or</a:t>
            </a:r>
            <a:r>
              <a:rPr lang="en-US" dirty="0"/>
              <a:t> narrowband technology standards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https://www.kominfo.go.id/content/detail/18756/siaran-pers-no-101hmkominfo052019-tentang-penetapan-regulasi-mengenai-persyaratan-teknis-alat-danatau-perangkat-telekomunikasi-low-power-wide-area-lpwa/0/siaran_pers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8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WRC-19 positions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July 1,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For WRC-19 agenda items that are of interest to us, please refer to the summary (</a:t>
            </a:r>
            <a:r>
              <a:rPr lang="en-US" dirty="0">
                <a:hlinkClick r:id="rId3"/>
              </a:rPr>
              <a:t>19/0089r0</a:t>
            </a:r>
            <a:r>
              <a:rPr lang="en-US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www.soumu.go.jp/menu_news/s-news/01kiban10_02000032.html</a:t>
            </a:r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3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consultation on the use of radar for vehicles in </a:t>
            </a:r>
            <a:r>
              <a:rPr lang="en-US" b="0" dirty="0" smtClean="0"/>
              <a:t>E-band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19,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Increase </a:t>
            </a:r>
            <a:r>
              <a:rPr lang="en-US" dirty="0"/>
              <a:t>radar radio frequency from 76-77 GHz to 76-81 </a:t>
            </a:r>
            <a:r>
              <a:rPr lang="en-US" dirty="0" smtClean="0"/>
              <a:t>GHz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Update </a:t>
            </a:r>
            <a:r>
              <a:rPr lang="en-US" dirty="0"/>
              <a:t>the supply power of the radar antenna for preventing</a:t>
            </a:r>
            <a:br>
              <a:rPr lang="en-US" dirty="0"/>
            </a:br>
            <a:r>
              <a:rPr lang="en-US" dirty="0"/>
              <a:t>vehicle collision from 10mW or below to 20mW or </a:t>
            </a:r>
            <a:r>
              <a:rPr lang="en-US" dirty="0" smtClean="0"/>
              <a:t>below.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 new center frequency of 262 MHz band and encourage </a:t>
            </a:r>
            <a:r>
              <a:rPr lang="en-US" dirty="0" smtClean="0"/>
              <a:t>the use of </a:t>
            </a:r>
            <a:r>
              <a:rPr lang="en-US" dirty="0"/>
              <a:t>interference avoiding technique (e.g., LBT</a:t>
            </a:r>
            <a:r>
              <a:rPr lang="en-US" dirty="0" smtClean="0"/>
              <a:t>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  <a:hlinkClick r:id="rId3"/>
              </a:rPr>
              <a:t>https://www.msit.go.kr/web/msipContents/contentsView.do?cateId=mssw353&amp;artId=2044437</a:t>
            </a:r>
            <a:endParaRPr lang="en-US" dirty="0"/>
          </a:p>
          <a:p>
            <a:pPr marL="457200" lvl="1" indent="0" algn="just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5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Allotment of spectrum to Indian Railways for Public Safety and Security </a:t>
            </a:r>
            <a:r>
              <a:rPr lang="en-US" b="0" dirty="0" smtClean="0"/>
              <a:t>services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August 9,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For WRC-19 agenda items that are of interest to us, please refer to the summary (</a:t>
            </a:r>
            <a:r>
              <a:rPr lang="en-US" dirty="0" smtClean="0">
                <a:hlinkClick r:id="rId3"/>
              </a:rPr>
              <a:t>19/0089r0</a:t>
            </a:r>
            <a:r>
              <a:rPr lang="en-US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https://www.mcmc.gov.my/media/announcements/public-consultation-on-proposed-malaysia%E2%80%99s-positio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New Zealand RSM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Table </a:t>
            </a:r>
            <a:r>
              <a:rPr lang="en-US" b="0" dirty="0"/>
              <a:t>of frequency allocation </a:t>
            </a:r>
            <a:r>
              <a:rPr lang="en-US" b="0" dirty="0" smtClean="0"/>
              <a:t>that</a:t>
            </a:r>
            <a:r>
              <a:rPr lang="en-US" dirty="0" smtClean="0"/>
              <a:t> </a:t>
            </a:r>
            <a:r>
              <a:rPr lang="en-US" b="0" dirty="0" smtClean="0"/>
              <a:t>reflects </a:t>
            </a:r>
            <a:r>
              <a:rPr lang="en-US" b="0" dirty="0"/>
              <a:t>the consequential changes in alignment with various updates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for General User </a:t>
            </a:r>
            <a:r>
              <a:rPr lang="en-US" b="0" dirty="0" err="1" smtClean="0"/>
              <a:t>Licences</a:t>
            </a:r>
            <a:r>
              <a:rPr lang="en-US" b="0" dirty="0"/>
              <a:t> </a:t>
            </a:r>
            <a:r>
              <a:rPr lang="en-US" b="0" dirty="0" smtClean="0"/>
              <a:t>is posted in May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new provision to clarify the use of the frequency range 5725 – 5850 MHz for customer premise </a:t>
            </a:r>
            <a:r>
              <a:rPr lang="en-US" dirty="0" smtClean="0"/>
              <a:t>equipment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an amalgamation of two previous provisions in 76 – 77 GHz and 77 – 81 GHz into a single contiguous provision 76 – 81 GHz</a:t>
            </a:r>
            <a:r>
              <a:rPr lang="en-US" dirty="0" smtClean="0"/>
              <a:t>.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www.rsm.govt.nz/assets/Uploads/documents/pibs/ff001f5055/table-of-radio-spectrum-usage-in-new-zealand-pib-21.pdf</a:t>
            </a:r>
            <a:r>
              <a:rPr lang="en-US" dirty="0" smtClean="0"/>
              <a:t>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Singapore IMDA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Public </a:t>
            </a:r>
            <a:r>
              <a:rPr lang="en-US" b="0" dirty="0"/>
              <a:t>Consultation on Allocation of Spectrum for Enterprise and Public Mobile </a:t>
            </a:r>
            <a:r>
              <a:rPr lang="en-US" b="0" dirty="0" smtClean="0"/>
              <a:t>use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is the </a:t>
            </a:r>
            <a:r>
              <a:rPr lang="en-US" dirty="0" err="1" smtClean="0"/>
              <a:t>refarming</a:t>
            </a:r>
            <a:r>
              <a:rPr lang="en-US" dirty="0" smtClean="0"/>
              <a:t> of the 866-869 MHz 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IEEE 802 has prepared a submission (</a:t>
            </a:r>
            <a:r>
              <a:rPr lang="en-US" b="0" dirty="0" smtClean="0">
                <a:hlinkClick r:id="rId3"/>
              </a:rPr>
              <a:t>19/0083r6</a:t>
            </a:r>
            <a:r>
              <a:rPr lang="en-US" b="0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May and July 2019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NZ" b="0" dirty="0" smtClean="0"/>
              <a:t>The </a:t>
            </a:r>
            <a:r>
              <a:rPr lang="en-NZ" b="0" dirty="0"/>
              <a:t>25th Meeting of the APT Wireless Group (AWG-25), held in Tangerang, Indonesia from 1 to 5 July 2019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related to WRC-19 Agenda Item </a:t>
            </a:r>
            <a:r>
              <a:rPr lang="en-US" dirty="0" smtClean="0"/>
              <a:t>1.11, regarding the consideration </a:t>
            </a:r>
            <a:r>
              <a:rPr lang="en-US" dirty="0"/>
              <a:t>on frequency harmonization of </a:t>
            </a:r>
            <a:r>
              <a:rPr lang="en-US" dirty="0" smtClean="0"/>
              <a:t>RSTT (</a:t>
            </a:r>
            <a:r>
              <a:rPr lang="en-US" dirty="0"/>
              <a:t>railway </a:t>
            </a:r>
            <a:r>
              <a:rPr lang="en-US" dirty="0" err="1"/>
              <a:t>radiocommunication</a:t>
            </a:r>
            <a:r>
              <a:rPr lang="en-US" dirty="0"/>
              <a:t> systems between train and </a:t>
            </a:r>
            <a:r>
              <a:rPr lang="en-US" dirty="0" smtClean="0"/>
              <a:t>trackside)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7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419600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related to WRC-19 Agenda Item </a:t>
            </a:r>
            <a:r>
              <a:rPr lang="en-US" dirty="0" smtClean="0"/>
              <a:t>1.13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APT Report on Reponses to the Questionnaire on Usage and Future Plan of Frequency Bands in Relation to Studies on WRC-19 Agenda item 1.13 in Asia-Pacific </a:t>
            </a:r>
            <a:r>
              <a:rPr lang="en-US" dirty="0" smtClean="0"/>
              <a:t>Region (</a:t>
            </a:r>
            <a:r>
              <a:rPr lang="en-US" u="sng" dirty="0">
                <a:hlinkClick r:id="rId3"/>
              </a:rPr>
              <a:t>APT Report No. </a:t>
            </a:r>
            <a:r>
              <a:rPr lang="en-US" u="sng" dirty="0" smtClean="0">
                <a:hlinkClick r:id="rId3"/>
              </a:rPr>
              <a:t>APT/AWG/REP-90</a:t>
            </a:r>
            <a:r>
              <a:rPr lang="en-US" u="sng" dirty="0" smtClean="0"/>
              <a:t>)</a:t>
            </a:r>
            <a:endParaRPr lang="en-US" dirty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b="0" dirty="0" smtClean="0"/>
              <a:t>66-76 </a:t>
            </a:r>
            <a:r>
              <a:rPr lang="en-US" b="0" dirty="0"/>
              <a:t>GHz and 81-86 GHz </a:t>
            </a:r>
            <a:endParaRPr lang="en-US" b="0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The </a:t>
            </a:r>
            <a:r>
              <a:rPr lang="en-GB" sz="1600" b="0" dirty="0"/>
              <a:t>main applications used in this frequency band are fixed links – more than half of the responding administrations report this application is used in a part of the band. Other applications used in some countries include SRD, high speed wireless transmission system in the mobile service. Main concerned services/applications to be protected include fixed links and passive services in the adjacent frequency </a:t>
            </a:r>
            <a:r>
              <a:rPr lang="en-GB" sz="1600" b="0" dirty="0" smtClean="0"/>
              <a:t>band.</a:t>
            </a:r>
            <a:endParaRPr lang="en-US" dirty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Most </a:t>
            </a:r>
            <a:r>
              <a:rPr lang="en-GB" sz="1600" b="0" dirty="0"/>
              <a:t>of the responding administrations do not have specific future plans for these bands. And one administration was recommended this spectrum for backhaul.  </a:t>
            </a:r>
            <a:endParaRPr lang="en-US" sz="1600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36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related to WRC-19 Agenda Item </a:t>
            </a:r>
            <a:r>
              <a:rPr lang="en-US" dirty="0" smtClean="0"/>
              <a:t>1.13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APT report on Sharing and compatibility studies for IMT above 24 GHz for APT region in (</a:t>
            </a:r>
            <a:r>
              <a:rPr lang="en-US" u="sng" dirty="0" smtClean="0">
                <a:hlinkClick r:id="rId3"/>
              </a:rPr>
              <a:t>APT </a:t>
            </a:r>
            <a:r>
              <a:rPr lang="en-US" u="sng" dirty="0">
                <a:hlinkClick r:id="rId3"/>
              </a:rPr>
              <a:t>Report No. </a:t>
            </a:r>
            <a:r>
              <a:rPr lang="en-US" u="sng" dirty="0" smtClean="0">
                <a:hlinkClick r:id="rId3"/>
              </a:rPr>
              <a:t>APT/AWG/REP-99</a:t>
            </a:r>
            <a:r>
              <a:rPr lang="en-US" u="sng" dirty="0" smtClean="0"/>
              <a:t>)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/>
              <a:t>This Report is developed to provide a comprehensive information to APT </a:t>
            </a:r>
            <a:r>
              <a:rPr lang="en-US" dirty="0" smtClean="0"/>
              <a:t>Members</a:t>
            </a:r>
            <a:r>
              <a:rPr lang="en-US" dirty="0"/>
              <a:t>, which would assist </a:t>
            </a:r>
            <a:r>
              <a:rPr lang="en-US" dirty="0" smtClean="0"/>
              <a:t>the </a:t>
            </a:r>
            <a:r>
              <a:rPr lang="en-US" dirty="0"/>
              <a:t>Members’ internal preparation and/or regional and global </a:t>
            </a:r>
            <a:r>
              <a:rPr lang="en-US" dirty="0" smtClean="0"/>
              <a:t>discussion.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intent of this report is neither to provide any alternative analysis nor to challenge or question the methods or parameters used in the ITU-R studies related to the agenda item.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APT 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studies </a:t>
            </a:r>
            <a:r>
              <a:rPr lang="en-US" dirty="0" smtClean="0"/>
              <a:t>related </a:t>
            </a:r>
            <a:r>
              <a:rPr lang="en-US" dirty="0"/>
              <a:t>to a possible future Agenda Item on HAPS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APT Report on </a:t>
            </a:r>
            <a:r>
              <a:rPr lang="en-US" i="1" dirty="0"/>
              <a:t>Technical and operational analysis for using high altitude platform station as IMT base stations (HIBS) in the frequency bands below 2.7 GHz identified for IMT</a:t>
            </a:r>
            <a:r>
              <a:rPr lang="en-US" dirty="0"/>
              <a:t> (</a:t>
            </a:r>
            <a:r>
              <a:rPr lang="en-US" u="sng" dirty="0" smtClean="0">
                <a:hlinkClick r:id="rId3"/>
              </a:rPr>
              <a:t>APT </a:t>
            </a:r>
            <a:r>
              <a:rPr lang="en-US" u="sng" dirty="0">
                <a:hlinkClick r:id="rId3"/>
              </a:rPr>
              <a:t>Report No. </a:t>
            </a:r>
            <a:r>
              <a:rPr lang="en-US" u="sng" dirty="0" smtClean="0">
                <a:hlinkClick r:id="rId3"/>
              </a:rPr>
              <a:t>APT/AWG/REP-92</a:t>
            </a:r>
            <a:r>
              <a:rPr lang="en-US" u="sng" dirty="0" smtClean="0"/>
              <a:t>)</a:t>
            </a:r>
            <a:r>
              <a:rPr lang="en-US" dirty="0" smtClean="0"/>
              <a:t>.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AWG </a:t>
            </a:r>
            <a:r>
              <a:rPr lang="en-US" dirty="0"/>
              <a:t>invites APG19-5 to consider this APT Report while discussing a possible agenda item for WRC-23</a:t>
            </a:r>
            <a:r>
              <a:rPr lang="en-US" dirty="0" smtClean="0"/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5G mini workshop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The purpose was information sharing of ongoing activities on 5G and/or IMT 2020 developments to the APT members, including a proposal on the IMT identification for 6 GHz.</a:t>
            </a:r>
            <a:endParaRPr lang="en-US" sz="1400" dirty="0"/>
          </a:p>
          <a:p>
            <a:pPr lvl="3" algn="just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1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charset="0"/>
              </a:rPr>
              <a:t>Australia ACMA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Consultation on </a:t>
            </a:r>
            <a:r>
              <a:rPr lang="en-US" b="0" dirty="0"/>
              <a:t>Draft five-year spectrum outlook 2019−</a:t>
            </a:r>
            <a:r>
              <a:rPr lang="en-US" b="0" dirty="0" smtClean="0"/>
              <a:t>23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Closed on May 16, 2019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 smtClean="0"/>
              <a:t>IEEE 802 has prepared a submission (</a:t>
            </a:r>
            <a:r>
              <a:rPr lang="en-US" b="0" dirty="0" smtClean="0">
                <a:hlinkClick r:id="rId3"/>
              </a:rPr>
              <a:t>19/0058r7</a:t>
            </a:r>
            <a:r>
              <a:rPr lang="en-US" b="0" dirty="0" smtClean="0"/>
              <a:t>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Submissions from other parties are available for </a:t>
            </a:r>
            <a:r>
              <a:rPr lang="en-US" dirty="0" smtClean="0">
                <a:hlinkClick r:id="rId4"/>
              </a:rPr>
              <a:t>review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Bangladesh BTRC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Public Consultation on Draft Revision of National Frequency Allocation </a:t>
            </a:r>
            <a:r>
              <a:rPr lang="en-US" b="0" dirty="0" smtClean="0"/>
              <a:t>Table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 update since the consultation is closed on January 24, 2019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http://www.btrc.gov.bd/news/public-consultation-draft-revision-national-frequency-allocation-table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8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600"/>
            <a:ext cx="7644983" cy="40426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Public Consultation on </a:t>
            </a:r>
            <a:r>
              <a:rPr lang="en-US" b="0" dirty="0"/>
              <a:t>second consultation on technical requirements of the micro-power short-range radio </a:t>
            </a:r>
            <a:r>
              <a:rPr lang="en-US" b="0"/>
              <a:t>transmitting </a:t>
            </a:r>
            <a:r>
              <a:rPr lang="en-US" b="0" smtClean="0"/>
              <a:t>equipment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 update since the consultation is closed on December 28, 2018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6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36340</TotalTime>
  <Words>1315</Words>
  <Application>Microsoft Office PowerPoint</Application>
  <PresentationFormat>On-screen Show (4:3)</PresentationFormat>
  <Paragraphs>213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July 2019</vt:lpstr>
      <vt:lpstr>Background</vt:lpstr>
      <vt:lpstr>APT (1)</vt:lpstr>
      <vt:lpstr>APT (2)</vt:lpstr>
      <vt:lpstr>APT (3)</vt:lpstr>
      <vt:lpstr>APT (4)</vt:lpstr>
      <vt:lpstr>Australia ACMA (1)</vt:lpstr>
      <vt:lpstr>Bangladesh BTRC</vt:lpstr>
      <vt:lpstr>China MIIT</vt:lpstr>
      <vt:lpstr>Australia ACMA (2)</vt:lpstr>
      <vt:lpstr>Hong Kong HKCA</vt:lpstr>
      <vt:lpstr>India TRAI</vt:lpstr>
      <vt:lpstr>Indonesia MCIT</vt:lpstr>
      <vt:lpstr>Japan MIC</vt:lpstr>
      <vt:lpstr>Korea MSIT</vt:lpstr>
      <vt:lpstr>Malaysia MCMC</vt:lpstr>
      <vt:lpstr>New Zealand RSM</vt:lpstr>
      <vt:lpstr>Singapore IMDA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July 2019</dc:title>
  <dc:creator/>
  <cp:keywords>19/0090r1</cp:keywords>
  <cp:lastModifiedBy>Edward Au</cp:lastModifiedBy>
  <cp:revision>1759</cp:revision>
  <cp:lastPrinted>1601-01-01T00:00:00Z</cp:lastPrinted>
  <dcterms:created xsi:type="dcterms:W3CDTF">2016-03-03T14:54:45Z</dcterms:created>
  <dcterms:modified xsi:type="dcterms:W3CDTF">2019-07-18T05:56:32Z</dcterms:modified>
</cp:coreProperties>
</file>