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41" r:id="rId3"/>
    <p:sldId id="354" r:id="rId4"/>
    <p:sldId id="355" r:id="rId5"/>
    <p:sldId id="356" r:id="rId6"/>
    <p:sldId id="357" r:id="rId7"/>
    <p:sldId id="358" r:id="rId8"/>
    <p:sldId id="386" r:id="rId9"/>
    <p:sldId id="342" r:id="rId10"/>
    <p:sldId id="351" r:id="rId11"/>
    <p:sldId id="353" r:id="rId12"/>
    <p:sldId id="346" r:id="rId13"/>
    <p:sldId id="347" r:id="rId14"/>
    <p:sldId id="348" r:id="rId15"/>
    <p:sldId id="349" r:id="rId16"/>
    <p:sldId id="350" r:id="rId17"/>
    <p:sldId id="352" r:id="rId18"/>
    <p:sldId id="387" r:id="rId19"/>
    <p:sldId id="359" r:id="rId20"/>
    <p:sldId id="360" r:id="rId21"/>
    <p:sldId id="366" r:id="rId22"/>
    <p:sldId id="361" r:id="rId23"/>
    <p:sldId id="362" r:id="rId24"/>
    <p:sldId id="372" r:id="rId25"/>
    <p:sldId id="388" r:id="rId26"/>
    <p:sldId id="363" r:id="rId27"/>
    <p:sldId id="364" r:id="rId28"/>
    <p:sldId id="367" r:id="rId29"/>
    <p:sldId id="368" r:id="rId30"/>
    <p:sldId id="365" r:id="rId31"/>
    <p:sldId id="370" r:id="rId32"/>
    <p:sldId id="371" r:id="rId33"/>
    <p:sldId id="373" r:id="rId34"/>
    <p:sldId id="389" r:id="rId35"/>
    <p:sldId id="374" r:id="rId36"/>
    <p:sldId id="375" r:id="rId37"/>
    <p:sldId id="376" r:id="rId38"/>
    <p:sldId id="377" r:id="rId39"/>
    <p:sldId id="378" r:id="rId40"/>
    <p:sldId id="379" r:id="rId41"/>
    <p:sldId id="390" r:id="rId42"/>
    <p:sldId id="380" r:id="rId43"/>
    <p:sldId id="381" r:id="rId44"/>
    <p:sldId id="382" r:id="rId45"/>
    <p:sldId id="383" r:id="rId46"/>
    <p:sldId id="384" r:id="rId47"/>
    <p:sldId id="385" r:id="rId48"/>
    <p:sldId id="391" r:id="rId49"/>
    <p:sldId id="345"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3108" autoAdjust="0"/>
  </p:normalViewPr>
  <p:slideViewPr>
    <p:cSldViewPr>
      <p:cViewPr varScale="1">
        <p:scale>
          <a:sx n="79" d="100"/>
          <a:sy n="79" d="100"/>
        </p:scale>
        <p:origin x="181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1315"/>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26386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089926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7649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8096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0774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69851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584977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90403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694431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xx July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xx July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a:t>
            </a:r>
            <a:r>
              <a:rPr lang="en-US" dirty="0"/>
              <a:t>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Li, Takizawa, Kojima (NICT)</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8/dcn/17/18-17-0073-07-0000-ieee-802-viewpoints-on-wrc-19-agenda-items.pptx" TargetMode="External"/><Relationship Id="rId7" Type="http://schemas.openxmlformats.org/officeDocument/2006/relationships/hyperlink" Target="https://www.itu.int/md/R15-CPM19.02-R-0001/en" TargetMode="External"/><Relationship Id="rId2" Type="http://schemas.openxmlformats.org/officeDocument/2006/relationships/hyperlink" Target="https://www.apt.int/APTAPG" TargetMode="External"/><Relationship Id="rId1" Type="http://schemas.openxmlformats.org/officeDocument/2006/relationships/slideLayout" Target="../slideLayouts/slideLayout1.xml"/><Relationship Id="rId6" Type="http://schemas.openxmlformats.org/officeDocument/2006/relationships/hyperlink" Target="https://www.mcmc.gov.my/media/announcements/public-consultation-on-proposed-malaysia%E2%80%99s-positio" TargetMode="External"/><Relationship Id="rId5" Type="http://schemas.openxmlformats.org/officeDocument/2006/relationships/hyperlink" Target="http://www.soumu.go.jp/menu_news/s-news/01kiban10_02000032.html" TargetMode="External"/><Relationship Id="rId4" Type="http://schemas.openxmlformats.org/officeDocument/2006/relationships/hyperlink" Target="https://www.apt.int/sites/default/files/2018/12/APG19-4-INF-11_WFA_Info_Doc_to_APG19-4_-_R2.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Latest Positions of APT on </a:t>
            </a:r>
            <a:br>
              <a:rPr lang="en-US" dirty="0" smtClean="0">
                <a:latin typeface="Times New Roman" charset="0"/>
              </a:rPr>
            </a:br>
            <a:r>
              <a:rPr lang="en-US" dirty="0" smtClean="0">
                <a:latin typeface="Times New Roman" charset="0"/>
              </a:rPr>
              <a:t>selected WRC-19 agenda items after APG19-4</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6665"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a:t>
            </a:r>
            <a:endParaRPr lang="en-GB" dirty="0" smtClean="0">
              <a:ea typeface="BatangChe" panose="02030609000101010101" pitchFamily="49" charset="-127"/>
            </a:endParaRPr>
          </a:p>
          <a:p>
            <a:pPr lvl="1" algn="just">
              <a:buFont typeface="Arial" panose="020B0604020202020204" pitchFamily="34" charset="0"/>
              <a:buChar char="•"/>
            </a:pPr>
            <a:r>
              <a:rPr lang="en-US" sz="1600" dirty="0"/>
              <a:t>2/1.13/4.10 Item J: Frequency band 66-71 </a:t>
            </a:r>
            <a:r>
              <a:rPr lang="en-US" sz="1600" dirty="0" smtClean="0"/>
              <a:t>GHz</a:t>
            </a:r>
          </a:p>
          <a:p>
            <a:pPr lvl="1" algn="just">
              <a:buFont typeface="Arial" panose="020B0604020202020204" pitchFamily="34" charset="0"/>
              <a:buChar char="•"/>
            </a:pPr>
            <a:r>
              <a:rPr lang="en-US" sz="1600" dirty="0"/>
              <a:t>2/1.13/4.10.1 Method J1: </a:t>
            </a:r>
            <a:r>
              <a:rPr lang="en-US" sz="1600" dirty="0" smtClean="0"/>
              <a:t>NOC</a:t>
            </a:r>
          </a:p>
          <a:p>
            <a:pPr lvl="1" algn="just">
              <a:buFont typeface="Arial" panose="020B0604020202020204" pitchFamily="34" charset="0"/>
              <a:buChar char="•"/>
            </a:pPr>
            <a:r>
              <a:rPr lang="en-US" sz="1600" dirty="0" smtClean="0"/>
              <a:t>2/1.13/4.10.2 </a:t>
            </a:r>
            <a:r>
              <a:rPr lang="en-US" sz="1600" dirty="0"/>
              <a:t>Method J2: Identification of the frequency band 66-71 GHz for IMT </a:t>
            </a:r>
            <a:r>
              <a:rPr lang="en-US" sz="1600" dirty="0" smtClean="0"/>
              <a:t>in accordance </a:t>
            </a:r>
            <a:r>
              <a:rPr lang="en-US" sz="1600" dirty="0"/>
              <a:t>with the following two alternatives and removal of </a:t>
            </a:r>
            <a:r>
              <a:rPr lang="en-US" sz="1600" dirty="0" smtClean="0"/>
              <a:t>the frequency </a:t>
            </a:r>
            <a:r>
              <a:rPr lang="en-US" sz="1600" dirty="0"/>
              <a:t>band from RR No. </a:t>
            </a:r>
            <a:r>
              <a:rPr lang="en-US" sz="1600" dirty="0" smtClean="0"/>
              <a:t>5.553</a:t>
            </a:r>
          </a:p>
          <a:p>
            <a:pPr lvl="1" algn="just">
              <a:buFont typeface="Arial" panose="020B0604020202020204" pitchFamily="34" charset="0"/>
              <a:buChar char="•"/>
            </a:pPr>
            <a:r>
              <a:rPr lang="en-US" sz="1600" dirty="0" smtClean="0"/>
              <a:t>2/1.13/4.10.3 </a:t>
            </a:r>
            <a:r>
              <a:rPr lang="en-US" sz="1600" dirty="0"/>
              <a:t>Method J3: To continue studies on the possibility of identification in </a:t>
            </a:r>
            <a:r>
              <a:rPr lang="en-US" sz="1600" dirty="0" smtClean="0"/>
              <a:t>the frequency </a:t>
            </a:r>
            <a:r>
              <a:rPr lang="en-US" sz="1600" dirty="0"/>
              <a:t>band 66-71 GHz for IMT with a WRC </a:t>
            </a:r>
            <a:r>
              <a:rPr lang="en-US" sz="1600" dirty="0" smtClean="0"/>
              <a:t>Resolution</a:t>
            </a:r>
          </a:p>
          <a:p>
            <a:pPr lvl="1" algn="just">
              <a:buFont typeface="Arial" panose="020B0604020202020204" pitchFamily="34" charset="0"/>
              <a:buChar char="•"/>
            </a:pPr>
            <a:r>
              <a:rPr lang="en-US" sz="1600" dirty="0" smtClean="0"/>
              <a:t>2/1.13/4.10.4 </a:t>
            </a:r>
            <a:r>
              <a:rPr lang="en-US" sz="1600" dirty="0"/>
              <a:t>Method J4: Identification of the frequency band 66-71 GHz for IMT </a:t>
            </a:r>
            <a:r>
              <a:rPr lang="en-US" sz="1600" dirty="0" smtClean="0"/>
              <a:t>in accordance </a:t>
            </a:r>
            <a:r>
              <a:rPr lang="en-US" sz="1600" dirty="0"/>
              <a:t>with the following two alternatives and retention of </a:t>
            </a:r>
            <a:r>
              <a:rPr lang="en-US" sz="1600" dirty="0" smtClean="0"/>
              <a:t>the frequency </a:t>
            </a:r>
            <a:r>
              <a:rPr lang="en-US" sz="1600" dirty="0"/>
              <a:t>band in RR No. 5.553</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27456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a:t>
            </a:r>
            <a:endParaRPr lang="en-GB" dirty="0" smtClean="0">
              <a:ea typeface="BatangChe" panose="02030609000101010101" pitchFamily="49" charset="-127"/>
            </a:endParaRPr>
          </a:p>
          <a:p>
            <a:pPr lvl="1" algn="just">
              <a:buFont typeface="Arial" panose="020B0604020202020204" pitchFamily="34" charset="0"/>
              <a:buChar char="•"/>
            </a:pPr>
            <a:r>
              <a:rPr lang="en-US" sz="1600" dirty="0"/>
              <a:t>2/1.13/4.11 Item K: Frequency band 71-76 </a:t>
            </a:r>
            <a:r>
              <a:rPr lang="en-US" sz="1600" dirty="0" smtClean="0"/>
              <a:t>GHz</a:t>
            </a:r>
          </a:p>
          <a:p>
            <a:pPr lvl="1" algn="just">
              <a:buFont typeface="Arial" panose="020B0604020202020204" pitchFamily="34" charset="0"/>
              <a:buChar char="•"/>
            </a:pPr>
            <a:r>
              <a:rPr lang="en-US" sz="1600" dirty="0"/>
              <a:t>2/1.13/4.11.1 Method K1: </a:t>
            </a:r>
            <a:r>
              <a:rPr lang="en-US" sz="1600" dirty="0" smtClean="0"/>
              <a:t>NOC</a:t>
            </a:r>
          </a:p>
          <a:p>
            <a:pPr lvl="1" algn="just">
              <a:buFont typeface="Arial" panose="020B0604020202020204" pitchFamily="34" charset="0"/>
              <a:buChar char="•"/>
            </a:pPr>
            <a:r>
              <a:rPr lang="en-US" sz="1600" dirty="0" smtClean="0"/>
              <a:t>2/1.13/4.11.2 </a:t>
            </a:r>
            <a:r>
              <a:rPr lang="en-US" sz="1600" dirty="0"/>
              <a:t>Method K2: Identification of the frequency band 71-76 GHz for IMT </a:t>
            </a:r>
            <a:r>
              <a:rPr lang="en-US" sz="1600" dirty="0" smtClean="0"/>
              <a:t>in accordance </a:t>
            </a:r>
            <a:r>
              <a:rPr lang="en-US" sz="1600" dirty="0"/>
              <a:t>with the following two </a:t>
            </a:r>
            <a:r>
              <a:rPr lang="en-US" sz="1600" dirty="0" smtClean="0"/>
              <a:t>alternatives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40325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a:t>
            </a:r>
          </a:p>
          <a:p>
            <a:pPr algn="just">
              <a:buFont typeface="+mj-lt"/>
              <a:buAutoNum type="arabicPeriod"/>
            </a:pPr>
            <a:r>
              <a:rPr lang="en-GB" sz="1600" b="0" dirty="0"/>
              <a:t>APT Members support the consideration of additional frequency bands for International Mobile Telecommunications (IMT), including possible additional mobile allocations on a primary basis, in accordance with </a:t>
            </a:r>
            <a:r>
              <a:rPr lang="en-GB" sz="1600" dirty="0"/>
              <a:t>Resolution 238 (WRC-15</a:t>
            </a:r>
            <a:r>
              <a:rPr lang="en-GB" sz="1600" dirty="0" smtClean="0"/>
              <a:t>)</a:t>
            </a:r>
            <a:r>
              <a:rPr lang="en-GB" sz="1600" b="0" dirty="0" smtClean="0"/>
              <a:t>.</a:t>
            </a:r>
            <a:endParaRPr lang="en-US" sz="1600" b="0" dirty="0" smtClean="0"/>
          </a:p>
          <a:p>
            <a:pPr algn="just">
              <a:buFont typeface="+mj-lt"/>
              <a:buAutoNum type="arabicPeriod"/>
            </a:pPr>
            <a:r>
              <a:rPr lang="en-GB" sz="1600" b="0" dirty="0" smtClean="0"/>
              <a:t>APT </a:t>
            </a:r>
            <a:r>
              <a:rPr lang="en-GB" sz="1600" b="0" dirty="0"/>
              <a:t>Members also support ITU-R studies on spectrum needs for the terrestrial component of IMT and sharing and compatibility studies in accordance with </a:t>
            </a:r>
            <a:r>
              <a:rPr lang="en-GB" sz="1600" dirty="0"/>
              <a:t>Resolution 238 (WRC-15</a:t>
            </a:r>
            <a:r>
              <a:rPr lang="en-GB" sz="1600" dirty="0" smtClean="0"/>
              <a:t>)</a:t>
            </a:r>
            <a:r>
              <a:rPr lang="en-GB" sz="1600" b="0" dirty="0" smtClean="0"/>
              <a:t>.</a:t>
            </a:r>
            <a:endParaRPr lang="en-US" sz="1600" b="0" dirty="0" smtClean="0"/>
          </a:p>
          <a:p>
            <a:pPr algn="just">
              <a:buFont typeface="+mj-lt"/>
              <a:buAutoNum type="arabicPeriod"/>
            </a:pPr>
            <a:r>
              <a:rPr lang="en-GB" sz="1600" b="0" dirty="0" smtClean="0"/>
              <a:t>Regarding </a:t>
            </a:r>
            <a:r>
              <a:rPr lang="en-GB" sz="1600" b="0" dirty="0"/>
              <a:t>the overlapping issue of the frequency bands within the scope of agenda item 1.13 associated with </a:t>
            </a:r>
            <a:r>
              <a:rPr lang="en-GB" sz="1600" dirty="0"/>
              <a:t>Resolution 238 (WRC-15)</a:t>
            </a:r>
            <a:r>
              <a:rPr lang="en-GB" sz="1600" b="0" dirty="0"/>
              <a:t> and those within the scope of agenda items 1.6, 1.14 and 9.1 (issue 9.1.9), APT Members are of the view that this issue would be handled by WRC-19 based on proposals submitted to the conference, discussion on these agenda items and WRC-19’s decision on use of each frequency band mentioned in the corresponding Resolutions.</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153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(5)</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Views from selected administrations on 66-71 GHz:</a:t>
            </a:r>
          </a:p>
          <a:p>
            <a:pPr algn="just">
              <a:buFont typeface="+mj-lt"/>
              <a:buAutoNum type="arabicPeriod"/>
            </a:pPr>
            <a:r>
              <a:rPr lang="en-GB" sz="1600" b="0" dirty="0"/>
              <a:t>Some APT Members support identification of the frequency band 66-71 GHz for IMT, and are of the view that protection of the incumbent services in this frequency band should be ensured by selecting an appropriate Option for each Condition under the relevant Method in the draft CPM </a:t>
            </a:r>
            <a:r>
              <a:rPr lang="en-GB" sz="1600" b="0" dirty="0" smtClean="0"/>
              <a:t>Report.</a:t>
            </a:r>
            <a:endParaRPr lang="en-US" sz="1600" b="0" dirty="0" smtClean="0"/>
          </a:p>
          <a:p>
            <a:pPr algn="just">
              <a:buFont typeface="+mj-lt"/>
              <a:buAutoNum type="arabicPeriod"/>
            </a:pPr>
            <a:r>
              <a:rPr lang="en-GB" sz="1600" b="0" dirty="0" smtClean="0"/>
              <a:t>Some </a:t>
            </a:r>
            <a:r>
              <a:rPr lang="en-GB" sz="1600" b="0" dirty="0"/>
              <a:t>APT Members are investigating the possibility of an identification for IMT in the frequency band 66-71 </a:t>
            </a:r>
            <a:r>
              <a:rPr lang="en-GB" sz="1600" b="0" dirty="0" smtClean="0"/>
              <a:t>GHz.</a:t>
            </a:r>
            <a:endParaRPr lang="en-US" sz="1600" b="0" dirty="0" smtClean="0"/>
          </a:p>
          <a:p>
            <a:pPr algn="just">
              <a:buFont typeface="+mj-lt"/>
              <a:buAutoNum type="arabicPeriod"/>
            </a:pPr>
            <a:r>
              <a:rPr lang="en-GB" sz="1600" b="0" dirty="0" smtClean="0"/>
              <a:t>One </a:t>
            </a:r>
            <a:r>
              <a:rPr lang="en-GB" sz="1600" b="0" dirty="0"/>
              <a:t>APT Member is not in favour of an identification for IMT in the frequency band 66-71 GHz.</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06066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(6)</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Views from selected administrations on 71-76 GHz:</a:t>
            </a:r>
          </a:p>
          <a:p>
            <a:pPr algn="just">
              <a:buFont typeface="+mj-lt"/>
              <a:buAutoNum type="arabicPeriod"/>
            </a:pPr>
            <a:r>
              <a:rPr lang="en-GB" sz="1600" b="0" dirty="0"/>
              <a:t>Some APT Members support identification of the frequency band 71-76 GHz for IMT, and are of the view that protection of the incumbent services in this and adjacent frequency bands should be ensured by selecting an appropriate Option for each Condition under the relevant Method in the draft CPM Report</a:t>
            </a:r>
            <a:r>
              <a:rPr lang="en-GB" sz="1600" b="0" dirty="0" smtClean="0"/>
              <a:t>.</a:t>
            </a:r>
            <a:endParaRPr lang="en-US" sz="1600" b="0" dirty="0"/>
          </a:p>
          <a:p>
            <a:pPr algn="just">
              <a:buFont typeface="+mj-lt"/>
              <a:buAutoNum type="arabicPeriod"/>
            </a:pPr>
            <a:r>
              <a:rPr lang="en-GB" sz="1600" b="0" dirty="0"/>
              <a:t>Some APT Members are investigating the possibility of an identification for IMT in the frequency band 71-76 GHz</a:t>
            </a:r>
            <a:r>
              <a:rPr lang="en-GB" sz="1600" b="0" dirty="0" smtClean="0"/>
              <a:t>.</a:t>
            </a:r>
            <a:endParaRPr lang="en-US" sz="1600" b="0" dirty="0"/>
          </a:p>
          <a:p>
            <a:pPr algn="just">
              <a:buFont typeface="+mj-lt"/>
              <a:buAutoNum type="arabicPeriod"/>
            </a:pPr>
            <a:r>
              <a:rPr lang="en-GB" sz="1600" b="0" dirty="0"/>
              <a:t>One APT Member is not in favour of an identification for IMT in the frequency band 71-76 GHz.</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8172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a:t>
            </a:r>
          </a:p>
          <a:p>
            <a:pPr algn="just">
              <a:buFont typeface="+mj-lt"/>
              <a:buAutoNum type="arabicPeriod"/>
            </a:pPr>
            <a:r>
              <a:rPr lang="en-US" sz="1600" b="0" dirty="0"/>
              <a:t>Due to the following developments, IEEE 802 recommends that WRC-19 not consider 66-76 GHz for IMT identification. </a:t>
            </a:r>
          </a:p>
          <a:p>
            <a:pPr lvl="1" algn="just">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lgn="just">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indicated for </a:t>
            </a:r>
            <a:r>
              <a:rPr lang="en-US" sz="1400" dirty="0" err="1"/>
              <a:t>Multigigabit</a:t>
            </a:r>
            <a:r>
              <a:rPr lang="en-US" sz="1400" dirty="0"/>
              <a:t> Wireless Systems. This facilitates the introduction of IEEE 802 technologies that are capable of supporting 5G use cases under the existing Mobile Allocation. </a:t>
            </a:r>
          </a:p>
          <a:p>
            <a:pPr lvl="1" algn="just">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lgn="just">
              <a:buFont typeface="+mj-lt"/>
              <a:buAutoNum type="arabicPeriod"/>
            </a:pPr>
            <a:r>
              <a:rPr lang="en-US" sz="1600" b="0" dirty="0"/>
              <a:t>Given these facts, we believe that a wide variety of 5G services and use-cases will be deployed in this band globally without the need for an IMT identification. In fact, IMT identification could bar some key 5G technologies from operating in this band.</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11742910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(8)</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Submission from Wi-Fi Alliance in APG19-4 [3]: J1</a:t>
            </a:r>
          </a:p>
          <a:p>
            <a:pPr algn="just">
              <a:buFont typeface="+mj-lt"/>
              <a:buAutoNum type="arabicPeriod"/>
            </a:pPr>
            <a:r>
              <a:rPr lang="en-US" sz="1600" b="0" dirty="0"/>
              <a:t>Wi-Fi industry urges the APT administrations to take a technology neutral approach – </a:t>
            </a:r>
            <a:r>
              <a:rPr lang="en-US" sz="1600" b="0" i="1" dirty="0"/>
              <a:t>support </a:t>
            </a:r>
            <a:r>
              <a:rPr lang="en-US" sz="1600" b="0" i="1" u="sng" dirty="0"/>
              <a:t>NOC</a:t>
            </a:r>
            <a:r>
              <a:rPr lang="en-US" sz="1600" b="0" i="1" dirty="0"/>
              <a:t> for the band 66-71 GHz Draft CPM-19 Report Method J1 (Section 2/1.13/4.10.1)</a:t>
            </a:r>
            <a:r>
              <a:rPr lang="en-US" sz="1600" b="0" dirty="0"/>
              <a:t>.</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3298578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(9)</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a:t>
            </a:r>
            <a:r>
              <a:rPr lang="en-GB" dirty="0" smtClean="0">
                <a:ea typeface="BatangChe" panose="02030609000101010101" pitchFamily="49" charset="-127"/>
              </a:rPr>
              <a:t>with focus on 66-76 GHz [4]:  J2 and K1</a:t>
            </a:r>
            <a:endParaRPr lang="en-GB" dirty="0" smtClean="0">
              <a:ea typeface="BatangChe" panose="02030609000101010101" pitchFamily="49" charset="-127"/>
            </a:endParaRPr>
          </a:p>
          <a:p>
            <a:pPr algn="just">
              <a:buFont typeface="+mj-lt"/>
              <a:buAutoNum type="arabicPeriod"/>
            </a:pPr>
            <a:r>
              <a:rPr lang="en-US" sz="1600" b="0" kern="1200" dirty="0" smtClean="0">
                <a:latin typeface="Times New Roman" pitchFamily="16" charset="0"/>
              </a:rPr>
              <a:t>For </a:t>
            </a:r>
            <a:r>
              <a:rPr lang="en-US" sz="1600" b="0" kern="1200" dirty="0">
                <a:latin typeface="Times New Roman" pitchFamily="16" charset="0"/>
              </a:rPr>
              <a:t>IMT identification, the IMT system and the existing radio access system should coexist, and the choice of Condition / Option should be made so that effective utilization of frequency can be achieved by utilizing both systems.</a:t>
            </a:r>
            <a:endParaRPr lang="en-US" sz="1600" b="0" dirty="0"/>
          </a:p>
          <a:p>
            <a:pPr lvl="1" algn="just">
              <a:buFont typeface="Arial" panose="020B0604020202020204" pitchFamily="34" charset="0"/>
              <a:buChar char="•"/>
            </a:pPr>
            <a:endParaRPr lang="en-US" dirty="0" smtClean="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92156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1.13 (10)</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a:t>
            </a:r>
            <a:r>
              <a:rPr lang="en-GB" dirty="0" smtClean="0">
                <a:ea typeface="BatangChe" panose="02030609000101010101" pitchFamily="49" charset="-127"/>
              </a:rPr>
              <a:t>of Malaysia MCMC</a:t>
            </a:r>
            <a:r>
              <a:rPr lang="en-GB" dirty="0" smtClean="0">
                <a:ea typeface="BatangChe" panose="02030609000101010101" pitchFamily="49" charset="-127"/>
              </a:rPr>
              <a:t> with focus on 66-76 GHz [6]:  J2 and K1</a:t>
            </a:r>
            <a:endParaRPr lang="en-GB" dirty="0" smtClean="0">
              <a:ea typeface="BatangChe" panose="02030609000101010101" pitchFamily="49" charset="-127"/>
            </a:endParaRPr>
          </a:p>
          <a:p>
            <a:pPr algn="just">
              <a:buFont typeface="+mj-lt"/>
              <a:buAutoNum type="arabicPeriod"/>
            </a:pPr>
            <a:r>
              <a:rPr lang="en-US" sz="1600" b="0" dirty="0" smtClean="0"/>
              <a:t>Malaysia </a:t>
            </a:r>
            <a:r>
              <a:rPr lang="en-US" sz="1600" b="0" dirty="0"/>
              <a:t>supports identification of the terrestrial component of IMT </a:t>
            </a:r>
            <a:r>
              <a:rPr lang="en-US" sz="1600" b="0" dirty="0" smtClean="0"/>
              <a:t>in the 66-71 GHz band</a:t>
            </a:r>
          </a:p>
          <a:p>
            <a:pPr algn="just">
              <a:buFont typeface="+mj-lt"/>
              <a:buAutoNum type="arabicPeriod"/>
            </a:pPr>
            <a:r>
              <a:rPr lang="en-US" sz="1600" b="0" dirty="0"/>
              <a:t>Malaysia will not oppose identification of IMT in the </a:t>
            </a:r>
            <a:r>
              <a:rPr lang="en-US" sz="1600" b="0" dirty="0" smtClean="0"/>
              <a:t>71-76 GHz band</a:t>
            </a:r>
            <a:r>
              <a:rPr lang="en-US" sz="1600" b="0" dirty="0"/>
              <a:t>	</a:t>
            </a:r>
          </a:p>
          <a:p>
            <a:pPr algn="just">
              <a:buFont typeface="+mj-lt"/>
              <a:buAutoNum type="arabicPeriod"/>
            </a:pPr>
            <a:endParaRPr lang="en-US" sz="1600" b="0" dirty="0" smtClean="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84372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To </a:t>
            </a:r>
            <a:r>
              <a:rPr lang="en-US" dirty="0" smtClean="0"/>
              <a:t>consider </a:t>
            </a:r>
            <a:r>
              <a:rPr lang="en-US" dirty="0"/>
              <a:t>identification of frequency bands for use by administrations for the </a:t>
            </a:r>
            <a:r>
              <a:rPr lang="en-US" dirty="0" smtClean="0"/>
              <a:t>land-mobile and </a:t>
            </a:r>
            <a:r>
              <a:rPr lang="en-US" dirty="0"/>
              <a:t>fixed services applications operating in the frequency range </a:t>
            </a:r>
            <a:r>
              <a:rPr lang="en-US" dirty="0" smtClean="0"/>
              <a:t>275-450 GHz</a:t>
            </a:r>
            <a:r>
              <a:rPr lang="en-US" dirty="0"/>
              <a:t>, </a:t>
            </a:r>
            <a:r>
              <a:rPr lang="en-US" dirty="0" smtClean="0"/>
              <a:t>in accordance </a:t>
            </a:r>
            <a:r>
              <a:rPr lang="en-US" dirty="0"/>
              <a:t>with Resolution 767 (WRC-15</a:t>
            </a:r>
            <a:r>
              <a:rPr lang="en-US" dirty="0" smtClean="0"/>
              <a:t>).</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6373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summarizes the latest preliminary positions of Asia Pacific </a:t>
            </a:r>
            <a:r>
              <a:rPr lang="en-GB" dirty="0" err="1">
                <a:ea typeface="BatangChe" panose="02030609000101010101" pitchFamily="49" charset="-127"/>
              </a:rPr>
              <a:t>Telecommunity</a:t>
            </a:r>
            <a:r>
              <a:rPr lang="en-GB" dirty="0">
                <a:ea typeface="BatangChe" panose="02030609000101010101" pitchFamily="49" charset="-127"/>
              </a:rPr>
              <a:t> (APT) and on the following WRC-19 agenda items:  </a:t>
            </a:r>
            <a:r>
              <a:rPr lang="en-GB" dirty="0" smtClean="0">
                <a:ea typeface="BatangChe" panose="02030609000101010101" pitchFamily="49" charset="-127"/>
              </a:rPr>
              <a:t>1.12, 1.13</a:t>
            </a:r>
            <a:r>
              <a:rPr lang="en-GB" dirty="0">
                <a:ea typeface="BatangChe" panose="02030609000101010101" pitchFamily="49" charset="-127"/>
              </a:rPr>
              <a:t>, </a:t>
            </a:r>
            <a:r>
              <a:rPr lang="en-GB" dirty="0" smtClean="0">
                <a:ea typeface="BatangChe" panose="02030609000101010101" pitchFamily="49" charset="-127"/>
              </a:rPr>
              <a:t>1.15, 1.16</a:t>
            </a:r>
            <a:r>
              <a:rPr lang="en-GB" dirty="0">
                <a:ea typeface="BatangChe" panose="02030609000101010101" pitchFamily="49" charset="-127"/>
              </a:rPr>
              <a:t>, 9.1 issue 9.1.5, and 10 after the end of the APG 19-4 meeting that was held in Busan, Korea, in January 2019 [1</a:t>
            </a:r>
            <a:r>
              <a:rPr lang="en-GB" dirty="0" smtClean="0">
                <a:ea typeface="BatangChe" panose="02030609000101010101" pitchFamily="49" charset="-127"/>
              </a:rPr>
              <a:t>].</a:t>
            </a:r>
          </a:p>
          <a:p>
            <a:pPr algn="just">
              <a:spcBef>
                <a:spcPts val="1200"/>
              </a:spcBef>
              <a:buFont typeface="Arial" panose="020B0604020202020204" pitchFamily="34" charset="0"/>
              <a:buChar char="•"/>
            </a:pPr>
            <a:r>
              <a:rPr lang="en-GB" dirty="0" smtClean="0">
                <a:latin typeface="Times New Roman" panose="02020603050405020304" pitchFamily="18" charset="0"/>
                <a:ea typeface="BatangChe" panose="02030609000101010101" pitchFamily="49" charset="-127"/>
              </a:rPr>
              <a:t>For reference, the positions of IEEE 802 [</a:t>
            </a:r>
            <a:r>
              <a:rPr lang="en-GB" dirty="0" smtClean="0">
                <a:latin typeface="Times New Roman" panose="02020603050405020304" pitchFamily="18" charset="0"/>
                <a:ea typeface="BatangChe" panose="02030609000101010101" pitchFamily="49" charset="-127"/>
              </a:rPr>
              <a:t>2], Wi-Fi </a:t>
            </a:r>
            <a:r>
              <a:rPr lang="en-GB" dirty="0" smtClean="0">
                <a:latin typeface="Times New Roman" panose="02020603050405020304" pitchFamily="18" charset="0"/>
                <a:ea typeface="BatangChe" panose="02030609000101010101" pitchFamily="49" charset="-127"/>
              </a:rPr>
              <a:t>Alliance (via its submission to APG 19-4) [3], </a:t>
            </a:r>
            <a:r>
              <a:rPr lang="en-GB" dirty="0" smtClean="0">
                <a:latin typeface="Times New Roman" panose="02020603050405020304" pitchFamily="18" charset="0"/>
                <a:ea typeface="BatangChe" panose="02030609000101010101" pitchFamily="49" charset="-127"/>
              </a:rPr>
              <a:t> </a:t>
            </a:r>
            <a:r>
              <a:rPr lang="en-GB" dirty="0" smtClean="0">
                <a:latin typeface="Times New Roman" panose="02020603050405020304" pitchFamily="18" charset="0"/>
                <a:ea typeface="BatangChe" panose="02030609000101010101" pitchFamily="49" charset="-127"/>
              </a:rPr>
              <a:t>Japan MIC </a:t>
            </a:r>
            <a:r>
              <a:rPr lang="en-GB" dirty="0" smtClean="0">
                <a:latin typeface="Times New Roman" panose="02020603050405020304" pitchFamily="18" charset="0"/>
                <a:ea typeface="BatangChe" panose="02030609000101010101" pitchFamily="49" charset="-127"/>
              </a:rPr>
              <a:t>through </a:t>
            </a:r>
            <a:r>
              <a:rPr lang="en-GB" dirty="0" smtClean="0">
                <a:latin typeface="Times New Roman" panose="02020603050405020304" pitchFamily="18" charset="0"/>
                <a:ea typeface="BatangChe" panose="02030609000101010101" pitchFamily="49" charset="-127"/>
              </a:rPr>
              <a:t>its consultation in June 2019 [4</a:t>
            </a:r>
            <a:r>
              <a:rPr lang="en-GB" dirty="0" smtClean="0">
                <a:latin typeface="Times New Roman" panose="02020603050405020304" pitchFamily="18" charset="0"/>
                <a:ea typeface="BatangChe" panose="02030609000101010101" pitchFamily="49" charset="-127"/>
              </a:rPr>
              <a:t>], and Malaysia MCMC through its consultation in July 2019 [5], </a:t>
            </a:r>
            <a:r>
              <a:rPr lang="en-GB" dirty="0" smtClean="0">
                <a:latin typeface="Times New Roman" panose="02020603050405020304" pitchFamily="18" charset="0"/>
                <a:ea typeface="BatangChe" panose="02030609000101010101" pitchFamily="49" charset="-127"/>
              </a:rPr>
              <a:t>are also provided.</a:t>
            </a:r>
            <a:endParaRPr lang="en-GB" dirty="0">
              <a:latin typeface="Times New Roman" panose="02020603050405020304" pitchFamily="18" charset="0"/>
              <a:ea typeface="BatangChe" panose="02030609000101010101" pitchFamily="49" charset="-127"/>
            </a:endParaRPr>
          </a:p>
          <a:p>
            <a:pPr algn="just"/>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a:t>
            </a:r>
            <a:endParaRPr lang="en-GB" dirty="0" smtClean="0">
              <a:ea typeface="BatangChe" panose="02030609000101010101" pitchFamily="49" charset="-127"/>
            </a:endParaRPr>
          </a:p>
          <a:p>
            <a:pPr marL="800100" lvl="1" indent="-342900" algn="just">
              <a:buFont typeface="Arial" panose="020B0604020202020204" pitchFamily="34" charset="0"/>
              <a:buChar char="•"/>
            </a:pPr>
            <a:r>
              <a:rPr lang="en-US" sz="1600" dirty="0" smtClean="0"/>
              <a:t>1/1.15/4.1 </a:t>
            </a:r>
            <a:r>
              <a:rPr lang="en-US" sz="1600" dirty="0"/>
              <a:t>Method </a:t>
            </a:r>
            <a:r>
              <a:rPr lang="en-US" sz="1600" dirty="0" smtClean="0"/>
              <a:t>A:  </a:t>
            </a:r>
            <a:r>
              <a:rPr lang="en-US" sz="1600" b="0" dirty="0" smtClean="0"/>
              <a:t>No </a:t>
            </a:r>
            <a:r>
              <a:rPr lang="en-US" sz="1600" b="0" dirty="0"/>
              <a:t>change to the Radio </a:t>
            </a:r>
            <a:r>
              <a:rPr lang="en-US" sz="1600" b="0" dirty="0" smtClean="0"/>
              <a:t>Regulations.</a:t>
            </a:r>
          </a:p>
          <a:p>
            <a:pPr marL="800100" lvl="1" indent="-342900" algn="just">
              <a:buFont typeface="Arial" panose="020B0604020202020204" pitchFamily="34" charset="0"/>
              <a:buChar char="•"/>
            </a:pPr>
            <a:r>
              <a:rPr lang="en-US" sz="1600" dirty="0" smtClean="0"/>
              <a:t>1/1.15/4.2 </a:t>
            </a:r>
            <a:r>
              <a:rPr lang="en-US" sz="1600" dirty="0"/>
              <a:t>Method </a:t>
            </a:r>
            <a:r>
              <a:rPr lang="en-US" sz="1600" dirty="0" smtClean="0"/>
              <a:t>B:  </a:t>
            </a:r>
            <a:r>
              <a:rPr lang="en-US" sz="1600" b="0" dirty="0" smtClean="0"/>
              <a:t>Modifying </a:t>
            </a:r>
            <a:r>
              <a:rPr lang="en-US" sz="1600" b="0" dirty="0"/>
              <a:t>the existing footnote RR No. </a:t>
            </a:r>
            <a:r>
              <a:rPr lang="en-US" sz="1600" b="1" dirty="0"/>
              <a:t>5.565 </a:t>
            </a:r>
            <a:r>
              <a:rPr lang="en-US" sz="1600" b="0" dirty="0"/>
              <a:t>is proposed for FS/LMS applications in portions </a:t>
            </a:r>
            <a:r>
              <a:rPr lang="en-US" sz="1600" b="0" dirty="0" smtClean="0"/>
              <a:t>of the </a:t>
            </a:r>
            <a:r>
              <a:rPr lang="en-US" sz="1600" b="0" dirty="0"/>
              <a:t>275-450 GHz frequency </a:t>
            </a:r>
            <a:r>
              <a:rPr lang="en-US" sz="1600" b="0" dirty="0" smtClean="0"/>
              <a:t>range.</a:t>
            </a:r>
          </a:p>
          <a:p>
            <a:pPr marL="800100" lvl="1" indent="-342900" algn="just">
              <a:buFont typeface="Arial" panose="020B0604020202020204" pitchFamily="34" charset="0"/>
              <a:buChar char="•"/>
            </a:pPr>
            <a:r>
              <a:rPr lang="en-US" sz="1600" dirty="0" smtClean="0"/>
              <a:t>1/1.15/4.3 </a:t>
            </a:r>
            <a:r>
              <a:rPr lang="en-US" sz="1600" dirty="0"/>
              <a:t>Method </a:t>
            </a:r>
            <a:r>
              <a:rPr lang="en-US" sz="1600" dirty="0" smtClean="0"/>
              <a:t>C:  </a:t>
            </a:r>
            <a:r>
              <a:rPr lang="en-US" sz="1600" b="0" dirty="0" smtClean="0"/>
              <a:t>This </a:t>
            </a:r>
            <a:r>
              <a:rPr lang="en-US" sz="1600" b="0" dirty="0"/>
              <a:t>method suggests adding a new footnote to identify the 275-450 GHz frequency range for </a:t>
            </a:r>
            <a:r>
              <a:rPr lang="en-US" sz="1600" b="0" dirty="0" smtClean="0"/>
              <a:t>use by </a:t>
            </a:r>
            <a:r>
              <a:rPr lang="en-US" sz="1600" b="0" dirty="0"/>
              <a:t>FS/LMS applications, while protecting EESS (passive) and RAS using the evolving guidance </a:t>
            </a:r>
            <a:r>
              <a:rPr lang="en-US" sz="1600" b="0" dirty="0" smtClean="0"/>
              <a:t>of ITU-R </a:t>
            </a:r>
            <a:r>
              <a:rPr lang="en-US" sz="1600" b="0" dirty="0"/>
              <a:t>Recommendations and Reports, taking into account that there are no service </a:t>
            </a:r>
            <a:r>
              <a:rPr lang="en-US" sz="1600" b="0" dirty="0" smtClean="0"/>
              <a:t>allocations above </a:t>
            </a:r>
            <a:r>
              <a:rPr lang="en-US" sz="1600" b="0" dirty="0"/>
              <a:t>275 </a:t>
            </a:r>
            <a:r>
              <a:rPr lang="en-US" sz="1600" b="0" dirty="0" smtClean="0"/>
              <a:t>GHz.</a:t>
            </a:r>
          </a:p>
          <a:p>
            <a:pPr marL="800100" lvl="1" indent="-342900" algn="just">
              <a:buFont typeface="Arial" panose="020B0604020202020204" pitchFamily="34" charset="0"/>
              <a:buChar char="•"/>
            </a:pPr>
            <a:r>
              <a:rPr lang="en-US" sz="1600" b="0" dirty="0" smtClean="0"/>
              <a:t>1/1.15/4.4 </a:t>
            </a:r>
            <a:r>
              <a:rPr lang="en-US" sz="1600" b="0" dirty="0"/>
              <a:t>Method </a:t>
            </a:r>
            <a:r>
              <a:rPr lang="en-US" sz="1600" b="0" dirty="0" smtClean="0"/>
              <a:t>D:  Adding </a:t>
            </a:r>
            <a:r>
              <a:rPr lang="en-US" sz="1600" b="0" dirty="0"/>
              <a:t>a new footnote RR No. </a:t>
            </a:r>
            <a:r>
              <a:rPr lang="en-US" sz="1600" b="1" dirty="0"/>
              <a:t>5.D115</a:t>
            </a:r>
            <a:r>
              <a:rPr lang="en-US" sz="1600" dirty="0"/>
              <a:t> </a:t>
            </a:r>
            <a:r>
              <a:rPr lang="en-US" sz="1600" b="0" dirty="0"/>
              <a:t>is proposed for land mobile and fixed service </a:t>
            </a:r>
            <a:r>
              <a:rPr lang="en-US" sz="1600" b="0" dirty="0" smtClean="0"/>
              <a:t>applications: 275-296 </a:t>
            </a:r>
            <a:r>
              <a:rPr lang="en-US" sz="1600" b="0" dirty="0"/>
              <a:t>GHz, 306-313 GHz, 320-330 GHz and 356-450 GHz.</a:t>
            </a: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9327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 </a:t>
            </a:r>
            <a:r>
              <a:rPr lang="en-GB" dirty="0" smtClean="0">
                <a:ea typeface="BatangChe" panose="02030609000101010101" pitchFamily="49" charset="-127"/>
              </a:rPr>
              <a:t>(</a:t>
            </a:r>
            <a:r>
              <a:rPr lang="en-GB" dirty="0" err="1" smtClean="0">
                <a:ea typeface="BatangChe" panose="02030609000101010101" pitchFamily="49" charset="-127"/>
              </a:rPr>
              <a:t>con’t</a:t>
            </a:r>
            <a:r>
              <a:rPr lang="en-GB" dirty="0" smtClean="0">
                <a:ea typeface="BatangChe" panose="02030609000101010101" pitchFamily="49" charset="-127"/>
              </a:rPr>
              <a:t>): </a:t>
            </a:r>
          </a:p>
          <a:p>
            <a:pPr lvl="1" algn="just">
              <a:buFont typeface="Arial" panose="020B0604020202020204" pitchFamily="34" charset="0"/>
              <a:buChar char="•"/>
            </a:pPr>
            <a:r>
              <a:rPr lang="en-US" sz="1600" b="0" dirty="0" smtClean="0"/>
              <a:t>1/1.15/4.5 </a:t>
            </a:r>
            <a:r>
              <a:rPr lang="en-US" sz="1600" b="0" dirty="0"/>
              <a:t>Method </a:t>
            </a:r>
            <a:r>
              <a:rPr lang="en-US" sz="1600" b="0" dirty="0" smtClean="0"/>
              <a:t>E:  </a:t>
            </a:r>
            <a:r>
              <a:rPr lang="en-US" sz="1600" b="0" dirty="0"/>
              <a:t>Adding a new footnote RR No. </a:t>
            </a:r>
            <a:r>
              <a:rPr lang="en-US" sz="1600" b="1" dirty="0"/>
              <a:t>5.E115</a:t>
            </a:r>
            <a:r>
              <a:rPr lang="en-US" sz="1600" dirty="0"/>
              <a:t> </a:t>
            </a:r>
            <a:r>
              <a:rPr lang="en-US" sz="1600" b="0" dirty="0"/>
              <a:t>and modifying the existing footnote RR No. </a:t>
            </a:r>
            <a:r>
              <a:rPr lang="en-US" sz="1600" dirty="0"/>
              <a:t>5.565 </a:t>
            </a:r>
            <a:r>
              <a:rPr lang="en-US" sz="1600" b="0" dirty="0" smtClean="0"/>
              <a:t>are proposed </a:t>
            </a:r>
            <a:r>
              <a:rPr lang="en-US" sz="1600" b="0" dirty="0"/>
              <a:t>for FS/LMS applications in portions of the 275-450 GHz band</a:t>
            </a:r>
            <a:r>
              <a:rPr lang="en-US" sz="1600" b="0" dirty="0" smtClean="0"/>
              <a:t>.</a:t>
            </a:r>
          </a:p>
          <a:p>
            <a:pPr lvl="1" algn="just">
              <a:buFont typeface="Arial" panose="020B0604020202020204" pitchFamily="34" charset="0"/>
              <a:buChar char="•"/>
            </a:pPr>
            <a:r>
              <a:rPr lang="en-US" sz="1600" dirty="0" smtClean="0"/>
              <a:t>1/1.15/4.6 </a:t>
            </a:r>
            <a:r>
              <a:rPr lang="en-US" sz="1600" dirty="0"/>
              <a:t>Method </a:t>
            </a:r>
            <a:r>
              <a:rPr lang="en-US" sz="1600" dirty="0" smtClean="0"/>
              <a:t>F:  </a:t>
            </a:r>
            <a:r>
              <a:rPr lang="en-US" sz="1600" b="0" dirty="0" smtClean="0"/>
              <a:t>Adding </a:t>
            </a:r>
            <a:r>
              <a:rPr lang="en-US" sz="1600" b="0" dirty="0"/>
              <a:t>a new footnote RR No. </a:t>
            </a:r>
            <a:r>
              <a:rPr lang="en-US" sz="1600" b="1" dirty="0"/>
              <a:t>5.F115</a:t>
            </a:r>
            <a:r>
              <a:rPr lang="en-US" sz="1600" dirty="0"/>
              <a:t> </a:t>
            </a:r>
            <a:r>
              <a:rPr lang="en-US" sz="1600" b="0" dirty="0"/>
              <a:t>is proposed for FS applications in portions of </a:t>
            </a:r>
            <a:r>
              <a:rPr lang="en-US" sz="1600" b="0" dirty="0" smtClean="0"/>
              <a:t>the 275-450 </a:t>
            </a:r>
            <a:r>
              <a:rPr lang="en-US" sz="1600" b="0" dirty="0"/>
              <a:t>GHz band and for LMS applications in the entire 275-450 GHz frequency band</a:t>
            </a:r>
            <a:r>
              <a:rPr lang="en-US" sz="1600" b="0" dirty="0" smtClean="0"/>
              <a:t>.</a:t>
            </a:r>
          </a:p>
          <a:p>
            <a:pPr lvl="1" algn="just">
              <a:buFont typeface="Arial" panose="020B0604020202020204" pitchFamily="34" charset="0"/>
              <a:buChar char="•"/>
            </a:pPr>
            <a:r>
              <a:rPr lang="en-US" sz="1600" dirty="0"/>
              <a:t>1/1.15/4.6 Method </a:t>
            </a:r>
            <a:r>
              <a:rPr lang="en-US" sz="1600" dirty="0" smtClean="0"/>
              <a:t>G:  </a:t>
            </a:r>
            <a:r>
              <a:rPr lang="en-US" sz="1600" b="0" dirty="0" smtClean="0"/>
              <a:t>Adding </a:t>
            </a:r>
            <a:r>
              <a:rPr lang="en-US" sz="1600" b="0" dirty="0"/>
              <a:t>a new footnote RR No. </a:t>
            </a:r>
            <a:r>
              <a:rPr lang="en-US" sz="1600" b="1" dirty="0"/>
              <a:t>5.G115</a:t>
            </a:r>
            <a:r>
              <a:rPr lang="en-US" sz="1600" dirty="0"/>
              <a:t> </a:t>
            </a:r>
            <a:r>
              <a:rPr lang="en-US" sz="1600" b="0" dirty="0"/>
              <a:t>is proposed for FS/LMS applications in portions of </a:t>
            </a:r>
            <a:r>
              <a:rPr lang="en-US" sz="1600" b="0" dirty="0" smtClean="0"/>
              <a:t>the 275-450 </a:t>
            </a:r>
            <a:r>
              <a:rPr lang="en-US" sz="1600" b="0" dirty="0"/>
              <a:t>GHz band.</a:t>
            </a: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28914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a:t>
            </a:r>
            <a:r>
              <a:rPr lang="en-GB" dirty="0" smtClean="0">
                <a:ea typeface="BatangChe" panose="02030609000101010101" pitchFamily="49" charset="-127"/>
              </a:rPr>
              <a:t>positions: either B or C</a:t>
            </a:r>
            <a:endParaRPr lang="en-GB" dirty="0" smtClean="0">
              <a:ea typeface="BatangChe" panose="02030609000101010101" pitchFamily="49" charset="-127"/>
            </a:endParaRPr>
          </a:p>
          <a:p>
            <a:pPr algn="just">
              <a:buFont typeface="+mj-lt"/>
              <a:buAutoNum type="arabicPeriod"/>
            </a:pPr>
            <a:r>
              <a:rPr lang="en-US" sz="1600" b="0" dirty="0" smtClean="0"/>
              <a:t>APT </a:t>
            </a:r>
            <a:r>
              <a:rPr lang="en-US" sz="1600" b="0" dirty="0"/>
              <a:t>Members support the ITU-R studies to consider identification of frequency bands for use by the land mobile and fixed service applications operating in the frequency range 275-450 GHz, taking into account the most recent work conducted by WP 5A and WP 5C on a version of Reports ITU-R M.2417 and F.2416, respectively, as well as the spectrum needs, provided that the protection of passive services identified in No. 5.565 is ensured. If such identification is made, APT Members support revising the existing footnote and/or adding a new footnote to the relevant part of the Radio </a:t>
            </a:r>
            <a:r>
              <a:rPr lang="en-US" sz="1600" b="0" dirty="0" smtClean="0"/>
              <a:t>Regulations.</a:t>
            </a:r>
          </a:p>
          <a:p>
            <a:pPr algn="just">
              <a:buFont typeface="+mj-lt"/>
              <a:buAutoNum type="arabicPeriod"/>
            </a:pPr>
            <a:r>
              <a:rPr lang="en-NZ" sz="1600" b="0" dirty="0" smtClean="0"/>
              <a:t>APT </a:t>
            </a:r>
            <a:r>
              <a:rPr lang="en-NZ" sz="1600" b="0" dirty="0"/>
              <a:t>Members are also of the view that,</a:t>
            </a:r>
            <a:r>
              <a:rPr lang="en-US" sz="1600" b="0" dirty="0"/>
              <a:t> in the bands identified for RAS in RR No. 5.565 (275-323 GHz, 327-371 GHz, 388-424 GHz and 426‑442 GHz), separation distances and/or avoidance angles between RAS stations and FS stations should be considered depending on the deployment environment of FS stations.</a:t>
            </a:r>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355043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600" b="0" dirty="0" smtClean="0"/>
              <a:t>The </a:t>
            </a:r>
            <a:r>
              <a:rPr lang="en-US" sz="1600" b="0" dirty="0"/>
              <a:t>recently published Std. IEEE 802.15.3d-2017 targets point-to-point links in the frequency range of 252 to 325 GHz with data rates ranging from 1 to 100 Gb/s. The application scenarios comprise wireless backhaul and </a:t>
            </a:r>
            <a:r>
              <a:rPr lang="en-US" sz="1600" b="0" dirty="0" err="1"/>
              <a:t>fronthaul</a:t>
            </a:r>
            <a:r>
              <a:rPr lang="en-US" sz="1600" b="0" dirty="0"/>
              <a:t> links, kiosk downloading, reconfigurable wireless links for data centers in addition to fibers and intra-device communications.  IEEE 802 especially supports the identification of the frequency bands 275 GHz to 325 GHz for license-exempt active services such as THz communications.</a:t>
            </a:r>
          </a:p>
          <a:p>
            <a:pPr algn="just">
              <a:buFont typeface="+mj-lt"/>
              <a:buAutoNum type="arabicPeriod"/>
            </a:pPr>
            <a:r>
              <a:rPr lang="en-US" sz="1600" b="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1365503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(6)</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a:t>
            </a:r>
            <a:r>
              <a:rPr lang="en-GB" dirty="0" smtClean="0">
                <a:ea typeface="BatangChe" panose="02030609000101010101" pitchFamily="49" charset="-127"/>
              </a:rPr>
              <a:t>]: B</a:t>
            </a:r>
            <a:endParaRPr lang="en-GB" dirty="0" smtClean="0">
              <a:ea typeface="BatangChe" panose="02030609000101010101" pitchFamily="49" charset="-127"/>
            </a:endParaRPr>
          </a:p>
          <a:p>
            <a:pPr algn="just">
              <a:buFont typeface="+mj-lt"/>
              <a:buAutoNum type="arabicPeriod"/>
            </a:pPr>
            <a:r>
              <a:rPr lang="en-US" sz="1600" b="0" dirty="0" smtClean="0"/>
              <a:t>Support </a:t>
            </a:r>
            <a:r>
              <a:rPr lang="en-US" sz="1600" b="0" dirty="0"/>
              <a:t>the identification by research using the technical operating characteristics of the reports F.2416 and M.2417 and the specification of the spectrum requirements, and the protection of the passive services already identified in footnote </a:t>
            </a:r>
            <a:r>
              <a:rPr lang="en-US" sz="1600" b="0" dirty="0" smtClean="0"/>
              <a:t>5.565.</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60722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1.15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a:t>
            </a:r>
            <a:r>
              <a:rPr lang="en-GB" dirty="0" smtClean="0">
                <a:ea typeface="BatangChe" panose="02030609000101010101" pitchFamily="49" charset="-127"/>
              </a:rPr>
              <a:t>of Malaysia MCMC</a:t>
            </a:r>
            <a:r>
              <a:rPr lang="en-GB" dirty="0" smtClean="0">
                <a:ea typeface="BatangChe" panose="02030609000101010101" pitchFamily="49" charset="-127"/>
              </a:rPr>
              <a:t> [6]: C</a:t>
            </a:r>
            <a:endParaRPr lang="en-GB" dirty="0" smtClean="0">
              <a:ea typeface="BatangChe" panose="02030609000101010101" pitchFamily="49" charset="-127"/>
            </a:endParaRPr>
          </a:p>
          <a:p>
            <a:pPr algn="just">
              <a:buFont typeface="+mj-lt"/>
              <a:buAutoNum type="arabicPeriod"/>
            </a:pPr>
            <a:r>
              <a:rPr lang="en-US" sz="1600" b="0" dirty="0" smtClean="0"/>
              <a:t>Malaysia </a:t>
            </a:r>
            <a:r>
              <a:rPr lang="en-US" sz="1600" b="0" dirty="0"/>
              <a:t>supports identification for the land mobile and fixed services in the frequency range 275-450 GHz while ensuring protection to existing services. 	</a:t>
            </a:r>
          </a:p>
          <a:p>
            <a:pPr algn="just">
              <a:buFont typeface="+mj-lt"/>
              <a:buAutoNum type="arabicPeriod"/>
            </a:pPr>
            <a:endParaRPr lang="en-US" sz="1600" b="0" dirty="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32845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To </a:t>
            </a:r>
            <a:r>
              <a:rPr lang="en-US" dirty="0">
                <a:cs typeface="Times" panose="02020603050405020304" pitchFamily="18" charset="0"/>
              </a:rPr>
              <a:t>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0972905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 </a:t>
            </a:r>
            <a:r>
              <a:rPr lang="en-GB" dirty="0" smtClean="0">
                <a:ea typeface="BatangChe" panose="02030609000101010101" pitchFamily="49" charset="-127"/>
              </a:rPr>
              <a:t>on Frequency band A (5150-5250 MHz):</a:t>
            </a:r>
          </a:p>
          <a:p>
            <a:pPr lvl="1" algn="just">
              <a:buFont typeface="Arial" panose="020B0604020202020204" pitchFamily="34" charset="0"/>
              <a:buChar char="•"/>
            </a:pPr>
            <a:r>
              <a:rPr lang="en-US" sz="1600" dirty="0" smtClean="0"/>
              <a:t>2/1.16/4.1.1 </a:t>
            </a:r>
            <a:r>
              <a:rPr lang="en-US" sz="1600" dirty="0"/>
              <a:t>Method A1: No change to the </a:t>
            </a:r>
            <a:r>
              <a:rPr lang="en-US" sz="1600" dirty="0" smtClean="0"/>
              <a:t>RR</a:t>
            </a:r>
          </a:p>
          <a:p>
            <a:pPr lvl="1" algn="just">
              <a:buFont typeface="Arial" panose="020B0604020202020204" pitchFamily="34" charset="0"/>
              <a:buChar char="•"/>
            </a:pPr>
            <a:r>
              <a:rPr lang="en-US" sz="1600" dirty="0" smtClean="0"/>
              <a:t>2/1.16/4.1.2 </a:t>
            </a:r>
            <a:r>
              <a:rPr lang="en-US" sz="1600" dirty="0"/>
              <a:t>Method A2: Revision to Resolution 229 (Rev.WRC-12) to enable </a:t>
            </a:r>
            <a:r>
              <a:rPr lang="en-US" sz="1600" dirty="0" smtClean="0"/>
              <a:t>outdoor RLAN </a:t>
            </a:r>
            <a:r>
              <a:rPr lang="en-US" sz="1600" dirty="0"/>
              <a:t>operations including possible associated conditions for new </a:t>
            </a:r>
            <a:r>
              <a:rPr lang="en-US" sz="1600" dirty="0" err="1" smtClean="0"/>
              <a:t>e.i.r.p</a:t>
            </a:r>
            <a:r>
              <a:rPr lang="en-US" sz="1600" dirty="0" smtClean="0"/>
              <a:t>. limits</a:t>
            </a:r>
          </a:p>
          <a:p>
            <a:pPr lvl="1" algn="just">
              <a:buFont typeface="Arial" panose="020B0604020202020204" pitchFamily="34" charset="0"/>
              <a:buChar char="•"/>
            </a:pPr>
            <a:r>
              <a:rPr lang="en-US" sz="1600" b="0" dirty="0" smtClean="0"/>
              <a:t>2/1.16/4.1.3 </a:t>
            </a:r>
            <a:r>
              <a:rPr lang="en-US" sz="1600" b="0" dirty="0"/>
              <a:t>Method A3: Revision to Resolution 229 (Rev.WRC-12) to enable </a:t>
            </a:r>
            <a:r>
              <a:rPr lang="en-US" sz="1600" b="0" dirty="0" smtClean="0"/>
              <a:t>outdoor RLAN </a:t>
            </a:r>
            <a:r>
              <a:rPr lang="en-US" sz="1600" b="0" dirty="0"/>
              <a:t>operations by applying the same conditions of use as defined for </a:t>
            </a:r>
            <a:r>
              <a:rPr lang="en-US" sz="1600" b="0" dirty="0" smtClean="0"/>
              <a:t>the 5250-5350 </a:t>
            </a:r>
            <a:r>
              <a:rPr lang="en-US" sz="1600" b="0" dirty="0"/>
              <a:t>MHz frequency band in </a:t>
            </a:r>
            <a:r>
              <a:rPr lang="en-US" sz="1600" b="0" i="1" dirty="0"/>
              <a:t>resolves </a:t>
            </a:r>
            <a:r>
              <a:rPr lang="en-US" sz="1600" b="0" dirty="0"/>
              <a:t>4 of Resolution </a:t>
            </a:r>
            <a:r>
              <a:rPr lang="en-US" sz="1600" b="0" dirty="0" smtClean="0"/>
              <a:t>229 (Rev.WRC-12)</a:t>
            </a:r>
          </a:p>
          <a:p>
            <a:pPr lvl="1" algn="just">
              <a:buFont typeface="Arial" panose="020B0604020202020204" pitchFamily="34" charset="0"/>
              <a:buChar char="•"/>
            </a:pPr>
            <a:r>
              <a:rPr lang="en-US" sz="1600" b="0" dirty="0" smtClean="0"/>
              <a:t>2/1.16/4.1.4 </a:t>
            </a:r>
            <a:r>
              <a:rPr lang="en-US" sz="1600" b="0" dirty="0"/>
              <a:t>Method A4: Revisions to Resolution 229 (Rev.WRC-12) to facilitate </a:t>
            </a:r>
            <a:r>
              <a:rPr lang="en-US" sz="1600" b="0" dirty="0" smtClean="0"/>
              <a:t>limited RLAN </a:t>
            </a:r>
            <a:r>
              <a:rPr lang="en-US" sz="1600" b="0" dirty="0"/>
              <a:t>outdoor operation and RLAN in-vehicle (cars and trains) </a:t>
            </a:r>
            <a:r>
              <a:rPr lang="en-US" sz="1600" b="0" dirty="0" smtClean="0"/>
              <a:t>usage operation </a:t>
            </a:r>
            <a:r>
              <a:rPr lang="en-US" sz="1600" b="0" dirty="0"/>
              <a:t>with associated </a:t>
            </a:r>
            <a:r>
              <a:rPr lang="en-US" sz="1600" b="0" dirty="0" err="1"/>
              <a:t>e.i.r.p</a:t>
            </a:r>
            <a:r>
              <a:rPr lang="en-US" sz="1600" b="0" dirty="0"/>
              <a:t>. </a:t>
            </a:r>
            <a:r>
              <a:rPr lang="en-US" sz="1600" b="0" dirty="0" smtClean="0"/>
              <a:t>levels</a:t>
            </a:r>
          </a:p>
          <a:p>
            <a:pPr lvl="1" algn="just">
              <a:buFont typeface="Arial" panose="020B0604020202020204" pitchFamily="34" charset="0"/>
              <a:buChar char="•"/>
            </a:pPr>
            <a:r>
              <a:rPr lang="en-US" sz="1600" b="0" dirty="0" smtClean="0"/>
              <a:t>2/1.16/4.1.5 </a:t>
            </a:r>
            <a:r>
              <a:rPr lang="en-US" sz="1600" b="0" dirty="0"/>
              <a:t>Method A5: Revisions to Resolution 229 (Rev.WRC-12) to enable in-car </a:t>
            </a:r>
            <a:r>
              <a:rPr lang="en-US" sz="1600" b="0" dirty="0" smtClean="0"/>
              <a:t>use of </a:t>
            </a:r>
            <a:r>
              <a:rPr lang="en-US" sz="1600" b="0" dirty="0"/>
              <a:t>RLAN operation with </a:t>
            </a:r>
            <a:r>
              <a:rPr lang="en-US" sz="1600" b="0" dirty="0" err="1"/>
              <a:t>e.i.r.p</a:t>
            </a:r>
            <a:r>
              <a:rPr lang="en-US" sz="1600" b="0" dirty="0"/>
              <a:t>. up to 40 </a:t>
            </a:r>
            <a:r>
              <a:rPr lang="en-US" sz="1600" b="0" dirty="0" err="1" smtClean="0"/>
              <a:t>mW</a:t>
            </a:r>
            <a:endParaRPr lang="en-US" sz="1600" dirty="0"/>
          </a:p>
          <a:p>
            <a:pPr lvl="1" algn="just">
              <a:buFont typeface="Arial" panose="020B0604020202020204" pitchFamily="34" charset="0"/>
              <a:buChar char="•"/>
            </a:pPr>
            <a:r>
              <a:rPr lang="en-US" sz="1600" b="0" dirty="0" smtClean="0"/>
              <a:t>2/1.16/4.1.6 </a:t>
            </a:r>
            <a:r>
              <a:rPr lang="en-US" sz="1600" b="0" dirty="0"/>
              <a:t>Method A6: Revision to Resolution 229 (Rev.WRC-12) to enable </a:t>
            </a:r>
            <a:r>
              <a:rPr lang="en-US" sz="1600" b="0" dirty="0" smtClean="0"/>
              <a:t>outdoor RLAN </a:t>
            </a:r>
            <a:r>
              <a:rPr lang="en-US" sz="1600" b="0" dirty="0"/>
              <a:t>operations including associated conditions for new </a:t>
            </a:r>
            <a:r>
              <a:rPr lang="en-US" sz="1600" b="0" dirty="0" err="1"/>
              <a:t>e.i.r.p</a:t>
            </a:r>
            <a:r>
              <a:rPr lang="en-US" sz="1600" b="0" dirty="0"/>
              <a:t>. limits </a:t>
            </a:r>
            <a:r>
              <a:rPr lang="en-US" sz="1600" b="0" dirty="0" smtClean="0"/>
              <a:t>and out-of-band </a:t>
            </a:r>
            <a:r>
              <a:rPr lang="en-US" sz="1600" b="0" dirty="0"/>
              <a:t>emission limits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010197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(3)</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 </a:t>
            </a:r>
            <a:r>
              <a:rPr lang="en-GB" dirty="0" smtClean="0">
                <a:ea typeface="BatangChe" panose="02030609000101010101" pitchFamily="49" charset="-127"/>
              </a:rPr>
              <a:t>on Frequency band B (5250-5350 MHz):</a:t>
            </a:r>
          </a:p>
          <a:p>
            <a:pPr lvl="1" algn="just">
              <a:buFont typeface="Arial" panose="020B0604020202020204" pitchFamily="34" charset="0"/>
              <a:buChar char="•"/>
            </a:pPr>
            <a:r>
              <a:rPr lang="en-US" sz="1600" dirty="0"/>
              <a:t>2/1.16/4.2.1 Method B: No change to the </a:t>
            </a:r>
            <a:r>
              <a:rPr lang="en-US" sz="1600" dirty="0" smtClean="0"/>
              <a:t>RR</a:t>
            </a:r>
          </a:p>
          <a:p>
            <a:pPr lvl="1" algn="just">
              <a:buFont typeface="Arial" panose="020B0604020202020204" pitchFamily="34" charset="0"/>
              <a:buChar char="•"/>
            </a:pPr>
            <a:endParaRPr lang="en-US" sz="1600" dirty="0"/>
          </a:p>
          <a:p>
            <a:pPr algn="just">
              <a:buFont typeface="Arial" panose="020B0604020202020204" pitchFamily="34" charset="0"/>
              <a:buChar char="•"/>
            </a:pPr>
            <a:r>
              <a:rPr lang="en-GB" dirty="0">
                <a:ea typeface="BatangChe" panose="02030609000101010101" pitchFamily="49" charset="-127"/>
              </a:rPr>
              <a:t>From the CPM report </a:t>
            </a:r>
            <a:r>
              <a:rPr lang="en-GB" dirty="0" smtClean="0">
                <a:ea typeface="BatangChe" panose="02030609000101010101" pitchFamily="49" charset="-127"/>
              </a:rPr>
              <a:t>[6] </a:t>
            </a:r>
            <a:r>
              <a:rPr lang="en-GB" dirty="0">
                <a:ea typeface="BatangChe" panose="02030609000101010101" pitchFamily="49" charset="-127"/>
              </a:rPr>
              <a:t>on Frequency band </a:t>
            </a:r>
            <a:r>
              <a:rPr lang="en-GB" dirty="0" smtClean="0">
                <a:ea typeface="BatangChe" panose="02030609000101010101" pitchFamily="49" charset="-127"/>
              </a:rPr>
              <a:t>C </a:t>
            </a:r>
            <a:r>
              <a:rPr lang="en-GB" dirty="0">
                <a:ea typeface="BatangChe" panose="02030609000101010101" pitchFamily="49" charset="-127"/>
              </a:rPr>
              <a:t>(</a:t>
            </a:r>
            <a:r>
              <a:rPr lang="en-GB" dirty="0" smtClean="0">
                <a:ea typeface="BatangChe" panose="02030609000101010101" pitchFamily="49" charset="-127"/>
              </a:rPr>
              <a:t>5350-5470 </a:t>
            </a:r>
            <a:r>
              <a:rPr lang="en-GB" dirty="0">
                <a:ea typeface="BatangChe" panose="02030609000101010101" pitchFamily="49" charset="-127"/>
              </a:rPr>
              <a:t>MHz</a:t>
            </a:r>
            <a:r>
              <a:rPr lang="en-GB" dirty="0" smtClean="0">
                <a:ea typeface="BatangChe" panose="02030609000101010101" pitchFamily="49" charset="-127"/>
              </a:rPr>
              <a:t>):</a:t>
            </a:r>
            <a:endParaRPr lang="en-GB" dirty="0">
              <a:ea typeface="BatangChe" panose="02030609000101010101" pitchFamily="49" charset="-127"/>
            </a:endParaRPr>
          </a:p>
          <a:p>
            <a:pPr lvl="1" algn="just">
              <a:buFont typeface="Arial" panose="020B0604020202020204" pitchFamily="34" charset="0"/>
              <a:buChar char="•"/>
            </a:pPr>
            <a:r>
              <a:rPr lang="en-US" sz="1600" dirty="0" smtClean="0"/>
              <a:t>2/1.16/4.3.1 </a:t>
            </a:r>
            <a:r>
              <a:rPr lang="en-US" sz="1600" dirty="0"/>
              <a:t>Method C: No change to the RR</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66720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(4)</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 </a:t>
            </a:r>
            <a:r>
              <a:rPr lang="en-GB" dirty="0" smtClean="0">
                <a:ea typeface="BatangChe" panose="02030609000101010101" pitchFamily="49" charset="-127"/>
              </a:rPr>
              <a:t>on Frequency band D (5725-5850 MHz):</a:t>
            </a:r>
          </a:p>
          <a:p>
            <a:pPr lvl="1" algn="just">
              <a:buFont typeface="Arial" panose="020B0604020202020204" pitchFamily="34" charset="0"/>
              <a:buChar char="•"/>
            </a:pPr>
            <a:r>
              <a:rPr lang="en-US" sz="1600" dirty="0"/>
              <a:t>2/1.16/4.4.1 Method D1: No change to the </a:t>
            </a:r>
            <a:r>
              <a:rPr lang="en-US" sz="1600" dirty="0" smtClean="0"/>
              <a:t>RR</a:t>
            </a:r>
          </a:p>
          <a:p>
            <a:pPr lvl="1" algn="just">
              <a:buFont typeface="Arial" panose="020B0604020202020204" pitchFamily="34" charset="0"/>
              <a:buChar char="•"/>
            </a:pPr>
            <a:r>
              <a:rPr lang="en-US" sz="1600" dirty="0"/>
              <a:t>2/1.16/4.4.2 Method D2: A new Regional primary MS </a:t>
            </a:r>
            <a:r>
              <a:rPr lang="en-US" sz="1600" dirty="0" smtClean="0"/>
              <a:t>allocation</a:t>
            </a:r>
          </a:p>
          <a:p>
            <a:pPr lvl="1" algn="just">
              <a:buFont typeface="Arial" panose="020B0604020202020204" pitchFamily="34" charset="0"/>
              <a:buChar char="•"/>
            </a:pPr>
            <a:r>
              <a:rPr lang="en-US" sz="1600" dirty="0" smtClean="0"/>
              <a:t>2/1.16/4.4.3 </a:t>
            </a:r>
            <a:r>
              <a:rPr lang="en-US" sz="1600" dirty="0"/>
              <a:t>Method D3: Accommodate WAS/RLAN in a new </a:t>
            </a:r>
            <a:r>
              <a:rPr lang="en-US" sz="1600" dirty="0" smtClean="0"/>
              <a:t>footnote</a:t>
            </a:r>
          </a:p>
          <a:p>
            <a:pPr lvl="1" algn="just">
              <a:buFont typeface="Arial" panose="020B0604020202020204" pitchFamily="34" charset="0"/>
              <a:buChar char="•"/>
            </a:pPr>
            <a:endParaRPr lang="en-US" sz="1600" dirty="0"/>
          </a:p>
          <a:p>
            <a:pPr algn="just">
              <a:buFont typeface="Arial" panose="020B0604020202020204" pitchFamily="34" charset="0"/>
              <a:buChar char="•"/>
            </a:pPr>
            <a:r>
              <a:rPr lang="en-GB" dirty="0">
                <a:ea typeface="BatangChe" panose="02030609000101010101" pitchFamily="49" charset="-127"/>
              </a:rPr>
              <a:t>From the CPM report </a:t>
            </a:r>
            <a:r>
              <a:rPr lang="en-GB" dirty="0" smtClean="0">
                <a:ea typeface="BatangChe" panose="02030609000101010101" pitchFamily="49" charset="-127"/>
              </a:rPr>
              <a:t>[6] </a:t>
            </a:r>
            <a:r>
              <a:rPr lang="en-GB" dirty="0">
                <a:ea typeface="BatangChe" panose="02030609000101010101" pitchFamily="49" charset="-127"/>
              </a:rPr>
              <a:t>on Frequency band </a:t>
            </a:r>
            <a:r>
              <a:rPr lang="en-GB" dirty="0" smtClean="0">
                <a:ea typeface="BatangChe" panose="02030609000101010101" pitchFamily="49" charset="-127"/>
              </a:rPr>
              <a:t>E </a:t>
            </a:r>
            <a:r>
              <a:rPr lang="en-GB" dirty="0">
                <a:ea typeface="BatangChe" panose="02030609000101010101" pitchFamily="49" charset="-127"/>
              </a:rPr>
              <a:t>(</a:t>
            </a:r>
            <a:r>
              <a:rPr lang="en-GB" dirty="0" smtClean="0">
                <a:ea typeface="BatangChe" panose="02030609000101010101" pitchFamily="49" charset="-127"/>
              </a:rPr>
              <a:t>5850-5925 </a:t>
            </a:r>
            <a:r>
              <a:rPr lang="en-GB" dirty="0">
                <a:ea typeface="BatangChe" panose="02030609000101010101" pitchFamily="49" charset="-127"/>
              </a:rPr>
              <a:t>MHz</a:t>
            </a:r>
            <a:r>
              <a:rPr lang="en-GB" dirty="0" smtClean="0">
                <a:ea typeface="BatangChe" panose="02030609000101010101" pitchFamily="49" charset="-127"/>
              </a:rPr>
              <a:t>):</a:t>
            </a:r>
            <a:endParaRPr lang="en-GB" dirty="0">
              <a:ea typeface="BatangChe" panose="02030609000101010101" pitchFamily="49" charset="-127"/>
            </a:endParaRPr>
          </a:p>
          <a:p>
            <a:pPr lvl="1" algn="just">
              <a:buFont typeface="Arial" panose="020B0604020202020204" pitchFamily="34" charset="0"/>
              <a:buChar char="•"/>
            </a:pPr>
            <a:r>
              <a:rPr lang="en-US" sz="1600" dirty="0" smtClean="0"/>
              <a:t>2/1.16/4.5.1 </a:t>
            </a:r>
            <a:r>
              <a:rPr lang="en-US" sz="1600" dirty="0"/>
              <a:t>Method E: No change to the RR</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64956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b="0" dirty="0" smtClean="0"/>
              <a:t>To </a:t>
            </a:r>
            <a:r>
              <a:rPr lang="en-US" b="0" dirty="0"/>
              <a:t>consider possible global or regional </a:t>
            </a:r>
            <a:r>
              <a:rPr lang="en-US" b="0" dirty="0" smtClean="0"/>
              <a:t>harmonized frequency </a:t>
            </a:r>
            <a:r>
              <a:rPr lang="en-US" b="0" dirty="0"/>
              <a:t>bands, to the </a:t>
            </a:r>
            <a:r>
              <a:rPr lang="en-US" b="0" dirty="0" smtClean="0"/>
              <a:t>maximum extent </a:t>
            </a:r>
            <a:r>
              <a:rPr lang="en-US" b="0" dirty="0"/>
              <a:t>possible, for the implementation of evolving Intelligent Transport Systems (</a:t>
            </a:r>
            <a:r>
              <a:rPr lang="en-US" b="0" dirty="0" smtClean="0"/>
              <a:t>ITS) under </a:t>
            </a:r>
            <a:r>
              <a:rPr lang="en-US" b="0" dirty="0"/>
              <a:t>existing mobile-service allocations, in accordance with Resolution </a:t>
            </a:r>
            <a:r>
              <a:rPr lang="en-US" dirty="0"/>
              <a:t>237 (WRC-15</a:t>
            </a:r>
            <a:r>
              <a:rPr lang="en-US" dirty="0" smtClean="0"/>
              <a:t>)</a:t>
            </a:r>
            <a:r>
              <a:rPr lang="en-US" b="0" dirty="0" smtClean="0"/>
              <a:t>.</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2457197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(5)</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B, C, D3, E</a:t>
            </a:r>
          </a:p>
          <a:p>
            <a:pPr lvl="0" algn="just">
              <a:buFont typeface="+mj-lt"/>
              <a:buAutoNum type="arabicPeriod"/>
            </a:pPr>
            <a:r>
              <a:rPr lang="en-NZ" sz="1600" b="0" dirty="0" smtClean="0"/>
              <a:t>APT </a:t>
            </a:r>
            <a:r>
              <a:rPr lang="en-NZ" sz="1600" b="0" dirty="0"/>
              <a:t>members support studies being conducted in ITU-R in accordance with </a:t>
            </a:r>
            <a:r>
              <a:rPr lang="en-NZ" sz="1600" dirty="0"/>
              <a:t>Resolution 239 (WRC-15</a:t>
            </a:r>
            <a:r>
              <a:rPr lang="en-NZ" sz="1600" dirty="0" smtClean="0"/>
              <a:t>)</a:t>
            </a:r>
            <a:r>
              <a:rPr lang="en-NZ" sz="1600" b="0" dirty="0" smtClean="0"/>
              <a:t>.</a:t>
            </a:r>
            <a:endParaRPr lang="en-US" sz="1600" b="0" dirty="0"/>
          </a:p>
          <a:p>
            <a:pPr lvl="0" algn="just">
              <a:buFont typeface="+mj-lt"/>
              <a:buAutoNum type="arabicPeriod"/>
            </a:pPr>
            <a:r>
              <a:rPr lang="en-NZ" sz="1600" b="0" dirty="0"/>
              <a:t>APT members are of the view that the protection of incumbent services including their current and planned use in the frequency bands </a:t>
            </a:r>
            <a:r>
              <a:rPr lang="en-NZ" sz="1600" b="0" dirty="0" smtClean="0"/>
              <a:t>5150-5350 </a:t>
            </a:r>
            <a:r>
              <a:rPr lang="en-NZ" sz="1600" b="0" dirty="0"/>
              <a:t>MHz, </a:t>
            </a:r>
            <a:r>
              <a:rPr lang="en-NZ" sz="1600" b="0" dirty="0" smtClean="0"/>
              <a:t>5350-5470 </a:t>
            </a:r>
            <a:r>
              <a:rPr lang="en-NZ" sz="1600" b="0" dirty="0"/>
              <a:t>MHz, </a:t>
            </a:r>
            <a:r>
              <a:rPr lang="en-NZ" sz="1600" b="0" dirty="0" smtClean="0"/>
              <a:t>5725-5850 </a:t>
            </a:r>
            <a:r>
              <a:rPr lang="en-NZ" sz="1600" b="0" dirty="0"/>
              <a:t>MHz and </a:t>
            </a:r>
            <a:r>
              <a:rPr lang="en-NZ" sz="1600" b="0" dirty="0" smtClean="0"/>
              <a:t>5850-5925 </a:t>
            </a:r>
            <a:r>
              <a:rPr lang="en-NZ" sz="1600" b="0" dirty="0"/>
              <a:t>MHz should be ensured, without </a:t>
            </a:r>
            <a:r>
              <a:rPr lang="en-US" sz="1600" b="0" dirty="0"/>
              <a:t>unacceptable constraints on these </a:t>
            </a:r>
            <a:r>
              <a:rPr lang="en-US" sz="1600" b="0" dirty="0" smtClean="0"/>
              <a:t>services.</a:t>
            </a:r>
          </a:p>
          <a:p>
            <a:pPr lvl="0" algn="just">
              <a:buFont typeface="+mj-lt"/>
              <a:buAutoNum type="arabicPeriod"/>
            </a:pPr>
            <a:r>
              <a:rPr lang="en-NZ" sz="1600" b="0" dirty="0" smtClean="0"/>
              <a:t>In </a:t>
            </a:r>
            <a:r>
              <a:rPr lang="en-NZ" sz="1600" b="0" dirty="0"/>
              <a:t>the frequency bands </a:t>
            </a:r>
            <a:r>
              <a:rPr lang="en-NZ" sz="1600" b="0" dirty="0" smtClean="0"/>
              <a:t>5250-5350 </a:t>
            </a:r>
            <a:r>
              <a:rPr lang="en-NZ" sz="1600" b="0" dirty="0"/>
              <a:t>MHz, </a:t>
            </a:r>
            <a:r>
              <a:rPr lang="en-NZ" sz="1600" b="0" dirty="0" smtClean="0"/>
              <a:t>5350-5470 </a:t>
            </a:r>
            <a:r>
              <a:rPr lang="en-NZ" sz="1600" b="0" dirty="0"/>
              <a:t>MHz and </a:t>
            </a:r>
            <a:r>
              <a:rPr lang="en-NZ" sz="1600" b="0" dirty="0" smtClean="0"/>
              <a:t>5850-5925 </a:t>
            </a:r>
            <a:r>
              <a:rPr lang="en-NZ" sz="1600" b="0" dirty="0"/>
              <a:t>MHz, APT Members support NOC to the Radio Regulations for the use of WAS/RLAN to protect incumbent </a:t>
            </a:r>
            <a:r>
              <a:rPr lang="en-NZ" sz="1600" b="0" dirty="0" smtClean="0"/>
              <a:t>services.</a:t>
            </a:r>
          </a:p>
          <a:p>
            <a:pPr lvl="0" algn="just">
              <a:buFont typeface="+mj-lt"/>
              <a:buAutoNum type="arabicPeriod"/>
            </a:pPr>
            <a:r>
              <a:rPr lang="en-NZ" sz="1600" b="0" dirty="0" smtClean="0"/>
              <a:t>In </a:t>
            </a:r>
            <a:r>
              <a:rPr lang="en-NZ" sz="1600" b="0" dirty="0"/>
              <a:t>the frequency band 5150-5250 MHz, APT Members are still investigating the possibility to enable outdoor WAS/RLANs operations while protecting the incumbent services, without unacceptable constraints on these </a:t>
            </a:r>
            <a:r>
              <a:rPr lang="en-NZ" sz="1600" b="0" dirty="0" smtClean="0"/>
              <a:t>services.</a:t>
            </a:r>
            <a:endParaRPr lang="en-US" sz="1600" b="0" dirty="0" smtClean="0"/>
          </a:p>
          <a:p>
            <a:pPr lvl="0" algn="just">
              <a:buFont typeface="+mj-lt"/>
              <a:buAutoNum type="arabicPeriod"/>
            </a:pPr>
            <a:r>
              <a:rPr lang="en-NZ" sz="1600" b="0" dirty="0" smtClean="0"/>
              <a:t>In </a:t>
            </a:r>
            <a:r>
              <a:rPr lang="en-NZ" sz="1600" b="0" dirty="0"/>
              <a:t>the frequency band </a:t>
            </a:r>
            <a:r>
              <a:rPr lang="en-NZ" sz="1600" b="0" dirty="0" smtClean="0"/>
              <a:t>5725-5850 </a:t>
            </a:r>
            <a:r>
              <a:rPr lang="en-NZ" sz="1600" b="0" dirty="0"/>
              <a:t>MHz, APT Members support the worldwide use for mobile service taking into account </a:t>
            </a:r>
            <a:r>
              <a:rPr lang="en-NZ" sz="1600" dirty="0"/>
              <a:t>RR No.5.453</a:t>
            </a:r>
            <a:r>
              <a:rPr lang="en-NZ" sz="1600" b="0" dirty="0"/>
              <a:t>.</a:t>
            </a:r>
            <a:endParaRPr lang="en-US" sz="1600" b="0" dirty="0"/>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465782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600" b="0" dirty="0" smtClean="0"/>
              <a:t>Since </a:t>
            </a:r>
            <a:r>
              <a:rPr lang="en-US" sz="1600" b="0" dirty="0"/>
              <a:t>the 1990s, IEEE 802 has been actively developing standards for Wireless LAN technologies that operate in the 5 GHz bands. Among these is IEEE 802.11, which is the basis for Wi-Fi, the most successful, most used and most demanded 5 GHz wireless technology. IEEE 802.11 is carrying the vast majority of wireless internet traffic and is essential for commercial services, education, communications and social interactions, creating industries and providing jobs and economic growth around the world.</a:t>
            </a:r>
          </a:p>
          <a:p>
            <a:pPr algn="just">
              <a:buFont typeface="+mj-lt"/>
              <a:buAutoNum type="arabicPeriod"/>
            </a:pPr>
            <a:r>
              <a:rPr lang="en-US" sz="1600" b="0" dirty="0"/>
              <a:t>IEEE 802 recommends that any regulatory action should not disadvantage any IEEE 802 standard or add any additional regulatory burdens for its use of the 5 GHz bands. </a:t>
            </a:r>
          </a:p>
          <a:p>
            <a:pPr algn="just">
              <a:buFont typeface="+mj-lt"/>
              <a:buAutoNum type="arabicPeriod"/>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3386531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(8)</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Submission from Wi-Fi Alliance in APG19-4 [3]: A2</a:t>
            </a:r>
          </a:p>
          <a:p>
            <a:pPr algn="just">
              <a:buFont typeface="+mj-lt"/>
              <a:buAutoNum type="arabicPeriod"/>
            </a:pPr>
            <a:r>
              <a:rPr lang="en-US" sz="1600" b="0" dirty="0" smtClean="0"/>
              <a:t>Wi-Fi </a:t>
            </a:r>
            <a:r>
              <a:rPr lang="en-US" sz="1600" b="0" dirty="0"/>
              <a:t>industry urges the APT administrations to support revisions to Resolution 229 (Rev.WRC-12) are proposed in order to enable outdoor RLAN operations including possible associated conditions for new </a:t>
            </a:r>
            <a:r>
              <a:rPr lang="en-US" sz="1600" b="0" dirty="0" err="1"/>
              <a:t>e.i.r.p</a:t>
            </a:r>
            <a:r>
              <a:rPr lang="en-US" sz="1600" b="0" dirty="0"/>
              <a:t>. limits while addressing the protection of incumbent services – </a:t>
            </a:r>
            <a:r>
              <a:rPr lang="en-US" sz="1600" b="0" i="1" dirty="0"/>
              <a:t>support Draft CPM-19 Report Method A2</a:t>
            </a:r>
            <a:r>
              <a:rPr lang="en-US" sz="1600" b="0" dirty="0"/>
              <a:t> (Section 2/1.16/4.1.2).</a:t>
            </a:r>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2721715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(9)</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a:t>
            </a:r>
            <a:r>
              <a:rPr lang="en-GB" dirty="0" smtClean="0">
                <a:ea typeface="BatangChe" panose="02030609000101010101" pitchFamily="49" charset="-127"/>
              </a:rPr>
              <a:t>]: A3</a:t>
            </a:r>
            <a:endParaRPr lang="en-GB" dirty="0" smtClean="0">
              <a:ea typeface="BatangChe" panose="02030609000101010101" pitchFamily="49" charset="-127"/>
            </a:endParaRPr>
          </a:p>
          <a:p>
            <a:pPr algn="just">
              <a:buFont typeface="+mj-lt"/>
              <a:buAutoNum type="arabicPeriod"/>
            </a:pPr>
            <a:r>
              <a:rPr lang="en-US" sz="1600" b="0" dirty="0" smtClean="0"/>
              <a:t>Proper </a:t>
            </a:r>
            <a:r>
              <a:rPr lang="en-US" sz="1600" b="0" dirty="0"/>
              <a:t>protection of existing operations is important in considering this agenda. In addition, in order to enable the outdoor use of the 5150-5250 MHz RLAN after appropriately protecting existing operations, Japan has the same conditions as Method A3 (adjacent band 5250-5350 MHz band Support outdoor opening).</a:t>
            </a:r>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7598814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1.16 (10)</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a:t>
            </a:r>
            <a:r>
              <a:rPr lang="en-GB" dirty="0" smtClean="0">
                <a:ea typeface="BatangChe" panose="02030609000101010101" pitchFamily="49" charset="-127"/>
              </a:rPr>
              <a:t>of Malaysia MCMC</a:t>
            </a:r>
            <a:r>
              <a:rPr lang="en-GB" dirty="0" smtClean="0">
                <a:ea typeface="BatangChe" panose="02030609000101010101" pitchFamily="49" charset="-127"/>
              </a:rPr>
              <a:t> [6]: A2, D2</a:t>
            </a:r>
            <a:endParaRPr lang="en-GB" dirty="0" smtClean="0">
              <a:ea typeface="BatangChe" panose="02030609000101010101" pitchFamily="49" charset="-127"/>
            </a:endParaRPr>
          </a:p>
          <a:p>
            <a:pPr algn="just">
              <a:buFont typeface="+mj-lt"/>
              <a:buAutoNum type="arabicPeriod"/>
            </a:pPr>
            <a:r>
              <a:rPr lang="en-US" sz="1600" b="0" dirty="0" smtClean="0"/>
              <a:t>For </a:t>
            </a:r>
            <a:r>
              <a:rPr lang="en-US" sz="1600" b="0" dirty="0"/>
              <a:t>the 5 150-5 250 MHz frequency band, Malaysia supports revision to Resolution </a:t>
            </a:r>
            <a:r>
              <a:rPr lang="en-US" sz="1600" dirty="0"/>
              <a:t>229 (Rev.WRC-12) </a:t>
            </a:r>
            <a:r>
              <a:rPr lang="en-US" sz="1600" b="0" dirty="0"/>
              <a:t>to enable outdoor WAS/RLAN operations with associated conditions to protect the incumbent services. </a:t>
            </a:r>
            <a:endParaRPr lang="en-US" sz="1600" b="0" dirty="0" smtClean="0"/>
          </a:p>
          <a:p>
            <a:pPr algn="just">
              <a:buFont typeface="+mj-lt"/>
              <a:buAutoNum type="arabicPeriod"/>
            </a:pPr>
            <a:r>
              <a:rPr lang="en-US" sz="1600" b="0" dirty="0" smtClean="0"/>
              <a:t>For </a:t>
            </a:r>
            <a:r>
              <a:rPr lang="en-US" sz="1600" b="0" dirty="0"/>
              <a:t>the 5 250-5 350 MHz, 5 350-5 470 MHz and 5 850-5 925 MHz frequency bands, Malaysia supports no change to the Radio Regulations. </a:t>
            </a:r>
            <a:endParaRPr lang="en-US" sz="1600" b="0" dirty="0" smtClean="0"/>
          </a:p>
          <a:p>
            <a:pPr algn="just">
              <a:buFont typeface="+mj-lt"/>
              <a:buAutoNum type="arabicPeriod"/>
            </a:pPr>
            <a:r>
              <a:rPr lang="en-US" sz="1600" b="0" dirty="0" smtClean="0"/>
              <a:t>For </a:t>
            </a:r>
            <a:r>
              <a:rPr lang="en-US" sz="1600" b="0" dirty="0"/>
              <a:t>the 5 725-5 850 MHz frequency band, Malaysia supports regional primary mobile service allocation in the band to accommodate WAS/RLAN use. 	</a:t>
            </a:r>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480905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dirty="0">
                <a:cs typeface="Times" panose="02020603050405020304" pitchFamily="18" charset="0"/>
              </a:rPr>
              <a:t>Resolution 764 (</a:t>
            </a:r>
            <a:r>
              <a:rPr lang="en-US" dirty="0" smtClean="0">
                <a:cs typeface="Times" panose="02020603050405020304" pitchFamily="18" charset="0"/>
              </a:rPr>
              <a:t>WRC-15</a:t>
            </a:r>
            <a:r>
              <a:rPr lang="en-US" dirty="0">
                <a:cs typeface="Times" panose="02020603050405020304" pitchFamily="18" charset="0"/>
              </a:rPr>
              <a:t>) - Consideration of the technical and regulatory impacts of referencing Recommendations ITU-R M.1638-1 and ITU-R M.1849-1 in Nos. 5.447F and 5.450A of the Radio Regulations.</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430846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a:t>
            </a:r>
            <a:endParaRPr lang="en-GB" dirty="0" smtClean="0">
              <a:ea typeface="BatangChe" panose="02030609000101010101" pitchFamily="49" charset="-127"/>
            </a:endParaRPr>
          </a:p>
          <a:p>
            <a:pPr lvl="1" algn="just">
              <a:buFont typeface="Arial" panose="020B0604020202020204" pitchFamily="34" charset="0"/>
              <a:buChar char="•"/>
            </a:pPr>
            <a:r>
              <a:rPr lang="en-US" sz="1600" b="0" dirty="0" smtClean="0"/>
              <a:t>Approach </a:t>
            </a:r>
            <a:r>
              <a:rPr lang="en-US" sz="1600" b="0" dirty="0"/>
              <a:t>A updates both footnotes by removing the references and replacing them with </a:t>
            </a:r>
            <a:r>
              <a:rPr lang="en-US" sz="1600" b="0" dirty="0" smtClean="0"/>
              <a:t>the sentence </a:t>
            </a:r>
            <a:r>
              <a:rPr lang="en-US" sz="1600" b="0" dirty="0"/>
              <a:t>“Resolution </a:t>
            </a:r>
            <a:r>
              <a:rPr lang="en-US" sz="1600" dirty="0"/>
              <a:t>229 (Rev.WRC-12) </a:t>
            </a:r>
            <a:r>
              <a:rPr lang="en-US" sz="1600" b="0" dirty="0"/>
              <a:t>applies</a:t>
            </a:r>
            <a:r>
              <a:rPr lang="en-US" sz="1600" b="0" dirty="0" smtClean="0"/>
              <a:t>”.</a:t>
            </a:r>
          </a:p>
          <a:p>
            <a:pPr lvl="1" algn="just">
              <a:buFont typeface="Arial" panose="020B0604020202020204" pitchFamily="34" charset="0"/>
              <a:buChar char="•"/>
            </a:pPr>
            <a:r>
              <a:rPr lang="en-US" sz="1600" b="0" dirty="0" smtClean="0"/>
              <a:t>Approach </a:t>
            </a:r>
            <a:r>
              <a:rPr lang="en-US" sz="1600" b="0" dirty="0"/>
              <a:t>B updates both footnotes by removing the references to the Recommendations </a:t>
            </a:r>
            <a:r>
              <a:rPr lang="en-US" sz="1600" b="0" dirty="0" smtClean="0"/>
              <a:t>and replacing </a:t>
            </a:r>
            <a:r>
              <a:rPr lang="en-US" sz="1600" b="0" dirty="0"/>
              <a:t>them with a reference to </a:t>
            </a:r>
            <a:r>
              <a:rPr lang="en-US" sz="1600" b="1" dirty="0"/>
              <a:t>RR No. 5.446A</a:t>
            </a:r>
            <a:r>
              <a:rPr lang="en-US" sz="1600" b="0" dirty="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324250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(3)</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Approach B</a:t>
            </a:r>
          </a:p>
          <a:p>
            <a:pPr lvl="0" algn="just">
              <a:buFont typeface="+mj-lt"/>
              <a:buAutoNum type="arabicPeriod"/>
            </a:pPr>
            <a:r>
              <a:rPr lang="en-NZ" sz="1600" b="0" dirty="0" smtClean="0"/>
              <a:t>APT </a:t>
            </a:r>
            <a:r>
              <a:rPr lang="en-NZ" sz="1600" b="0" dirty="0"/>
              <a:t>Members support ITU-R studies to </a:t>
            </a:r>
            <a:r>
              <a:rPr lang="en-US" sz="1600" b="0" dirty="0"/>
              <a:t>investigate the technical and regulatory impacts on the services referred to in Nos. 5.447F and 5.450A that would result from referencing Recommendation ITU-R M.1638-1 in place of Recommendation ITU-R M.1638-0 in those footnotes and to also add a new reference to Recommendation ITU-R M.1849-1 to these footnotes. In so doing, APT Members also support to ensure the protection of the services to which the band is allocated including those which are referenced in these footnotes without any constraints to these services</a:t>
            </a:r>
            <a:r>
              <a:rPr lang="en-US" sz="1600" b="0" dirty="0" smtClean="0"/>
              <a:t>.</a:t>
            </a:r>
            <a:endParaRPr lang="en-US" sz="1600" b="0" dirty="0"/>
          </a:p>
          <a:p>
            <a:pPr lvl="0" algn="just">
              <a:buFont typeface="+mj-lt"/>
              <a:buAutoNum type="arabicPeriod"/>
            </a:pPr>
            <a:r>
              <a:rPr lang="en-NZ" sz="1600" b="0" dirty="0"/>
              <a:t>APT Members support a long-term solution that requires less regulation should Recommendations ITU-R M.1638 or M.1849 be updated again in the future, while also ensuring protection of the radiolocation service, and creating no additional constraints to the mobile service.</a:t>
            </a:r>
            <a:endParaRPr lang="en-US" sz="1600" b="0" dirty="0"/>
          </a:p>
          <a:p>
            <a:pPr lvl="0" algn="just">
              <a:buFont typeface="+mj-lt"/>
              <a:buAutoNum type="arabicPeriod"/>
            </a:pPr>
            <a:endParaRPr lang="en-US" sz="1600" b="0" dirty="0" smtClean="0"/>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913431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(4)</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600" b="0" dirty="0" smtClean="0"/>
              <a:t>In </a:t>
            </a:r>
            <a:r>
              <a:rPr lang="en-US" sz="1600" b="0" dirty="0"/>
              <a:t>preparation for WRC-15 and WRC-19, ITU-R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ITU-R M.1638-0 should not be updated to ITU-R M.1638-1 in footnotes </a:t>
            </a:r>
            <a:r>
              <a:rPr lang="en-US" sz="1600" dirty="0"/>
              <a:t>RR Nos. 5447F </a:t>
            </a:r>
            <a:r>
              <a:rPr lang="en-US" sz="1600" b="0" dirty="0"/>
              <a:t>and </a:t>
            </a:r>
            <a:r>
              <a:rPr lang="en-US" sz="1600" dirty="0"/>
              <a:t>5.450A</a:t>
            </a:r>
            <a:r>
              <a:rPr lang="en-US" sz="1600" b="0" dirty="0"/>
              <a:t>. Given that both ITU-R M.1638-0 and M.1849-1 Recommendations require essentially the same protection requirements, adding a new reference to ITU R M.1849-1 is redundant and unnecessary.</a:t>
            </a:r>
          </a:p>
          <a:p>
            <a:pPr marL="0" indent="0" algn="just"/>
            <a:endParaRPr lang="en-US" sz="1600" b="0" dirty="0"/>
          </a:p>
          <a:p>
            <a:pPr algn="just">
              <a:buFont typeface="+mj-lt"/>
              <a:buAutoNum type="arabicPeriod"/>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14843456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Submission from Wi-Fi Alliance in APG19-4 [3]: </a:t>
            </a:r>
            <a:r>
              <a:rPr lang="en-GB" dirty="0">
                <a:ea typeface="BatangChe" panose="02030609000101010101" pitchFamily="49" charset="-127"/>
              </a:rPr>
              <a:t>B</a:t>
            </a:r>
            <a:endParaRPr lang="en-GB" dirty="0" smtClean="0">
              <a:ea typeface="BatangChe" panose="02030609000101010101" pitchFamily="49" charset="-127"/>
            </a:endParaRPr>
          </a:p>
          <a:p>
            <a:pPr algn="just">
              <a:buFont typeface="+mj-lt"/>
              <a:buAutoNum type="arabicPeriod"/>
            </a:pPr>
            <a:r>
              <a:rPr lang="en-US" sz="1600" b="0" dirty="0"/>
              <a:t>Wi-Fi industry urges the APT administrations to support approaches that maintain RLAN access to much needed spectrum in the 5 GHz band – support Draft CPM-19 Report, Approach B (Section 2/9.1.5/3.1.2 or Approach C (Section 2/9.1.5/3.1.3).</a:t>
            </a:r>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1434931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a:t>
            </a:r>
            <a:r>
              <a:rPr lang="en-GB" dirty="0" smtClean="0">
                <a:ea typeface="BatangChe" panose="02030609000101010101" pitchFamily="49" charset="-127"/>
              </a:rPr>
              <a:t>[6]:</a:t>
            </a:r>
            <a:endParaRPr lang="en-GB" dirty="0" smtClean="0">
              <a:ea typeface="BatangChe" panose="02030609000101010101" pitchFamily="49" charset="-127"/>
            </a:endParaRPr>
          </a:p>
          <a:p>
            <a:pPr lvl="1">
              <a:buFont typeface="Arial" panose="020B0604020202020204" pitchFamily="34" charset="0"/>
              <a:buChar char="•"/>
            </a:pPr>
            <a:r>
              <a:rPr lang="en-US" sz="1600" dirty="0"/>
              <a:t>1/1.12/4 Methods to satisfy the agenda item</a:t>
            </a:r>
          </a:p>
          <a:p>
            <a:pPr lvl="1" algn="just">
              <a:buFont typeface="Arial" panose="020B0604020202020204" pitchFamily="34" charset="0"/>
              <a:buChar char="•"/>
            </a:pPr>
            <a:r>
              <a:rPr lang="en-US" sz="1600" dirty="0"/>
              <a:t>1/1.12/4.1 Method A – No change to the Radio Regulations and suppress Resolution </a:t>
            </a:r>
            <a:r>
              <a:rPr lang="en-US" sz="1600" b="1" dirty="0" smtClean="0"/>
              <a:t>237 (WRC-15)</a:t>
            </a:r>
            <a:r>
              <a:rPr lang="en-US" sz="1600" dirty="0" smtClean="0"/>
              <a:t>.</a:t>
            </a:r>
          </a:p>
          <a:p>
            <a:pPr lvl="1" algn="just">
              <a:buFont typeface="Arial" panose="020B0604020202020204" pitchFamily="34" charset="0"/>
              <a:buChar char="•"/>
            </a:pPr>
            <a:r>
              <a:rPr lang="en-US" sz="1600" dirty="0" smtClean="0"/>
              <a:t>1/1.12/4.2 Method B </a:t>
            </a:r>
            <a:r>
              <a:rPr lang="en-US" sz="1600" dirty="0"/>
              <a:t>–</a:t>
            </a:r>
            <a:r>
              <a:rPr lang="en-US" sz="1600" dirty="0" smtClean="0"/>
              <a:t> </a:t>
            </a:r>
            <a:r>
              <a:rPr lang="en-US" sz="1600" b="0" dirty="0"/>
              <a:t>No change to the Table of Frequency Allocations in the Radio Regulations, and add a new </a:t>
            </a:r>
            <a:r>
              <a:rPr lang="en-US" sz="1600" b="0" dirty="0" smtClean="0"/>
              <a:t>WRC Resolution </a:t>
            </a:r>
            <a:r>
              <a:rPr lang="en-US" sz="1600" b="0" dirty="0"/>
              <a:t>to encourage administrations to use 5 850-5 925 MHz, or parts thereof, as </a:t>
            </a:r>
            <a:r>
              <a:rPr lang="en-US" sz="1600" b="0" dirty="0" smtClean="0"/>
              <a:t>global harmonized </a:t>
            </a:r>
            <a:r>
              <a:rPr lang="en-US" sz="1600" b="0" dirty="0"/>
              <a:t>evolving ITS frequency bands. Other harmonized frequency band(s) for evolving </a:t>
            </a:r>
            <a:r>
              <a:rPr lang="en-US" sz="1600" b="0" dirty="0" smtClean="0"/>
              <a:t>ITS applications </a:t>
            </a:r>
            <a:r>
              <a:rPr lang="en-US" sz="1600" b="0" dirty="0"/>
              <a:t>refer to the most recent version of Recommendation ITU-R </a:t>
            </a:r>
            <a:r>
              <a:rPr lang="en-US" sz="1600" b="0" dirty="0" smtClean="0"/>
              <a:t>M.2121.</a:t>
            </a:r>
          </a:p>
          <a:p>
            <a:pPr lvl="1" algn="just">
              <a:buFont typeface="Arial" panose="020B0604020202020204" pitchFamily="34" charset="0"/>
              <a:buChar char="•"/>
            </a:pPr>
            <a:r>
              <a:rPr lang="en-US" sz="1600" b="0" dirty="0" smtClean="0"/>
              <a:t>1/1.12/4.3 </a:t>
            </a:r>
            <a:r>
              <a:rPr lang="en-US" sz="1600" b="0" dirty="0"/>
              <a:t>Method </a:t>
            </a:r>
            <a:r>
              <a:rPr lang="en-US" sz="1600" b="0" dirty="0" smtClean="0"/>
              <a:t>C – </a:t>
            </a:r>
            <a:r>
              <a:rPr lang="en-US" sz="1600" b="0" dirty="0"/>
              <a:t>No change to the RR Table of Frequency Allocations and to add a new WRC Resolution </a:t>
            </a:r>
            <a:r>
              <a:rPr lang="en-US" sz="1600" b="0" dirty="0" smtClean="0"/>
              <a:t>to encourage </a:t>
            </a:r>
            <a:r>
              <a:rPr lang="en-US" sz="1600" b="0" dirty="0"/>
              <a:t>administrations to use globally and regionally harmonized frequency bands for </a:t>
            </a:r>
            <a:r>
              <a:rPr lang="en-US" sz="1600" b="0" dirty="0" smtClean="0"/>
              <a:t>ITS applications </a:t>
            </a:r>
            <a:r>
              <a:rPr lang="en-US" sz="1600" b="0" dirty="0"/>
              <a:t>through reference to ITU-R Recommendation(s). Suppress Resolution </a:t>
            </a:r>
            <a:r>
              <a:rPr lang="en-US" sz="1600" b="1" dirty="0"/>
              <a:t>237 (WRC-15)</a:t>
            </a:r>
            <a:r>
              <a:rPr lang="en-US" sz="1600" b="0" dirty="0"/>
              <a:t>.</a:t>
            </a:r>
            <a:endParaRPr lang="en-US" sz="1600"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820458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(6)</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a:t>
            </a:r>
            <a:r>
              <a:rPr lang="en-GB" dirty="0" smtClean="0">
                <a:ea typeface="BatangChe" panose="02030609000101010101" pitchFamily="49" charset="-127"/>
              </a:rPr>
              <a:t>]: A</a:t>
            </a:r>
            <a:endParaRPr lang="en-GB" dirty="0" smtClean="0">
              <a:ea typeface="BatangChe" panose="02030609000101010101" pitchFamily="49" charset="-127"/>
            </a:endParaRPr>
          </a:p>
          <a:p>
            <a:pPr algn="just">
              <a:buFont typeface="+mj-lt"/>
              <a:buAutoNum type="arabicPeriod"/>
            </a:pPr>
            <a:r>
              <a:rPr lang="en-US" sz="1600" b="0" dirty="0" smtClean="0"/>
              <a:t>As </a:t>
            </a:r>
            <a:r>
              <a:rPr lang="en-US" sz="1600" b="0" dirty="0"/>
              <a:t>an approach that does not impose undue restrictions on the operations specified in RR Footnotes 5.447F and 5.450A, remove the second sentence of Approach A (RR Footnote 5.447F and Footnote 5.450A (ITU- R) Deletes the references to M.1638-0 and RS.1632-0) and adds the wording “to which the resolution 229 (revised WRC-12) applies” in both footnotes. We support Approach A because there is a possibility to apply footnote 5.43 A and there is room to protect the weather radar more.</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924561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9.1 issue 9.1.5</a:t>
            </a:r>
            <a:r>
              <a:rPr lang="en-US" sz="3600" dirty="0" smtClean="0">
                <a:latin typeface="Times New Roman" charset="0"/>
              </a:rPr>
              <a:t>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a:t>
            </a:r>
            <a:r>
              <a:rPr lang="en-GB" dirty="0" smtClean="0">
                <a:ea typeface="BatangChe" panose="02030609000101010101" pitchFamily="49" charset="-127"/>
              </a:rPr>
              <a:t>of Malaysia MCMC</a:t>
            </a:r>
            <a:r>
              <a:rPr lang="en-GB" dirty="0" smtClean="0">
                <a:ea typeface="BatangChe" panose="02030609000101010101" pitchFamily="49" charset="-127"/>
              </a:rPr>
              <a:t> [6]: B</a:t>
            </a:r>
            <a:endParaRPr lang="en-GB" dirty="0" smtClean="0">
              <a:ea typeface="BatangChe" panose="02030609000101010101" pitchFamily="49" charset="-127"/>
            </a:endParaRPr>
          </a:p>
          <a:p>
            <a:pPr algn="just">
              <a:buFont typeface="+mj-lt"/>
              <a:buAutoNum type="arabicPeriod"/>
            </a:pPr>
            <a:r>
              <a:rPr lang="en-US" sz="1600" b="0" dirty="0" smtClean="0"/>
              <a:t>Malaysia </a:t>
            </a:r>
            <a:r>
              <a:rPr lang="en-US" sz="1600" b="0" dirty="0"/>
              <a:t>supports long-term solution that requires less regulation should Recommendations ITU-R M.1638 or M.1849 be updated again in the future, while also ensuring protection of the radiolocation service, and creating no additional constraints to the mobile service. 	</a:t>
            </a:r>
          </a:p>
          <a:p>
            <a:pPr algn="just">
              <a:buFont typeface="+mj-lt"/>
              <a:buAutoNum type="arabicPeriod"/>
            </a:pPr>
            <a:endParaRPr lang="en-US" sz="1600" b="0" dirty="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327827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dirty="0" smtClean="0">
                <a:cs typeface="Times" panose="02020603050405020304" pitchFamily="18" charset="0"/>
              </a:rPr>
              <a:t>To </a:t>
            </a:r>
            <a:r>
              <a:rPr lang="en-US" dirty="0">
                <a:cs typeface="Times" panose="02020603050405020304" pitchFamily="18" charset="0"/>
              </a:rPr>
              <a:t>recommend to the Council items for inclusion in the agenda for the next WRC, and to give its views on the preliminary agenda for the subsequent conference and on possible agenda items for future conferences, taking into account Article 7 of Convention.</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002538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(2)</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a:t>
            </a:r>
          </a:p>
          <a:p>
            <a:pPr algn="just">
              <a:buFont typeface="+mj-lt"/>
              <a:buAutoNum type="arabicPeriod"/>
            </a:pPr>
            <a:r>
              <a:rPr lang="en-US" sz="1600" b="0" dirty="0" smtClean="0"/>
              <a:t>Proposal </a:t>
            </a:r>
            <a:r>
              <a:rPr lang="en-US" sz="1600" b="0" dirty="0"/>
              <a:t>for a possible new WRC-23 agenda item to consider identification for use by high altitude platform station as IMT base stations (HIBS) in the frequency bands below 2.7 GHz identified for </a:t>
            </a:r>
            <a:r>
              <a:rPr lang="en-US" sz="1600" b="0" dirty="0" smtClean="0"/>
              <a:t>IMT.</a:t>
            </a:r>
          </a:p>
          <a:p>
            <a:pPr lvl="1" algn="just">
              <a:buFont typeface="Arial" panose="020B0604020202020204" pitchFamily="34" charset="0"/>
              <a:buChar char="•"/>
            </a:pPr>
            <a:r>
              <a:rPr lang="en-US" sz="1600" b="0" dirty="0" smtClean="0"/>
              <a:t>APT </a:t>
            </a:r>
            <a:r>
              <a:rPr lang="en-US" sz="1600" b="0" dirty="0"/>
              <a:t>Members are considering the establishment of </a:t>
            </a:r>
            <a:r>
              <a:rPr lang="en-US" sz="1600" b="0" dirty="0" smtClean="0"/>
              <a:t>an </a:t>
            </a:r>
            <a:r>
              <a:rPr lang="en-US" sz="1600" b="0" dirty="0"/>
              <a:t>agenda item for WRC-23 which aims at identifying frequency bands for HIBS subject to resolution of various issues related to the subject matter, including the choice of frequency bands, depending on the results of studies currently carried out by AWG, in a satisfactory manner</a:t>
            </a:r>
            <a:r>
              <a:rPr lang="en-US" sz="1600" b="0" dirty="0" smtClean="0"/>
              <a:t>.</a:t>
            </a:r>
          </a:p>
          <a:p>
            <a:pPr algn="just">
              <a:buFont typeface="+mj-lt"/>
              <a:buAutoNum type="arabicPeriod" startAt="2"/>
            </a:pPr>
            <a:r>
              <a:rPr lang="en-US" sz="1600" b="0" dirty="0"/>
              <a:t>Proposal for a possible new WRC-23 agenda item for VHF Space-Based Voice Communication </a:t>
            </a:r>
            <a:r>
              <a:rPr lang="en-US" sz="1600" b="0" dirty="0" smtClean="0"/>
              <a:t>Service</a:t>
            </a:r>
          </a:p>
          <a:p>
            <a:pPr lvl="1" algn="just">
              <a:buFont typeface="Arial" panose="020B0604020202020204" pitchFamily="34" charset="0"/>
              <a:buChar char="•"/>
            </a:pPr>
            <a:r>
              <a:rPr lang="en-GB" sz="1600" dirty="0" smtClean="0"/>
              <a:t>The </a:t>
            </a:r>
            <a:r>
              <a:rPr lang="en-GB" sz="1600" dirty="0"/>
              <a:t>proposed new item for inclusion in the agenda of WRC-23 to consider the possible identification of the VHF frequency band 118-137 MHz for Aeronautical Mobile Satellite (Route) Service is forwarded to the next APG meeting for further consideration.</a:t>
            </a:r>
            <a:endParaRPr lang="en-US" sz="1600" dirty="0"/>
          </a:p>
          <a:p>
            <a:pPr lvl="1" algn="just">
              <a:buFont typeface="Arial" panose="020B0604020202020204" pitchFamily="34" charset="0"/>
              <a:buChar char="•"/>
            </a:pPr>
            <a:endParaRPr lang="en-US" sz="1600" dirty="0"/>
          </a:p>
          <a:p>
            <a:pPr lvl="0" algn="just">
              <a:buFont typeface="+mj-lt"/>
              <a:buAutoNum type="arabicPeriod"/>
            </a:pPr>
            <a:endParaRPr lang="en-US" sz="1600" b="0" dirty="0" smtClean="0"/>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256209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(3)</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t>
            </a:r>
            <a:r>
              <a:rPr lang="en-GB" dirty="0" err="1" smtClean="0">
                <a:ea typeface="BatangChe" panose="02030609000101010101" pitchFamily="49" charset="-127"/>
              </a:rPr>
              <a:t>con’t</a:t>
            </a:r>
            <a:r>
              <a:rPr lang="en-GB" dirty="0" smtClean="0">
                <a:ea typeface="BatangChe" panose="02030609000101010101" pitchFamily="49" charset="-127"/>
              </a:rPr>
              <a:t>):</a:t>
            </a:r>
          </a:p>
          <a:p>
            <a:pPr algn="just">
              <a:buFont typeface="+mj-lt"/>
              <a:buAutoNum type="arabicPeriod" startAt="3"/>
            </a:pPr>
            <a:r>
              <a:rPr lang="en-US" sz="1600" b="0" dirty="0" smtClean="0"/>
              <a:t>Proposal </a:t>
            </a:r>
            <a:r>
              <a:rPr lang="en-US" sz="1600" b="0" dirty="0"/>
              <a:t>for a possible new WRC-23 agenda item for revising footnote No. 5.522B relating to the use of 18.6-18.8 GHz for FSS non-GSO </a:t>
            </a:r>
            <a:r>
              <a:rPr lang="en-US" sz="1600" b="0" dirty="0" smtClean="0"/>
              <a:t>systems</a:t>
            </a:r>
          </a:p>
          <a:p>
            <a:pPr lvl="1" algn="just">
              <a:buFont typeface="Arial" panose="020B0604020202020204" pitchFamily="34" charset="0"/>
              <a:buChar char="•"/>
            </a:pPr>
            <a:r>
              <a:rPr lang="en-US" sz="1600" dirty="0" smtClean="0"/>
              <a:t>The </a:t>
            </a:r>
            <a:r>
              <a:rPr lang="en-US" sz="1600" dirty="0"/>
              <a:t>proposed new item for inclusion in the agenda of WRC-23 to study the technical and regulatory issues associated with a possible revision to footnote No. 5.522B to enable the use of the band 18.6-18.8 GHz (space-to-Earth) by FSS non-GSO systems with an apogee below 20,000 km is forwarded to the next APG meeting for further consideration</a:t>
            </a:r>
            <a:r>
              <a:rPr lang="en-US" sz="1600" dirty="0" smtClean="0"/>
              <a:t>.</a:t>
            </a:r>
          </a:p>
          <a:p>
            <a:pPr algn="just">
              <a:buFont typeface="+mj-lt"/>
              <a:buAutoNum type="arabicPeriod" startAt="4"/>
            </a:pPr>
            <a:r>
              <a:rPr lang="en-US" sz="1600" b="0" dirty="0" smtClean="0"/>
              <a:t>Proposal </a:t>
            </a:r>
            <a:r>
              <a:rPr lang="en-US" sz="1600" b="0" dirty="0"/>
              <a:t>for a possible new WRC-23 agenda item for the allocation of the frequency bands 1518-1559 MHz, 1626.6-1660.5 MHz and 1668-1675 MHz to the mobile-satellite service (</a:t>
            </a:r>
            <a:r>
              <a:rPr lang="en-US" sz="1600" b="0" dirty="0" smtClean="0"/>
              <a:t>space-to-space)</a:t>
            </a:r>
          </a:p>
          <a:p>
            <a:pPr lvl="1" algn="just">
              <a:buFont typeface="Arial" panose="020B0604020202020204" pitchFamily="34" charset="0"/>
              <a:buChar char="•"/>
            </a:pPr>
            <a:r>
              <a:rPr lang="en-US" sz="1600" dirty="0" smtClean="0"/>
              <a:t>The </a:t>
            </a:r>
            <a:r>
              <a:rPr lang="en-US" sz="1600" dirty="0"/>
              <a:t>proposed new item for inclusion in the agenda of WRC-23 to consider possible allocation of the frequency bands 1518-1559 MHz, 1626.6-1660.5 MHz and 1668-1675 MHz to the mobile-satellite service (space-to-space) is forwarded to the next APG meeting for further consideration. </a:t>
            </a:r>
          </a:p>
          <a:p>
            <a:pPr marL="457200" indent="-457200" algn="just">
              <a:buFont typeface="+mj-lt"/>
              <a:buAutoNum type="arabicPeriod" startAt="4"/>
            </a:pPr>
            <a:endParaRPr lang="en-US" sz="1600" dirty="0"/>
          </a:p>
          <a:p>
            <a:pPr lvl="0" algn="just">
              <a:buFont typeface="+mj-lt"/>
              <a:buAutoNum type="arabicPeriod" startAt="3"/>
            </a:pPr>
            <a:endParaRPr lang="en-US" sz="1600" b="0" dirty="0" smtClean="0"/>
          </a:p>
          <a:p>
            <a:pPr lvl="0" algn="just">
              <a:buFont typeface="+mj-lt"/>
              <a:buAutoNum type="arabicPeriod" startAt="3"/>
            </a:pPr>
            <a:endParaRPr lang="en-US" sz="1600" b="0" dirty="0"/>
          </a:p>
          <a:p>
            <a:pPr algn="just">
              <a:buFont typeface="+mj-lt"/>
              <a:buAutoNum type="arabicPeriod" startAt="3"/>
            </a:pPr>
            <a:endParaRPr lang="en-US" sz="1600" b="0" dirty="0"/>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2444614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(4)</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t>
            </a:r>
            <a:r>
              <a:rPr lang="en-GB" dirty="0" err="1" smtClean="0">
                <a:ea typeface="BatangChe" panose="02030609000101010101" pitchFamily="49" charset="-127"/>
              </a:rPr>
              <a:t>con’t</a:t>
            </a:r>
            <a:r>
              <a:rPr lang="en-GB" dirty="0" smtClean="0">
                <a:ea typeface="BatangChe" panose="02030609000101010101" pitchFamily="49" charset="-127"/>
              </a:rPr>
              <a:t>):</a:t>
            </a:r>
          </a:p>
          <a:p>
            <a:pPr algn="just">
              <a:buFont typeface="+mj-lt"/>
              <a:buAutoNum type="arabicPeriod" startAt="5"/>
            </a:pPr>
            <a:r>
              <a:rPr lang="en-US" sz="1600" b="0" dirty="0" smtClean="0"/>
              <a:t>Proposal </a:t>
            </a:r>
            <a:r>
              <a:rPr lang="en-US" sz="1600" b="0" dirty="0"/>
              <a:t>for a possible new WRC-23 agenda item for Space Weather </a:t>
            </a:r>
            <a:r>
              <a:rPr lang="en-US" sz="1600" b="0" dirty="0" smtClean="0"/>
              <a:t>sensors</a:t>
            </a:r>
          </a:p>
          <a:p>
            <a:pPr lvl="1" algn="just">
              <a:buFont typeface="Arial" panose="020B0604020202020204" pitchFamily="34" charset="0"/>
              <a:buChar char="•"/>
            </a:pPr>
            <a:r>
              <a:rPr lang="en-GB" sz="1600" dirty="0" smtClean="0"/>
              <a:t>APT </a:t>
            </a:r>
            <a:r>
              <a:rPr lang="en-GB" sz="1600" dirty="0"/>
              <a:t>Members are encouraged to consider item 2.3 of the draft agenda of WRC-23 and contribute on this issue at the next APG meeting for further </a:t>
            </a:r>
            <a:r>
              <a:rPr lang="en-GB" sz="1600" dirty="0" smtClean="0"/>
              <a:t>consideration</a:t>
            </a:r>
          </a:p>
          <a:p>
            <a:pPr algn="just">
              <a:buFont typeface="+mj-lt"/>
              <a:buAutoNum type="arabicPeriod" startAt="6"/>
            </a:pPr>
            <a:r>
              <a:rPr lang="en-US" sz="1600" b="0" dirty="0" smtClean="0"/>
              <a:t>Proposal </a:t>
            </a:r>
            <a:r>
              <a:rPr lang="en-US" sz="1600" b="0" dirty="0"/>
              <a:t>for a possible new WRC-23 agenda item for stations on board sub-orbital </a:t>
            </a:r>
            <a:r>
              <a:rPr lang="en-US" sz="1600" b="0" dirty="0" smtClean="0"/>
              <a:t>vehicles</a:t>
            </a:r>
          </a:p>
          <a:p>
            <a:pPr lvl="1" algn="just">
              <a:buFont typeface="Arial" panose="020B0604020202020204" pitchFamily="34" charset="0"/>
              <a:buChar char="•"/>
            </a:pPr>
            <a:r>
              <a:rPr lang="en-GB" sz="1600" dirty="0" smtClean="0"/>
              <a:t>The </a:t>
            </a:r>
            <a:r>
              <a:rPr lang="en-GB" sz="1600" dirty="0"/>
              <a:t>proposed new item for inclusion in the agenda of WRC-23 for stations on board suborbital vehicles is forwarded to the next APG meeting for further consideration.</a:t>
            </a:r>
            <a:endParaRPr lang="en-US" sz="1600" dirty="0"/>
          </a:p>
          <a:p>
            <a:pPr lvl="1" algn="just">
              <a:buFont typeface="Arial" panose="020B0604020202020204" pitchFamily="34" charset="0"/>
              <a:buChar char="•"/>
            </a:pPr>
            <a:endParaRPr lang="en-US" sz="1600" dirty="0"/>
          </a:p>
          <a:p>
            <a:pPr algn="just">
              <a:buFont typeface="+mj-lt"/>
              <a:buAutoNum type="arabicPeriod" startAt="5"/>
            </a:pPr>
            <a:endParaRPr lang="en-US" sz="1600" b="0" dirty="0"/>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8994479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800" b="0" dirty="0" smtClean="0">
                <a:solidFill>
                  <a:schemeClr val="tx1"/>
                </a:solidFill>
              </a:rPr>
              <a:t>The </a:t>
            </a:r>
            <a:r>
              <a:rPr lang="en-US" sz="1800" b="0" dirty="0">
                <a:solidFill>
                  <a:schemeClr val="tx1"/>
                </a:solidFill>
              </a:rPr>
              <a:t>TV </a:t>
            </a:r>
            <a:r>
              <a:rPr lang="en-US" sz="1800" b="0" dirty="0" err="1">
                <a:solidFill>
                  <a:schemeClr val="tx1"/>
                </a:solidFill>
              </a:rPr>
              <a:t>WhiteSpace</a:t>
            </a:r>
            <a:r>
              <a:rPr lang="en-US" sz="1800" b="0" dirty="0">
                <a:solidFill>
                  <a:schemeClr val="tx1"/>
                </a:solidFill>
              </a:rPr>
              <a:t> eco-system would like to initiate a study at the WRC-19 to investigate if the Radio Regulations can accommodate: </a:t>
            </a:r>
          </a:p>
          <a:p>
            <a:pPr lvl="1" algn="just">
              <a:buFont typeface="Arial" panose="020B0604020202020204" pitchFamily="34" charset="0"/>
              <a:buChar char="•"/>
            </a:pPr>
            <a:r>
              <a:rPr lang="en-US" sz="1600" dirty="0"/>
              <a:t>55-88 MHz, 173-216 MHz, 470-585 MHz for terrestrial broadcast services with secondary operation by whitespace devices on a non-interfering basis</a:t>
            </a:r>
          </a:p>
          <a:p>
            <a:pPr lvl="1" algn="just">
              <a:buFont typeface="Arial" panose="020B0604020202020204" pitchFamily="34" charset="0"/>
              <a:buChar char="•"/>
            </a:pPr>
            <a:r>
              <a:rPr lang="en-US" sz="1600" dirty="0"/>
              <a:t>OR Co-primary use of terrestrial TV Broadcast services with whitespace devices</a:t>
            </a:r>
          </a:p>
          <a:p>
            <a:pPr algn="just">
              <a:buFont typeface="+mj-lt"/>
              <a:buAutoNum type="arabicPeriod"/>
            </a:pPr>
            <a:endParaRPr lang="en-US" sz="1600" b="0" dirty="0"/>
          </a:p>
          <a:p>
            <a:pPr marL="0" indent="0" algn="just"/>
            <a:endParaRPr lang="en-US" sz="1600" b="0" dirty="0"/>
          </a:p>
          <a:p>
            <a:pPr algn="just">
              <a:buFont typeface="+mj-lt"/>
              <a:buAutoNum type="arabicPeriod"/>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29836565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10 (6</a:t>
            </a:r>
            <a:r>
              <a:rPr lang="en-US" sz="3600" dirty="0" smtClean="0">
                <a:latin typeface="Times New Roman" charset="0"/>
              </a:rPr>
              <a:t>)</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a:t>
            </a:r>
            <a:r>
              <a:rPr lang="en-GB" dirty="0" smtClean="0">
                <a:ea typeface="BatangChe" panose="02030609000101010101" pitchFamily="49" charset="-127"/>
              </a:rPr>
              <a:t>]: </a:t>
            </a:r>
            <a:endParaRPr lang="en-GB" dirty="0" smtClean="0">
              <a:ea typeface="BatangChe" panose="02030609000101010101" pitchFamily="49" charset="-127"/>
            </a:endParaRPr>
          </a:p>
          <a:p>
            <a:pPr algn="just">
              <a:buFont typeface="+mj-lt"/>
              <a:buAutoNum type="arabicPeriod"/>
            </a:pPr>
            <a:r>
              <a:rPr lang="en-US" sz="1600" b="0" dirty="0" smtClean="0"/>
              <a:t>It </a:t>
            </a:r>
            <a:r>
              <a:rPr lang="en-US" sz="1600" b="0" dirty="0"/>
              <a:t>is appropriate to include the following on the new agenda of </a:t>
            </a:r>
            <a:r>
              <a:rPr lang="en-US" sz="1600" b="0" dirty="0" smtClean="0"/>
              <a:t>WRC-23:</a:t>
            </a:r>
          </a:p>
          <a:p>
            <a:pPr lvl="1" algn="just">
              <a:buFont typeface="Arial" panose="020B0604020202020204" pitchFamily="34" charset="0"/>
              <a:buChar char="•"/>
            </a:pPr>
            <a:r>
              <a:rPr lang="en-US" sz="1600" b="0" dirty="0" smtClean="0"/>
              <a:t>Study </a:t>
            </a:r>
            <a:r>
              <a:rPr lang="en-US" sz="1600" b="0" dirty="0"/>
              <a:t>on frequency identification for using high altitude platform station (HIBS: High altitude platform as IMT base stations) as IMT base station in IMT specific band below 2.7 </a:t>
            </a:r>
            <a:r>
              <a:rPr lang="en-US" sz="1600" b="0" dirty="0" smtClean="0"/>
              <a:t>GHz.</a:t>
            </a:r>
          </a:p>
          <a:p>
            <a:pPr lvl="1" algn="just">
              <a:buFont typeface="Arial" panose="020B0604020202020204" pitchFamily="34" charset="0"/>
              <a:buChar char="•"/>
            </a:pPr>
            <a:r>
              <a:rPr lang="en-US" sz="1600" b="0" dirty="0" smtClean="0"/>
              <a:t>Study </a:t>
            </a:r>
            <a:r>
              <a:rPr lang="en-US" sz="1600" b="0" dirty="0"/>
              <a:t>on improvement of usage efficiency of the VHF maritime frequency band of 156.0125-157.4375 MHz and 160.6125-162.0375 MHz in the maritime mobile </a:t>
            </a:r>
            <a:r>
              <a:rPr lang="en-US" sz="1600" b="0" dirty="0" smtClean="0"/>
              <a:t>service.</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657432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10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a:t>
            </a:r>
            <a:r>
              <a:rPr lang="en-GB" dirty="0" smtClean="0">
                <a:ea typeface="BatangChe" panose="02030609000101010101" pitchFamily="49" charset="-127"/>
              </a:rPr>
              <a:t>of Malaysia MCMC</a:t>
            </a:r>
            <a:r>
              <a:rPr lang="en-GB" dirty="0" smtClean="0">
                <a:ea typeface="BatangChe" panose="02030609000101010101" pitchFamily="49" charset="-127"/>
              </a:rPr>
              <a:t> [6]:  </a:t>
            </a:r>
            <a:endParaRPr lang="en-GB" dirty="0" smtClean="0">
              <a:ea typeface="BatangChe" panose="02030609000101010101" pitchFamily="49" charset="-127"/>
            </a:endParaRPr>
          </a:p>
          <a:p>
            <a:pPr algn="just">
              <a:buFont typeface="+mj-lt"/>
              <a:buAutoNum type="arabicPeriod"/>
            </a:pPr>
            <a:r>
              <a:rPr lang="en-US" sz="1600" b="0" dirty="0" smtClean="0"/>
              <a:t>Malaysia </a:t>
            </a:r>
            <a:r>
              <a:rPr lang="en-US" sz="1600" b="0" dirty="0"/>
              <a:t>is of the view that proposals for agenda item 10 could be supported subject to compatibility with existing services. 	</a:t>
            </a:r>
          </a:p>
          <a:p>
            <a:pPr algn="just">
              <a:buFont typeface="+mj-lt"/>
              <a:buAutoNum type="arabicPeriod"/>
            </a:pPr>
            <a:endParaRPr lang="en-US" sz="1600" b="0" dirty="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330440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Reference</a:t>
            </a:r>
            <a:endParaRPr lang="en-US" sz="3600" dirty="0">
              <a:latin typeface="Times New Roman" charset="0"/>
            </a:endParaRPr>
          </a:p>
        </p:txBody>
      </p:sp>
      <p:sp>
        <p:nvSpPr>
          <p:cNvPr id="5123" name="Content Placeholder 2"/>
          <p:cNvSpPr>
            <a:spLocks noGrp="1"/>
          </p:cNvSpPr>
          <p:nvPr>
            <p:ph idx="1"/>
          </p:nvPr>
        </p:nvSpPr>
        <p:spPr>
          <a:xfrm>
            <a:off x="1066800" y="1669142"/>
            <a:ext cx="7315200" cy="4041095"/>
          </a:xfrm>
        </p:spPr>
        <p:txBody>
          <a:bodyPr/>
          <a:lstStyle/>
          <a:p>
            <a:pPr marL="282575" indent="-282575" algn="just"/>
            <a:r>
              <a:rPr lang="en-US" sz="1600" b="0" dirty="0"/>
              <a:t>[1] </a:t>
            </a:r>
            <a:r>
              <a:rPr lang="en-US" sz="1600" b="0" dirty="0" smtClean="0">
                <a:hlinkClick r:id="rId2"/>
              </a:rPr>
              <a:t>https</a:t>
            </a:r>
            <a:r>
              <a:rPr lang="en-US" sz="1600" b="0" dirty="0">
                <a:hlinkClick r:id="rId2"/>
              </a:rPr>
              <a:t>://</a:t>
            </a:r>
            <a:r>
              <a:rPr lang="en-US" sz="1600" b="0" dirty="0" smtClean="0">
                <a:hlinkClick r:id="rId2"/>
              </a:rPr>
              <a:t>www.apt.int/APTAPG</a:t>
            </a:r>
            <a:endParaRPr lang="en-US" sz="1600" b="0" dirty="0" smtClean="0"/>
          </a:p>
          <a:p>
            <a:pPr marL="282575" indent="-282575" algn="just"/>
            <a:r>
              <a:rPr lang="en-US" sz="1600" b="0" dirty="0" smtClean="0"/>
              <a:t>[2]	</a:t>
            </a:r>
            <a:r>
              <a:rPr lang="en-US" sz="1600" b="0" dirty="0" smtClean="0">
                <a:hlinkClick r:id="rId3"/>
              </a:rPr>
              <a:t>https</a:t>
            </a:r>
            <a:r>
              <a:rPr lang="en-US" sz="1600" b="0" dirty="0">
                <a:hlinkClick r:id="rId3"/>
              </a:rPr>
              <a:t>://</a:t>
            </a:r>
            <a:r>
              <a:rPr lang="en-US" sz="1600" b="0" dirty="0" smtClean="0">
                <a:hlinkClick r:id="rId3"/>
              </a:rPr>
              <a:t>mentor.ieee.org/802.18/dcn/17/18-17-0073-07-0000-ieee-802-viewpoints-on-wrc-19-agenda-items.pptx</a:t>
            </a:r>
            <a:r>
              <a:rPr lang="en-US" sz="1600" b="0" dirty="0" smtClean="0"/>
              <a:t> </a:t>
            </a:r>
          </a:p>
          <a:p>
            <a:pPr marL="282575" indent="-282575"/>
            <a:r>
              <a:rPr lang="en-US" sz="1600" b="0" dirty="0" smtClean="0"/>
              <a:t>[3] APG19-4/INF-11:  </a:t>
            </a:r>
            <a:r>
              <a:rPr lang="en-US" sz="1600" b="0" dirty="0"/>
              <a:t>Wi-Fi Industry Views on WRC-19, Agenda Item 1.13, Agenda Item 1.16, Agenda Item 9.1 Issue </a:t>
            </a:r>
            <a:r>
              <a:rPr lang="en-US" sz="1600" b="0" dirty="0" smtClean="0"/>
              <a:t>9.1.5</a:t>
            </a:r>
            <a:r>
              <a:rPr lang="en-US" sz="1600" b="0" dirty="0"/>
              <a:t>, Available at </a:t>
            </a:r>
            <a:r>
              <a:rPr lang="en-US" sz="1600" b="0" dirty="0">
                <a:hlinkClick r:id="rId4"/>
              </a:rPr>
              <a:t>https://www.apt.int/sites/default/files/2018/12/APG19-4-INF-11_WFA_Info_Doc_to_APG19-4_-_</a:t>
            </a:r>
            <a:r>
              <a:rPr lang="en-US" sz="1600" b="0" dirty="0" smtClean="0">
                <a:hlinkClick r:id="rId4"/>
              </a:rPr>
              <a:t>R2.docx</a:t>
            </a:r>
            <a:r>
              <a:rPr lang="en-US" sz="1600" b="0" dirty="0" smtClean="0"/>
              <a:t> </a:t>
            </a:r>
          </a:p>
          <a:p>
            <a:pPr marL="282575" indent="-282575" algn="just"/>
            <a:r>
              <a:rPr lang="en-US" sz="1600" b="0" dirty="0" smtClean="0"/>
              <a:t>[4] </a:t>
            </a:r>
            <a:r>
              <a:rPr lang="en-US" sz="1600" b="0" dirty="0" smtClean="0">
                <a:hlinkClick r:id="rId5"/>
              </a:rPr>
              <a:t>http</a:t>
            </a:r>
            <a:r>
              <a:rPr lang="en-US" sz="1600" b="0" dirty="0">
                <a:hlinkClick r:id="rId5"/>
              </a:rPr>
              <a:t>://</a:t>
            </a:r>
            <a:r>
              <a:rPr lang="en-US" sz="1600" b="0" dirty="0" smtClean="0">
                <a:hlinkClick r:id="rId5"/>
              </a:rPr>
              <a:t>www.soumu.go.jp/menu_news/s-news/01kiban10_02000032.html</a:t>
            </a:r>
            <a:endParaRPr lang="en-US" sz="1600" b="0" dirty="0" smtClean="0"/>
          </a:p>
          <a:p>
            <a:pPr marL="282575" indent="-282575" algn="just"/>
            <a:r>
              <a:rPr lang="en-US" sz="1600" b="0" dirty="0" smtClean="0"/>
              <a:t>[5]	</a:t>
            </a:r>
            <a:r>
              <a:rPr lang="en-US" sz="1600" b="0" dirty="0" smtClean="0">
                <a:hlinkClick r:id="rId6"/>
              </a:rPr>
              <a:t>https</a:t>
            </a:r>
            <a:r>
              <a:rPr lang="en-US" sz="1600" b="0" dirty="0">
                <a:hlinkClick r:id="rId6"/>
              </a:rPr>
              <a:t>://www.mcmc.gov.my/media/announcements/public-consultation-on-proposed-malaysia%E2%80%99s-positio</a:t>
            </a:r>
            <a:r>
              <a:rPr lang="en-US" sz="1600" b="0" dirty="0" smtClean="0"/>
              <a:t>	</a:t>
            </a:r>
            <a:endParaRPr lang="en-US" sz="1600" b="0" dirty="0" smtClean="0"/>
          </a:p>
          <a:p>
            <a:pPr marL="282575" indent="-282575"/>
            <a:r>
              <a:rPr lang="en-US" sz="1600" b="0" dirty="0" smtClean="0"/>
              <a:t>[6] </a:t>
            </a:r>
            <a:r>
              <a:rPr lang="en-US" sz="1600" b="0" dirty="0"/>
              <a:t>Report of the </a:t>
            </a:r>
            <a:r>
              <a:rPr lang="en-US" sz="1600" b="0" dirty="0" smtClean="0"/>
              <a:t>CPM on </a:t>
            </a:r>
            <a:r>
              <a:rPr lang="en-US" sz="1600" b="0" dirty="0"/>
              <a:t>technical, operational </a:t>
            </a:r>
            <a:r>
              <a:rPr lang="en-US" sz="1600" b="0" dirty="0" smtClean="0"/>
              <a:t>and regulatory/procedural matters to </a:t>
            </a:r>
            <a:r>
              <a:rPr lang="en-US" sz="1600" b="0" dirty="0"/>
              <a:t>be considered by </a:t>
            </a:r>
            <a:r>
              <a:rPr lang="en-US" sz="1600" b="0" dirty="0" smtClean="0"/>
              <a:t>the World </a:t>
            </a:r>
            <a:r>
              <a:rPr lang="en-US" sz="1600" b="0" dirty="0" err="1" smtClean="0"/>
              <a:t>Radiocommunication</a:t>
            </a:r>
            <a:r>
              <a:rPr lang="en-US" sz="1600" b="0" dirty="0"/>
              <a:t> </a:t>
            </a:r>
            <a:r>
              <a:rPr lang="en-US" sz="1600" b="0" dirty="0" smtClean="0"/>
              <a:t>Conference 2019, March 2019, Available at </a:t>
            </a:r>
            <a:r>
              <a:rPr lang="en-US" sz="1600" b="0" dirty="0">
                <a:hlinkClick r:id="rId7"/>
              </a:rPr>
              <a:t>https://www.itu.int/md/R15-CPM19.02-R-0001/en</a:t>
            </a:r>
            <a:endParaRPr lang="en-US" sz="1600" b="0" dirty="0"/>
          </a:p>
          <a:p>
            <a:pPr marL="282575" indent="-282575" algn="just"/>
            <a:endParaRPr lang="en-US" dirty="0" smtClean="0"/>
          </a:p>
          <a:p>
            <a:pPr marL="461963" indent="-461963" algn="just"/>
            <a:endParaRPr lang="en-US" dirty="0"/>
          </a:p>
          <a:p>
            <a:pPr algn="just"/>
            <a:endParaRPr lang="en-US" dirty="0"/>
          </a:p>
          <a:p>
            <a:pPr algn="just"/>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a:t>July </a:t>
            </a:r>
            <a:r>
              <a:rPr lang="en-US" dirty="0"/>
              <a:t>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7649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C</a:t>
            </a:r>
          </a:p>
          <a:p>
            <a:pPr algn="just">
              <a:buFont typeface="+mj-lt"/>
              <a:buAutoNum type="arabicPeriod"/>
            </a:pPr>
            <a:r>
              <a:rPr lang="en-US" sz="1600" b="0" dirty="0" smtClean="0"/>
              <a:t>APT </a:t>
            </a:r>
            <a:r>
              <a:rPr lang="en-US" sz="1600" b="0" dirty="0"/>
              <a:t>Members support possible harmonization of frequency bands in existing mobile service allocations for the implementation of evolving ITS. </a:t>
            </a:r>
            <a:r>
              <a:rPr lang="en-NZ" sz="1600" b="0" dirty="0"/>
              <a:t>APT Members </a:t>
            </a:r>
            <a:r>
              <a:rPr lang="fr-FR" sz="1600" b="0" dirty="0"/>
              <a:t>support the </a:t>
            </a:r>
            <a:r>
              <a:rPr lang="fr-FR" sz="1600" b="0" dirty="0" err="1"/>
              <a:t>consideration</a:t>
            </a:r>
            <a:r>
              <a:rPr lang="fr-FR" sz="1600" b="0" dirty="0"/>
              <a:t> of the </a:t>
            </a:r>
            <a:r>
              <a:rPr lang="fr-FR" sz="1600" b="0" dirty="0" err="1"/>
              <a:t>frequency</a:t>
            </a:r>
            <a:r>
              <a:rPr lang="fr-FR" sz="1600" b="0" dirty="0"/>
              <a:t> band 5 850-5 925 MHz, or parts </a:t>
            </a:r>
            <a:r>
              <a:rPr lang="fr-FR" sz="1600" b="0" dirty="0" err="1"/>
              <a:t>thereof</a:t>
            </a:r>
            <a:r>
              <a:rPr lang="fr-FR" sz="1600" b="0" dirty="0"/>
              <a:t>, as global </a:t>
            </a:r>
            <a:r>
              <a:rPr lang="fr-FR" sz="1600" b="0" dirty="0" err="1"/>
              <a:t>harmonized</a:t>
            </a:r>
            <a:r>
              <a:rPr lang="fr-FR" sz="1600" b="0" dirty="0"/>
              <a:t> </a:t>
            </a:r>
            <a:r>
              <a:rPr lang="fr-FR" sz="1600" b="0" dirty="0" err="1"/>
              <a:t>frequency</a:t>
            </a:r>
            <a:r>
              <a:rPr lang="fr-FR" sz="1600" b="0" dirty="0"/>
              <a:t> band </a:t>
            </a:r>
            <a:r>
              <a:rPr lang="en-US" sz="1600" b="0" dirty="0"/>
              <a:t>for evolving ITS</a:t>
            </a:r>
            <a:r>
              <a:rPr lang="fr-FR" sz="1600" b="0" dirty="0"/>
              <a:t>. </a:t>
            </a:r>
            <a:r>
              <a:rPr lang="en-US" sz="1600" b="0" dirty="0"/>
              <a:t>APT Members also support </a:t>
            </a:r>
            <a:r>
              <a:rPr lang="fr-FR" sz="1600" b="0" dirty="0"/>
              <a:t>the </a:t>
            </a:r>
            <a:r>
              <a:rPr lang="fr-FR" sz="1600" b="0" dirty="0" err="1"/>
              <a:t>consideration</a:t>
            </a:r>
            <a:r>
              <a:rPr lang="fr-FR" sz="1600" b="0" dirty="0"/>
              <a:t> of </a:t>
            </a:r>
            <a:r>
              <a:rPr lang="en-US" sz="1600" b="0" dirty="0"/>
              <a:t>examples of ITS frequency bands in current use, as listed in the Annex of Recommendation ITU-R M.[ITS_FRQ] for regional harmonized ITS frequency </a:t>
            </a:r>
            <a:r>
              <a:rPr lang="en-US" sz="1600" b="0" dirty="0" smtClean="0"/>
              <a:t>bands.</a:t>
            </a:r>
          </a:p>
          <a:p>
            <a:pPr algn="just">
              <a:buFont typeface="+mj-lt"/>
              <a:buAutoNum type="arabicPeriod"/>
            </a:pPr>
            <a:r>
              <a:rPr lang="en-US" sz="1600" b="0" dirty="0" smtClean="0"/>
              <a:t>APT </a:t>
            </a:r>
            <a:r>
              <a:rPr lang="en-US" sz="1600" b="0" dirty="0"/>
              <a:t>Members support the suppression of </a:t>
            </a:r>
            <a:r>
              <a:rPr lang="en-US" sz="1600" dirty="0"/>
              <a:t>Resolution 237 (WRC-15</a:t>
            </a:r>
            <a:r>
              <a:rPr lang="en-US" sz="1600" dirty="0" smtClean="0"/>
              <a:t>)</a:t>
            </a:r>
            <a:r>
              <a:rPr lang="en-US" sz="1600" b="0" dirty="0" smtClean="0"/>
              <a:t>.</a:t>
            </a:r>
          </a:p>
          <a:p>
            <a:pPr algn="just">
              <a:buFont typeface="+mj-lt"/>
              <a:buAutoNum type="arabicPeriod"/>
            </a:pPr>
            <a:r>
              <a:rPr lang="en-US" sz="1600" b="0" dirty="0" smtClean="0"/>
              <a:t>APT </a:t>
            </a:r>
            <a:r>
              <a:rPr lang="en-US" sz="1600" b="0" dirty="0"/>
              <a:t>Members are also of the view </a:t>
            </a:r>
            <a:r>
              <a:rPr lang="en-US" sz="1600" b="0" dirty="0" smtClean="0"/>
              <a:t>that:</a:t>
            </a:r>
          </a:p>
          <a:p>
            <a:pPr lvl="1" algn="just">
              <a:buFont typeface="Arial" panose="020B0604020202020204" pitchFamily="34" charset="0"/>
              <a:buChar char="•"/>
            </a:pPr>
            <a:r>
              <a:rPr lang="en-US" sz="1600" b="0" dirty="0" smtClean="0"/>
              <a:t>Evolving </a:t>
            </a:r>
            <a:r>
              <a:rPr lang="en-US" sz="1600" b="0" dirty="0"/>
              <a:t>ITS should not be restricted to, nor exclude, any particular evolving ITS technology including LTE based V2X and its evolution technologies. </a:t>
            </a:r>
            <a:endParaRPr lang="en-US" sz="1600" b="0" dirty="0" smtClean="0"/>
          </a:p>
          <a:p>
            <a:pPr lvl="1" algn="just">
              <a:buFont typeface="Arial" panose="020B0604020202020204" pitchFamily="34" charset="0"/>
              <a:buChar char="•"/>
            </a:pPr>
            <a:r>
              <a:rPr lang="en-US" sz="1600" b="0" dirty="0" smtClean="0"/>
              <a:t>The </a:t>
            </a:r>
            <a:r>
              <a:rPr lang="en-US" sz="1600" b="0" dirty="0"/>
              <a:t>use of frequency bands by ITS should not impose additional constraints on other primary services to which these frequency bands are already allocated and should take appropriate account of the potential interference from other primary services, including FSS earth station uplinks.</a:t>
            </a:r>
          </a:p>
          <a:p>
            <a:pPr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424751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(4)</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600" b="0" dirty="0"/>
              <a:t>IEEE 802.11 has provided the wireless standard (IEEE </a:t>
            </a:r>
            <a:r>
              <a:rPr lang="en-US" sz="1600" b="0" dirty="0" err="1"/>
              <a:t>Std</a:t>
            </a:r>
            <a:r>
              <a:rPr lang="en-US" sz="1600" b="0" dirty="0"/>
              <a:t> 802.11p-2010) that is the basis for much of the Intelligent Transport Systems (ITS) Vehicle-to-Vehicle (V2V) and Vehicle-to-Infrastructure (V2I) technologies. We believe that this technology is capable of sharing the 5850-5925 MHz band with other unlicensed applications. We also understand that global harmonization of the technology is a notable effort that would enable technology improvements and cost reductions to better address rapid adoption to meet the ITS safety goals, an effort we would support.</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2161927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smtClean="0">
                <a:latin typeface="Times New Roman" charset="0"/>
              </a:rPr>
              <a:t>Item 1.12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a:t>
            </a:r>
            <a:r>
              <a:rPr lang="en-GB" dirty="0" smtClean="0">
                <a:ea typeface="BatangChe" panose="02030609000101010101" pitchFamily="49" charset="-127"/>
              </a:rPr>
              <a:t>]:  C</a:t>
            </a:r>
            <a:endParaRPr lang="en-GB" dirty="0" smtClean="0">
              <a:ea typeface="BatangChe" panose="02030609000101010101" pitchFamily="49" charset="-127"/>
            </a:endParaRPr>
          </a:p>
          <a:p>
            <a:pPr algn="just">
              <a:buFont typeface="+mj-lt"/>
              <a:buAutoNum type="arabicPeriod"/>
            </a:pPr>
            <a:r>
              <a:rPr lang="en-US" sz="1600" b="0" dirty="0" smtClean="0"/>
              <a:t>Method </a:t>
            </a:r>
            <a:r>
              <a:rPr lang="en-US" sz="1600" b="0" dirty="0"/>
              <a:t>C, which creates a WRC </a:t>
            </a:r>
            <a:r>
              <a:rPr lang="en-US" sz="1600" b="0" dirty="0" smtClean="0"/>
              <a:t>resolution, </a:t>
            </a:r>
            <a:r>
              <a:rPr lang="en-US" sz="1600" b="0" dirty="0"/>
              <a:t>is flexible in terms of harmonic frequency </a:t>
            </a:r>
            <a:r>
              <a:rPr lang="en-US" sz="1600" b="0" dirty="0" smtClean="0"/>
              <a:t>modification.</a:t>
            </a:r>
            <a:endParaRPr lang="en-US" sz="1600" b="0" dirty="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533743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smtClean="0">
                <a:latin typeface="Times New Roman" charset="0"/>
              </a:rPr>
              <a:t>Item 1.12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a:t>
            </a:r>
            <a:r>
              <a:rPr lang="en-GB" dirty="0" smtClean="0">
                <a:ea typeface="BatangChe" panose="02030609000101010101" pitchFamily="49" charset="-127"/>
              </a:rPr>
              <a:t>of Malaysia MCMC</a:t>
            </a:r>
            <a:r>
              <a:rPr lang="en-GB" dirty="0" smtClean="0">
                <a:ea typeface="BatangChe" panose="02030609000101010101" pitchFamily="49" charset="-127"/>
              </a:rPr>
              <a:t> [6]: C </a:t>
            </a:r>
            <a:endParaRPr lang="en-GB" dirty="0" smtClean="0">
              <a:ea typeface="BatangChe" panose="02030609000101010101" pitchFamily="49" charset="-127"/>
            </a:endParaRPr>
          </a:p>
          <a:p>
            <a:pPr algn="just">
              <a:buFont typeface="+mj-lt"/>
              <a:buAutoNum type="arabicPeriod"/>
            </a:pPr>
            <a:r>
              <a:rPr lang="en-US" sz="1600" b="0" dirty="0" smtClean="0"/>
              <a:t>Malaysia </a:t>
            </a:r>
            <a:r>
              <a:rPr lang="en-US" sz="1600" b="0" dirty="0"/>
              <a:t>supports </a:t>
            </a:r>
            <a:r>
              <a:rPr lang="en-US" sz="1600" b="0" dirty="0" err="1"/>
              <a:t>harmonisation</a:t>
            </a:r>
            <a:r>
              <a:rPr lang="en-US" sz="1600" b="0" dirty="0"/>
              <a:t> of global or regional frequency for ITS. Malaysia is of the view that </a:t>
            </a:r>
            <a:r>
              <a:rPr lang="en-US" sz="1600" b="0" dirty="0" err="1"/>
              <a:t>harmonisation</a:t>
            </a:r>
            <a:r>
              <a:rPr lang="en-US" sz="1600" b="0" dirty="0"/>
              <a:t> can be achieved by using ITU-R Recommendation as reference and without specifying frequency ranges in the Radio Regulations. 	</a:t>
            </a:r>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539776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a:ea typeface="BatangChe" panose="02030609000101010101" pitchFamily="49" charset="-127"/>
              </a:rPr>
              <a:t>To consider identification of frequency bands for the future development of International Mobile Telecommunications (IMT), including possible additional allocations to the mobile service on a primary basis, in accordance with Resolution 238 (WRC‑15).</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41699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36266</TotalTime>
  <Words>4874</Words>
  <Application>Microsoft Office PowerPoint</Application>
  <PresentationFormat>On-screen Show (4:3)</PresentationFormat>
  <Paragraphs>431</Paragraphs>
  <Slides>49</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8" baseType="lpstr">
      <vt:lpstr>Arial Unicode MS</vt:lpstr>
      <vt:lpstr>BatangChe</vt:lpstr>
      <vt:lpstr>MS Gothic</vt:lpstr>
      <vt:lpstr>Arial</vt:lpstr>
      <vt:lpstr>Times</vt:lpstr>
      <vt:lpstr>Times New Roman</vt:lpstr>
      <vt:lpstr>Wingdings</vt:lpstr>
      <vt:lpstr>Office Theme</vt:lpstr>
      <vt:lpstr>Document</vt:lpstr>
      <vt:lpstr>Latest Positions of APT on  selected WRC-19 agenda items after APG19-4</vt:lpstr>
      <vt:lpstr>Background</vt:lpstr>
      <vt:lpstr>Item 1.12 (1)</vt:lpstr>
      <vt:lpstr>Item 1.12 (2)</vt:lpstr>
      <vt:lpstr>Item 1.12 (3)</vt:lpstr>
      <vt:lpstr>Item 1.12 (4)</vt:lpstr>
      <vt:lpstr>Item 1.12 (5)</vt:lpstr>
      <vt:lpstr>Item 1.12 (5)</vt:lpstr>
      <vt:lpstr>Item 1.13 (1)</vt:lpstr>
      <vt:lpstr>Item 1.13 (2)</vt:lpstr>
      <vt:lpstr>Item 1.13 (3)</vt:lpstr>
      <vt:lpstr>Item 1.13 (4)</vt:lpstr>
      <vt:lpstr>Item 1.13 (5)</vt:lpstr>
      <vt:lpstr>Item 1.13 (6)</vt:lpstr>
      <vt:lpstr>Item 1.13 (7)</vt:lpstr>
      <vt:lpstr>Item 1.13 (8)</vt:lpstr>
      <vt:lpstr>Item 1.13 (9)</vt:lpstr>
      <vt:lpstr>Item 1.13 (10)</vt:lpstr>
      <vt:lpstr>Item 1.15 (1)</vt:lpstr>
      <vt:lpstr>Item 1.15 (2)</vt:lpstr>
      <vt:lpstr>Item 1.15 (3)</vt:lpstr>
      <vt:lpstr>Item 1.15 (4)</vt:lpstr>
      <vt:lpstr>Item 1.15 (5)</vt:lpstr>
      <vt:lpstr>Item 1.15 (6)</vt:lpstr>
      <vt:lpstr>Item 1.15 (7)</vt:lpstr>
      <vt:lpstr>Item 1.16 (1)</vt:lpstr>
      <vt:lpstr>Item 1.16 (2)</vt:lpstr>
      <vt:lpstr>Item 1.16 (3)</vt:lpstr>
      <vt:lpstr>Item 1.16 (4)</vt:lpstr>
      <vt:lpstr>Item 1.16 (5)</vt:lpstr>
      <vt:lpstr>Item 1.16 (7)</vt:lpstr>
      <vt:lpstr>Item 1.16 (8)</vt:lpstr>
      <vt:lpstr>Item 1.16 (9)</vt:lpstr>
      <vt:lpstr>Item 1.16 (10)</vt:lpstr>
      <vt:lpstr>Item 9.1 issue 9.1.5 (1)</vt:lpstr>
      <vt:lpstr>Item 9.1 issue 9.1.5 (2)</vt:lpstr>
      <vt:lpstr>Item 9.1 issue 9.1.5 (3)</vt:lpstr>
      <vt:lpstr>Item 9.1 issue 9.1.5 (4)</vt:lpstr>
      <vt:lpstr>Item 9.1 issue 9.1.5 (5)</vt:lpstr>
      <vt:lpstr>Item 9.1 issue 9.1.5 (6)</vt:lpstr>
      <vt:lpstr>Item 9.1 issue 9.1.5 (7)</vt:lpstr>
      <vt:lpstr>Item 10 (1)</vt:lpstr>
      <vt:lpstr>Item 10 (2)</vt:lpstr>
      <vt:lpstr>Item 10 (3)</vt:lpstr>
      <vt:lpstr>Item 10 (4)</vt:lpstr>
      <vt:lpstr>Item 10 (5)</vt:lpstr>
      <vt:lpstr>Item 10 (6)</vt:lpstr>
      <vt:lpstr>Item 10 (7)</vt:lpstr>
      <vt:lpstr>Reference</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Edward Au</cp:lastModifiedBy>
  <cp:revision>1693</cp:revision>
  <cp:lastPrinted>1601-01-01T00:00:00Z</cp:lastPrinted>
  <dcterms:created xsi:type="dcterms:W3CDTF">2016-03-03T14:54:45Z</dcterms:created>
  <dcterms:modified xsi:type="dcterms:W3CDTF">2019-07-16T15:02:17Z</dcterms:modified>
</cp:coreProperties>
</file>