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341" r:id="rId3"/>
    <p:sldId id="329" r:id="rId4"/>
    <p:sldId id="330" r:id="rId5"/>
    <p:sldId id="516" r:id="rId6"/>
    <p:sldId id="596" r:id="rId7"/>
    <p:sldId id="559" r:id="rId8"/>
    <p:sldId id="462" r:id="rId9"/>
    <p:sldId id="549" r:id="rId10"/>
    <p:sldId id="517" r:id="rId11"/>
    <p:sldId id="601" r:id="rId12"/>
    <p:sldId id="598" r:id="rId13"/>
    <p:sldId id="486" r:id="rId14"/>
    <p:sldId id="592" r:id="rId15"/>
    <p:sldId id="593" r:id="rId16"/>
    <p:sldId id="590" r:id="rId17"/>
    <p:sldId id="589" r:id="rId18"/>
    <p:sldId id="585" r:id="rId19"/>
    <p:sldId id="591" r:id="rId20"/>
    <p:sldId id="595" r:id="rId21"/>
    <p:sldId id="547" r:id="rId22"/>
    <p:sldId id="535" r:id="rId23"/>
    <p:sldId id="597" r:id="rId24"/>
    <p:sldId id="344" r:id="rId25"/>
    <p:sldId id="600" r:id="rId26"/>
    <p:sldId id="594" r:id="rId27"/>
    <p:sldId id="524" r:id="rId28"/>
    <p:sldId id="498" r:id="rId29"/>
    <p:sldId id="402" r:id="rId30"/>
    <p:sldId id="403" r:id="rId31"/>
    <p:sldId id="425" r:id="rId32"/>
    <p:sldId id="599" r:id="rId33"/>
    <p:sldId id="574"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23" autoAdjust="0"/>
    <p:restoredTop sz="96374" autoAdjust="0"/>
  </p:normalViewPr>
  <p:slideViewPr>
    <p:cSldViewPr>
      <p:cViewPr varScale="1">
        <p:scale>
          <a:sx n="114" d="100"/>
          <a:sy n="114" d="100"/>
        </p:scale>
        <p:origin x="648"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16-Jul-19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971087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284313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567697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657104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198113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16-18 July 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16-18 July 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16-18 July 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802.18-19/0087r01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portal.etsi.org/tb.aspx?tbid=442&amp;SubTB=442"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portal.etsi.org/tb.aspx?tbid=620&amp;SubTB=620" TargetMode="External"/><Relationship Id="rId2" Type="http://schemas.openxmlformats.org/officeDocument/2006/relationships/hyperlink" Target="https://portal.etsi.org/tb.aspx?tbid=729&amp;SubTB=729" TargetMode="External"/><Relationship Id="rId1" Type="http://schemas.openxmlformats.org/officeDocument/2006/relationships/slideLayout" Target="../slideLayouts/slideLayout1.xml"/><Relationship Id="rId4" Type="http://schemas.openxmlformats.org/officeDocument/2006/relationships/hyperlink" Target="https://portal.etsi.org/tb.aspx?tbid=286&amp;SubTB=286"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tools-and-services/ecc-consultatio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19/18-19-0086-00-0000-outdoor-uwb-regulation-of-japan.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9/18-19-0091-00-0000-apt-apg19-5-wrc-19-ais-contribution-guideline29-april-2019.docx" TargetMode="External"/><Relationship Id="rId2" Type="http://schemas.openxmlformats.org/officeDocument/2006/relationships/hyperlink" Target="https://www.apt.int/2019-APG19-5"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93-03-0000-ieee-802-views-on-wrc-19-agenda-items-for-apt-draft.docx"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www.msit.go.kr/web/msipContents/contentsView.do?cateId=mssw353&amp;artId=2044437"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ecfsapi.fcc.gov/file/10618992215487/2019%20FINAL%20PETITION%20FOR%20RULE%20MAKING%20for%20FCC%20Filing.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mentor.ieee.org/802.18/dcn/19/18-19-0092-00-0000-mcmc-public-consultation-malaysia-position-for-wrc-19.pdf" TargetMode="External"/><Relationship Id="rId5" Type="http://schemas.openxmlformats.org/officeDocument/2006/relationships/hyperlink" Target="https://www.fcc.gov/ecfs/search/filings?q=UWB%20petition&amp;sort=date_disseminated,DESC" TargetMode="External"/><Relationship Id="rId4" Type="http://schemas.openxmlformats.org/officeDocument/2006/relationships/hyperlink" Target="https://mentor.ieee.org/802.18/dcn/19/18-19-0079-00-0000-bosch-petition-for-rulemaking-uwb-devices-and-system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fcc.gov/ecfs/search/filings?limit=50&amp;offset=0&amp;proceedings_name=19-83&amp;sort=date_received,DESC" TargetMode="External"/><Relationship Id="rId2" Type="http://schemas.openxmlformats.org/officeDocument/2006/relationships/hyperlink" Target="https://fccid.io/2AS57OSSIACOTATX201"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s://_________/"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www.mtgevents.com.au/ieee2019/visa-and-travel/"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8/dcn/19/18-19-0007-01-0000-european-commission-v2x-draft-law.pdf" TargetMode="External"/><Relationship Id="rId2" Type="http://schemas.openxmlformats.org/officeDocument/2006/relationships/hyperlink" Target="https://urldefense.proofpoint.com/v2/url?u=https-3A__ec.europa.eu_transport_themes_its_news_2019-2D03-2D13-2Dc-2Dits-5Fen&amp;d=DwMFAg&amp;c=pqcuzKEN_84c78MOSc5_fw&amp;r=z8R-nWJ8GIxwjOjNKhEFByb-tZ6XE3GZXWSggNdVo-w&amp;m=xwsJSIpdkXphp9yJ6sqp09if5MQ270E-QdGhVHkUoT0&amp;s=Hggugr9gepDP0oZRG_q47454KnvpFEZCsmrpdkapQJg&amp;e="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62-00-0000-minutes-atl-w-interim-14-16may2019-rr-tag.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16-18 July 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Plenary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16 – 18 July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639"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1534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p>
          <a:p>
            <a:pPr>
              <a:buFont typeface="Arial" panose="020B0604020202020204" pitchFamily="34" charset="0"/>
              <a:buChar char="•"/>
            </a:pPr>
            <a:r>
              <a:rPr lang="en-US" sz="1800" dirty="0"/>
              <a:t>Delegated Act on C-ITS, very controversial</a:t>
            </a:r>
          </a:p>
          <a:p>
            <a:pPr lvl="1">
              <a:buFont typeface="Arial" panose="020B0604020202020204" pitchFamily="34" charset="0"/>
              <a:buChar char="•"/>
            </a:pPr>
            <a:r>
              <a:rPr lang="en-US" sz="1600" dirty="0"/>
              <a:t>On 04 July, the European Council met, and rejected the delegated act. </a:t>
            </a:r>
          </a:p>
          <a:p>
            <a:pPr lvl="1">
              <a:buFont typeface="Arial" panose="020B0604020202020204" pitchFamily="34" charset="0"/>
              <a:buChar char="•"/>
            </a:pPr>
            <a:r>
              <a:rPr lang="en-US" sz="1600" dirty="0"/>
              <a:t>Next steps is further study, e.g. interoperability, security, etc.   ETSI has already started.</a:t>
            </a: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#103, 07-10 Oct 2019, </a:t>
            </a:r>
            <a:r>
              <a:rPr lang="en-US" sz="1800" dirty="0"/>
              <a:t>Sophia Antipolis</a:t>
            </a:r>
            <a:endParaRPr lang="en-US" sz="1800" dirty="0">
              <a:solidFill>
                <a:schemeClr val="tx1"/>
              </a:solidFill>
            </a:endParaRPr>
          </a:p>
          <a:p>
            <a:pPr lvl="1">
              <a:buFont typeface="Arial" panose="020B0604020202020204" pitchFamily="34" charset="0"/>
              <a:buChar char="•"/>
            </a:pPr>
            <a:r>
              <a:rPr lang="en-US" sz="1600" dirty="0"/>
              <a:t>Last meeting, #102 , 17-20 June: </a:t>
            </a:r>
          </a:p>
          <a:p>
            <a:pPr lvl="1">
              <a:buFont typeface="Arial" panose="020B0604020202020204" pitchFamily="34" charset="0"/>
              <a:buChar char="•"/>
            </a:pPr>
            <a:r>
              <a:rPr lang="en-US" sz="1600" dirty="0"/>
              <a:t>A proposal for a new WI for a 6GHz standard was submitted to BRAN. Discussions and modifications during and after the meeting resulted in the WI being adopted.</a:t>
            </a:r>
          </a:p>
          <a:p>
            <a:pPr lvl="1">
              <a:buFont typeface="Arial" panose="020B0604020202020204" pitchFamily="34" charset="0"/>
              <a:buChar char="•"/>
            </a:pPr>
            <a:r>
              <a:rPr lang="en-US" sz="1600" dirty="0"/>
              <a:t>Ongoing discussions with regards introduction of a test for 802.11a Preamble Detect. Meeting at R&amp;S Munich 20th Aug</a:t>
            </a:r>
          </a:p>
          <a:p>
            <a:pPr lvl="1">
              <a:buFont typeface="Arial" panose="020B0604020202020204" pitchFamily="34" charset="0"/>
              <a:buChar char="•"/>
            </a:pPr>
            <a:r>
              <a:rPr lang="en-US" sz="1600" dirty="0"/>
              <a:t>EN 301 893 : Possible introduction of ACS requirement. G2M to be announced on BRAN reflector.</a:t>
            </a:r>
          </a:p>
          <a:p>
            <a:pPr lvl="1">
              <a:buFont typeface="Arial" panose="020B0604020202020204" pitchFamily="34" charset="0"/>
              <a:buChar char="•"/>
            </a:pPr>
            <a:r>
              <a:rPr lang="en-US" sz="1600" dirty="0"/>
              <a:t>Interpretations of EN 301 893 mask to be confirmed with regards to puncturing: G2M 31st July</a:t>
            </a:r>
          </a:p>
          <a:p>
            <a:pPr lvl="1">
              <a:buFont typeface="Arial" panose="020B0604020202020204" pitchFamily="34" charset="0"/>
              <a:buChar char="•"/>
            </a:pPr>
            <a:r>
              <a:rPr lang="en-US" sz="1600" dirty="0"/>
              <a:t>Some outstanding adaptivity related requirements: Idle time interpretation (See BRAN(19)102020), Paused  COT, No/Short LBT usage, Delayed ACKs.</a:t>
            </a:r>
          </a:p>
          <a:p>
            <a:pPr lvl="1">
              <a:buFont typeface="Arial" panose="020B0604020202020204" pitchFamily="34" charset="0"/>
              <a:buChar char="•"/>
            </a:pPr>
            <a:r>
              <a:rPr lang="en-US" sz="1600" dirty="0"/>
              <a:t>Confirmed in meeting that ED levels in standard are Absolute levels. G2M on 1st Aug to look at Relative EDT.   </a:t>
            </a:r>
          </a:p>
          <a:p>
            <a:pPr lvl="1">
              <a:spcBef>
                <a:spcPts val="0"/>
              </a:spcBef>
              <a:buFont typeface="Arial" panose="020B0604020202020204" pitchFamily="34" charset="0"/>
              <a:buChar char="•"/>
            </a:pPr>
            <a:r>
              <a:rPr lang="en-US" sz="1600" dirty="0"/>
              <a:t>Still looking for nominations for chair. Doc BRAN(19)102008</a:t>
            </a:r>
            <a:r>
              <a:rPr lang="en-US" sz="1600" u="sng" dirty="0"/>
              <a:t> </a:t>
            </a:r>
            <a:r>
              <a:rPr lang="en-US" sz="1600" dirty="0"/>
              <a:t>on process.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01662" y="1066800"/>
            <a:ext cx="8153400" cy="5408613"/>
          </a:xfrm>
        </p:spPr>
        <p:txBody>
          <a:bodyPr/>
          <a:lstStyle/>
          <a:p>
            <a:pPr marL="0"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2"/>
              </a:rPr>
              <a:t>&lt;TG-11&gt;</a:t>
            </a:r>
            <a:r>
              <a:rPr lang="en-US" altLang="en-US" sz="1800" b="0" dirty="0"/>
              <a:t>  </a:t>
            </a:r>
            <a:r>
              <a:rPr lang="en-US" sz="1800" dirty="0">
                <a:solidFill>
                  <a:schemeClr val="tx1"/>
                </a:solidFill>
              </a:rPr>
              <a:t>meeting #55 was 02-03 July (2 </a:t>
            </a:r>
            <a:r>
              <a:rPr lang="en-US" sz="1800" dirty="0" err="1">
                <a:solidFill>
                  <a:schemeClr val="tx1"/>
                </a:solidFill>
              </a:rPr>
              <a:t>wks</a:t>
            </a:r>
            <a:r>
              <a:rPr lang="en-US" sz="1800" dirty="0">
                <a:solidFill>
                  <a:schemeClr val="tx1"/>
                </a:solidFill>
              </a:rPr>
              <a:t> back) </a:t>
            </a:r>
            <a:endParaRPr lang="en-US" sz="1600" dirty="0">
              <a:solidFill>
                <a:schemeClr val="tx1"/>
              </a:solidFill>
            </a:endParaRPr>
          </a:p>
          <a:p>
            <a:pPr lvl="1">
              <a:buFont typeface="Arial" panose="020B0604020202020204" pitchFamily="34" charset="0"/>
              <a:buChar char="•"/>
            </a:pPr>
            <a:r>
              <a:rPr lang="en-US" sz="1600" dirty="0"/>
              <a:t>Because V2.2.1 still in ENAP the only work scheduled for this meeting was </a:t>
            </a:r>
            <a:r>
              <a:rPr lang="en-US" sz="1600" u="sng" dirty="0"/>
              <a:t>SRDoc TR 103 665</a:t>
            </a:r>
            <a:r>
              <a:rPr lang="en-US" sz="1600" dirty="0"/>
              <a:t>.</a:t>
            </a:r>
          </a:p>
          <a:p>
            <a:pPr lvl="1">
              <a:buFont typeface="Arial" panose="020B0604020202020204" pitchFamily="34" charset="0"/>
              <a:buChar char="•"/>
            </a:pPr>
            <a:r>
              <a:rPr lang="en-US" sz="1600" dirty="0"/>
              <a:t>Based upon a proposal to remove the PSD requirements from the EN 300 328 requirements; at it’s 93rd meeting WGFM requested for ETSI to give a consolidate view on a potential revision of ERC Recommendation 70-03 - Annex 3 for wideband data systems in 2.4GHz band within the context of the 8th update cycle of the EC SRD Decision. ETSI is also invited to describe the technical characteristics of new 2.4 GHz wide band systems into an ETSI Systems Reference Document (TR 103 665) to support potential studies by WGSE.A new ERM work item for an ETSI SRDoc has therefore been adopted at the February </a:t>
            </a:r>
            <a:r>
              <a:rPr lang="en-US" sz="1600" b="1" u="sng" dirty="0"/>
              <a:t>ERM#67 meeting</a:t>
            </a:r>
            <a:r>
              <a:rPr lang="en-US" sz="1600" dirty="0"/>
              <a:t>. </a:t>
            </a:r>
          </a:p>
          <a:p>
            <a:pPr lvl="1">
              <a:buFont typeface="Arial" panose="020B0604020202020204" pitchFamily="34" charset="0"/>
              <a:buChar char="•"/>
            </a:pPr>
            <a:r>
              <a:rPr lang="en-US" sz="1600" dirty="0"/>
              <a:t>Drafting was performed during the G2M resulting in draft TR 103 665 v0.0.3 and draft v0.0.4 after TG11.There was a call for any new example technology/application information that needs to be included in the SRDoc. </a:t>
            </a:r>
          </a:p>
          <a:p>
            <a:pPr lvl="1">
              <a:buFont typeface="Arial" panose="020B0604020202020204" pitchFamily="34" charset="0"/>
              <a:buChar char="•"/>
            </a:pPr>
            <a:r>
              <a:rPr lang="en-US" sz="1600" dirty="0"/>
              <a:t>It was advised that the timeline for the SRDoc was 2020 although the WGFM chair has advised that no work has yet been done related to the 8th update cycle of the EC SRD Decision.</a:t>
            </a:r>
          </a:p>
          <a:p>
            <a:pPr lvl="1">
              <a:spcBef>
                <a:spcPts val="0"/>
              </a:spcBef>
              <a:buFont typeface="Arial" panose="020B0604020202020204" pitchFamily="34" charset="0"/>
              <a:buChar char="•"/>
            </a:pPr>
            <a:r>
              <a:rPr lang="en-US" sz="1600" dirty="0">
                <a:solidFill>
                  <a:schemeClr val="tx1"/>
                </a:solidFill>
              </a:rPr>
              <a:t>No candidate for chair at this time.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3036823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-3</a:t>
            </a:r>
            <a:endParaRPr lang="en-US" sz="1200" dirty="0"/>
          </a:p>
        </p:txBody>
      </p:sp>
      <p:sp>
        <p:nvSpPr>
          <p:cNvPr id="3" name="Content Placeholder 2"/>
          <p:cNvSpPr>
            <a:spLocks noGrp="1"/>
          </p:cNvSpPr>
          <p:nvPr>
            <p:ph idx="1"/>
          </p:nvPr>
        </p:nvSpPr>
        <p:spPr>
          <a:xfrm>
            <a:off x="685800" y="1066800"/>
            <a:ext cx="8153400" cy="5408613"/>
          </a:xfrm>
        </p:spPr>
        <p:txBody>
          <a:bodyPr/>
          <a:lstStyle/>
          <a:p>
            <a:pPr>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2"/>
              </a:rPr>
              <a:t>&lt;TG-UWB&gt;</a:t>
            </a:r>
            <a:r>
              <a:rPr lang="en-US" sz="1800" b="0" dirty="0">
                <a:solidFill>
                  <a:schemeClr val="tx1"/>
                </a:solidFill>
              </a:rPr>
              <a:t>  </a:t>
            </a:r>
            <a:r>
              <a:rPr lang="en-US" sz="1800" dirty="0">
                <a:solidFill>
                  <a:schemeClr val="tx1"/>
                </a:solidFill>
              </a:rPr>
              <a:t>online meetings were 09, 10, 11, 17 July (now)</a:t>
            </a:r>
          </a:p>
          <a:p>
            <a:pPr lvl="1">
              <a:buFont typeface="Arial" panose="020B0604020202020204" pitchFamily="34" charset="0"/>
              <a:buChar char="•"/>
            </a:pPr>
            <a:r>
              <a:rPr lang="en-US" sz="1600" dirty="0"/>
              <a:t> nothing specific reported</a:t>
            </a:r>
          </a:p>
          <a:p>
            <a:pPr>
              <a:buFont typeface="Arial" panose="020B0604020202020204" pitchFamily="34" charset="0"/>
              <a:buChar char="•"/>
            </a:pPr>
            <a:r>
              <a:rPr lang="en-US" sz="1800" dirty="0">
                <a:solidFill>
                  <a:schemeClr val="tx1"/>
                </a:solidFill>
              </a:rPr>
              <a:t>ETSI – ERM </a:t>
            </a:r>
            <a:r>
              <a:rPr lang="en-US" sz="1800" b="0" dirty="0">
                <a:solidFill>
                  <a:schemeClr val="tx1"/>
                </a:solidFill>
                <a:hlinkClick r:id="rId3"/>
              </a:rPr>
              <a:t>&lt;TG-37&gt;</a:t>
            </a:r>
            <a:r>
              <a:rPr lang="en-US" sz="1800" b="0" dirty="0">
                <a:solidFill>
                  <a:schemeClr val="tx1"/>
                </a:solidFill>
              </a:rPr>
              <a:t>  </a:t>
            </a:r>
            <a:r>
              <a:rPr lang="en-US" sz="1800" dirty="0">
                <a:solidFill>
                  <a:schemeClr val="tx1"/>
                </a:solidFill>
              </a:rPr>
              <a:t>meeting # 34 was 09-10 July (last week)</a:t>
            </a:r>
          </a:p>
          <a:p>
            <a:pPr lvl="1">
              <a:buFont typeface="Arial" panose="020B0604020202020204" pitchFamily="34" charset="0"/>
              <a:buChar char="•"/>
            </a:pPr>
            <a:r>
              <a:rPr lang="en-US" sz="1600" dirty="0">
                <a:solidFill>
                  <a:schemeClr val="tx1"/>
                </a:solidFill>
              </a:rPr>
              <a:t> nothing specific reported</a:t>
            </a:r>
          </a:p>
          <a:p>
            <a:pPr>
              <a:buFont typeface="Arial" panose="020B0604020202020204" pitchFamily="34" charset="0"/>
              <a:buChar char="•"/>
            </a:pPr>
            <a:r>
              <a:rPr lang="en-US" sz="1800" dirty="0">
                <a:solidFill>
                  <a:schemeClr val="tx1"/>
                </a:solidFill>
              </a:rPr>
              <a:t>ETSI</a:t>
            </a:r>
            <a:r>
              <a:rPr lang="en-US" sz="1800" b="0" dirty="0">
                <a:solidFill>
                  <a:schemeClr val="tx1"/>
                </a:solidFill>
              </a:rPr>
              <a:t> </a:t>
            </a:r>
            <a:r>
              <a:rPr lang="en-US" sz="1800" b="0" u="sng" dirty="0">
                <a:hlinkClick r:id="rId4"/>
              </a:rPr>
              <a:t>&lt;ERM&gt;</a:t>
            </a:r>
            <a:r>
              <a:rPr lang="en-US" sz="1800" b="0" dirty="0"/>
              <a:t> </a:t>
            </a:r>
            <a:r>
              <a:rPr lang="en-US" sz="1800" dirty="0">
                <a:solidFill>
                  <a:schemeClr val="tx1"/>
                </a:solidFill>
              </a:rPr>
              <a:t>next meeting #69, 15-18 Oct 2019, </a:t>
            </a:r>
            <a:r>
              <a:rPr lang="en-US" sz="1800" dirty="0"/>
              <a:t>Sophia Antipolis</a:t>
            </a:r>
            <a:endParaRPr lang="en-US" sz="1800" b="0" dirty="0">
              <a:solidFill>
                <a:schemeClr val="tx1"/>
              </a:solidFill>
            </a:endParaRPr>
          </a:p>
          <a:p>
            <a:pPr lvl="1">
              <a:buFont typeface="Arial" panose="020B0604020202020204" pitchFamily="34" charset="0"/>
              <a:buChar char="•"/>
            </a:pPr>
            <a:r>
              <a:rPr lang="en-US" sz="1600" dirty="0"/>
              <a:t>Last meeting #68  25-28 June. </a:t>
            </a:r>
          </a:p>
          <a:p>
            <a:pPr lvl="1">
              <a:buFont typeface="Arial" panose="020B0604020202020204" pitchFamily="34" charset="0"/>
              <a:buChar char="•"/>
            </a:pPr>
            <a:r>
              <a:rPr lang="en-US" sz="1600" dirty="0"/>
              <a:t>EN 300 328 V2.2.1 in National Vote (ENAP) during Meeting</a:t>
            </a:r>
          </a:p>
          <a:p>
            <a:pPr lvl="1">
              <a:buFont typeface="Arial" panose="020B0604020202020204" pitchFamily="34" charset="0"/>
              <a:buChar char="•"/>
            </a:pPr>
            <a:r>
              <a:rPr lang="en-US" sz="1600" dirty="0"/>
              <a:t>ERM(19)068005a1r1 update Selection of Rx Requirements updated in G2M to address EC officer concerns from ERM#67. Created to submit to EC with positive outcome of National vote.</a:t>
            </a:r>
          </a:p>
          <a:p>
            <a:pPr lvl="1">
              <a:buFont typeface="Arial" panose="020B0604020202020204" pitchFamily="34" charset="0"/>
              <a:buChar char="•"/>
            </a:pPr>
            <a:r>
              <a:rPr lang="en-US" sz="1600" dirty="0"/>
              <a:t>Vote concluded and v2.2.1 adopted on 1st July (100% positive) . To be published 15th June and delivered to EC 5th Aug. Citation in OJ 28th Oct?</a:t>
            </a:r>
          </a:p>
          <a:p>
            <a:pPr lvl="1">
              <a:buFont typeface="Arial" panose="020B0604020202020204" pitchFamily="34" charset="0"/>
              <a:buChar char="•"/>
            </a:pPr>
            <a:r>
              <a:rPr lang="en-US" sz="1600" dirty="0"/>
              <a:t>Doc ERM(19)000026r2: UK voted positive for National Vote as it is an essential improvement on the previous version with regard to blocking. However, Ofcom UK are still concerned that v2.2.1 does not included enough receiver requirements and would expect to see at least ACS and have proposed a new work item but currently they do not have the supporting members to start this.</a:t>
            </a:r>
          </a:p>
          <a:p>
            <a:pPr lvl="1">
              <a:buFont typeface="Arial" panose="020B0604020202020204" pitchFamily="34" charset="0"/>
              <a:buChar char="•"/>
            </a:pPr>
            <a:r>
              <a:rPr lang="en-US" sz="1600" dirty="0"/>
              <a:t>Also, </a:t>
            </a:r>
            <a:r>
              <a:rPr lang="en-US" sz="1600" dirty="0" err="1"/>
              <a:t>Ofom</a:t>
            </a:r>
            <a:r>
              <a:rPr lang="en-US" sz="1600" dirty="0"/>
              <a:t> is looking for more receiver requirements, e.g. ACS.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378961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-4</a:t>
            </a:r>
            <a:r>
              <a:rPr lang="en-US" sz="2400" dirty="0"/>
              <a:t> </a:t>
            </a:r>
            <a:endParaRPr lang="en-US" sz="1200" dirty="0"/>
          </a:p>
        </p:txBody>
      </p:sp>
      <p:sp>
        <p:nvSpPr>
          <p:cNvPr id="3" name="Content Placeholder 2"/>
          <p:cNvSpPr>
            <a:spLocks noGrp="1"/>
          </p:cNvSpPr>
          <p:nvPr>
            <p:ph idx="1"/>
          </p:nvPr>
        </p:nvSpPr>
        <p:spPr>
          <a:xfrm>
            <a:off x="697684" y="1158729"/>
            <a:ext cx="8353245" cy="5316684"/>
          </a:xfrm>
        </p:spPr>
        <p:txBody>
          <a:bodyPr/>
          <a:lstStyle/>
          <a:p>
            <a:pPr>
              <a:buFont typeface="Arial" panose="020B0604020202020204" pitchFamily="34" charset="0"/>
              <a:buChar char="•"/>
            </a:pPr>
            <a:r>
              <a:rPr lang="en-US" sz="1400" dirty="0">
                <a:solidFill>
                  <a:schemeClr val="tx1"/>
                </a:solidFill>
              </a:rPr>
              <a:t>CEPT – ECC  </a:t>
            </a:r>
            <a:r>
              <a:rPr lang="en-US" sz="1400" b="0" dirty="0">
                <a:solidFill>
                  <a:schemeClr val="tx1"/>
                </a:solidFill>
                <a:hlinkClick r:id="rId3"/>
              </a:rPr>
              <a:t>&lt;SE24&gt;</a:t>
            </a:r>
            <a:r>
              <a:rPr lang="en-US" sz="1400" b="0" dirty="0">
                <a:solidFill>
                  <a:schemeClr val="tx1"/>
                </a:solidFill>
              </a:rPr>
              <a:t> </a:t>
            </a:r>
            <a:r>
              <a:rPr lang="en-US" sz="1400" dirty="0">
                <a:solidFill>
                  <a:schemeClr val="tx1"/>
                </a:solidFill>
              </a:rPr>
              <a:t>next meeting M98, 16-18 Sept 2019, Cluj </a:t>
            </a:r>
            <a:r>
              <a:rPr lang="en-US" sz="1400" dirty="0" err="1">
                <a:solidFill>
                  <a:schemeClr val="tx1"/>
                </a:solidFill>
              </a:rPr>
              <a:t>Napoca</a:t>
            </a:r>
            <a:r>
              <a:rPr lang="en-US" sz="1400" dirty="0">
                <a:solidFill>
                  <a:schemeClr val="tx1"/>
                </a:solidFill>
              </a:rPr>
              <a:t>, Romania</a:t>
            </a:r>
          </a:p>
          <a:p>
            <a:pPr>
              <a:buFont typeface="Arial" panose="020B0604020202020204" pitchFamily="34" charset="0"/>
              <a:buChar char="•"/>
            </a:pPr>
            <a:r>
              <a:rPr lang="en-US" sz="1400" dirty="0">
                <a:solidFill>
                  <a:schemeClr val="tx1"/>
                </a:solidFill>
              </a:rPr>
              <a:t>And WGFM: </a:t>
            </a:r>
          </a:p>
          <a:p>
            <a:pPr lvl="1">
              <a:buFont typeface="Arial" panose="020B0604020202020204" pitchFamily="34" charset="0"/>
              <a:buChar char="•"/>
            </a:pPr>
            <a:r>
              <a:rPr lang="en-US" sz="1200" dirty="0"/>
              <a:t>ECC DEC (09)01 on 60 GHz ITS</a:t>
            </a:r>
          </a:p>
          <a:p>
            <a:pPr lvl="2">
              <a:buFont typeface="Arial" panose="020B0604020202020204" pitchFamily="34" charset="0"/>
              <a:buChar char="•"/>
            </a:pPr>
            <a:r>
              <a:rPr lang="en-US" sz="1200" dirty="0"/>
              <a:t>ITS as mobile service in the band 63.72-65.88 GHz</a:t>
            </a:r>
          </a:p>
          <a:p>
            <a:pPr lvl="2">
              <a:buFont typeface="Arial" panose="020B0604020202020204" pitchFamily="34" charset="0"/>
              <a:buChar char="•"/>
            </a:pPr>
            <a:r>
              <a:rPr lang="en-US" sz="1200" dirty="0"/>
              <a:t>Adopted by WG FM for approval by ECC</a:t>
            </a:r>
          </a:p>
          <a:p>
            <a:pPr lvl="2">
              <a:buFont typeface="Arial" panose="020B0604020202020204" pitchFamily="34" charset="0"/>
              <a:buChar char="•"/>
            </a:pPr>
            <a:r>
              <a:rPr lang="en-US" sz="1200" dirty="0"/>
              <a:t>Approved for publication in ECC (2.7. – 4.7.2019)</a:t>
            </a:r>
          </a:p>
          <a:p>
            <a:pPr lvl="1">
              <a:buFont typeface="Arial" panose="020B0604020202020204" pitchFamily="34" charset="0"/>
              <a:buChar char="•"/>
            </a:pPr>
            <a:r>
              <a:rPr lang="en-US" sz="1200" dirty="0"/>
              <a:t>ITS Regulation in 5.9GHz ECC DEC(08)01 (Band 5875MHz to 5925MHz) and REC(08)01 (Band 5855MHz to 5875MHz):</a:t>
            </a:r>
          </a:p>
          <a:p>
            <a:pPr lvl="2">
              <a:buFont typeface="Arial" panose="020B0604020202020204" pitchFamily="34" charset="0"/>
              <a:buChar char="•"/>
            </a:pPr>
            <a:r>
              <a:rPr lang="en-US" sz="1200" dirty="0"/>
              <a:t>Draft ECC DEC (08) 01 sent to PC (until 15.11.2019) on safety ITS </a:t>
            </a:r>
          </a:p>
          <a:p>
            <a:pPr lvl="2">
              <a:buFont typeface="Arial" panose="020B0604020202020204" pitchFamily="34" charset="0"/>
              <a:buChar char="•"/>
            </a:pPr>
            <a:r>
              <a:rPr lang="en-US" sz="1200" dirty="0"/>
              <a:t>Draft ECC REC (08) 01 sent to PC (until 15.11.2019) on non-safety ITS </a:t>
            </a:r>
          </a:p>
          <a:p>
            <a:pPr lvl="2">
              <a:buFont typeface="Arial" panose="020B0604020202020204" pitchFamily="34" charset="0"/>
              <a:buChar char="•"/>
            </a:pPr>
            <a:r>
              <a:rPr lang="en-US" sz="1200" dirty="0">
                <a:sym typeface="Wingdings" panose="05000000000000000000" pitchFamily="2" charset="2"/>
              </a:rPr>
              <a:t></a:t>
            </a:r>
            <a:r>
              <a:rPr lang="en-US" sz="1200" dirty="0"/>
              <a:t> Comments required (positive supporting comments welcome)</a:t>
            </a:r>
          </a:p>
          <a:p>
            <a:pPr lvl="2">
              <a:buFont typeface="Arial" panose="020B0604020202020204" pitchFamily="34" charset="0"/>
              <a:buChar char="•"/>
            </a:pPr>
            <a:r>
              <a:rPr lang="en-US" sz="1200" dirty="0" err="1"/>
              <a:t>Link:</a:t>
            </a:r>
            <a:r>
              <a:rPr lang="en-US" sz="1200" u="sng" dirty="0" err="1">
                <a:hlinkClick r:id="rId4"/>
              </a:rPr>
              <a:t>https</a:t>
            </a:r>
            <a:r>
              <a:rPr lang="en-US" sz="1200" u="sng" dirty="0">
                <a:hlinkClick r:id="rId4"/>
              </a:rPr>
              <a:t>://cept.org/</a:t>
            </a:r>
            <a:r>
              <a:rPr lang="en-US" sz="1200" u="sng" dirty="0" err="1">
                <a:hlinkClick r:id="rId4"/>
              </a:rPr>
              <a:t>ecc</a:t>
            </a:r>
            <a:r>
              <a:rPr lang="en-US" sz="1200" u="sng" dirty="0">
                <a:hlinkClick r:id="rId4"/>
              </a:rPr>
              <a:t>/tools-and-services/</a:t>
            </a:r>
            <a:r>
              <a:rPr lang="en-US" sz="1200" u="sng" dirty="0" err="1">
                <a:hlinkClick r:id="rId4"/>
              </a:rPr>
              <a:t>ecc</a:t>
            </a:r>
            <a:r>
              <a:rPr lang="en-US" sz="1200" u="sng" dirty="0">
                <a:hlinkClick r:id="rId4"/>
              </a:rPr>
              <a:t>-consultation</a:t>
            </a:r>
            <a:r>
              <a:rPr lang="en-US" sz="1200" dirty="0"/>
              <a:t> </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400" b="0" dirty="0">
                <a:hlinkClick r:id="rId5"/>
              </a:rPr>
              <a:t>&lt;SE45&gt;</a:t>
            </a:r>
            <a:r>
              <a:rPr lang="en-US" altLang="en-US" sz="1400" b="0" dirty="0"/>
              <a:t> </a:t>
            </a:r>
            <a:r>
              <a:rPr lang="en-US" altLang="en-US" sz="1400" dirty="0"/>
              <a:t>next meeting #8, 23-24 Sept 2019, Rome, Italy</a:t>
            </a:r>
            <a:endParaRPr lang="en-US" sz="1400" dirty="0"/>
          </a:p>
          <a:p>
            <a:pPr lvl="1">
              <a:buFont typeface="Arial" panose="020B0604020202020204" pitchFamily="34" charset="0"/>
              <a:buChar char="•"/>
            </a:pPr>
            <a:r>
              <a:rPr lang="en-US" sz="1200" dirty="0">
                <a:solidFill>
                  <a:schemeClr val="tx1"/>
                </a:solidFill>
              </a:rPr>
              <a:t>Has been re-opened (for now), to review the additional inputs from the consultation.</a:t>
            </a:r>
          </a:p>
          <a:p>
            <a:pPr marL="457200" lvl="1" indent="0"/>
            <a:endParaRPr lang="en-US" sz="12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400" b="0" dirty="0">
                <a:hlinkClick r:id="rId6"/>
              </a:rPr>
              <a:t>&lt;FM57&gt;</a:t>
            </a:r>
            <a:r>
              <a:rPr lang="en-US" altLang="en-US" sz="1400" b="0" dirty="0"/>
              <a:t>  </a:t>
            </a:r>
            <a:r>
              <a:rPr lang="en-US" sz="1400" dirty="0"/>
              <a:t>next meeting #8, 25-27 Sept 2019, Rome, Italy</a:t>
            </a:r>
            <a:r>
              <a:rPr lang="en-US" sz="1400" dirty="0">
                <a:solidFill>
                  <a:schemeClr val="tx1"/>
                </a:solidFill>
              </a:rPr>
              <a:t> </a:t>
            </a:r>
          </a:p>
          <a:p>
            <a:pPr lvl="1">
              <a:buFont typeface="Arial" panose="020B0604020202020204" pitchFamily="34" charset="0"/>
              <a:buChar char="•"/>
            </a:pPr>
            <a:r>
              <a:rPr lang="en-US" sz="1200" dirty="0">
                <a:solidFill>
                  <a:schemeClr val="tx1"/>
                </a:solidFill>
              </a:rPr>
              <a:t>Report A was published as CEPT Report 73 and is in public consultation. </a:t>
            </a:r>
          </a:p>
          <a:p>
            <a:pPr lvl="1">
              <a:buFont typeface="Arial" panose="020B0604020202020204" pitchFamily="34" charset="0"/>
              <a:buChar char="•"/>
            </a:pPr>
            <a:r>
              <a:rPr lang="en-US" sz="1200" dirty="0">
                <a:solidFill>
                  <a:schemeClr val="tx1"/>
                </a:solidFill>
              </a:rPr>
              <a:t>Report B is due July 2020  </a:t>
            </a:r>
          </a:p>
          <a:p>
            <a:pPr lvl="2">
              <a:buFont typeface="Arial" panose="020B0604020202020204" pitchFamily="34" charset="0"/>
              <a:buChar char="•"/>
            </a:pPr>
            <a:r>
              <a:rPr lang="en-US" sz="1200" dirty="0">
                <a:solidFill>
                  <a:schemeClr val="tx1"/>
                </a:solidFill>
              </a:rPr>
              <a:t> The public inquiry would need to be done by March 2020. </a:t>
            </a:r>
          </a:p>
          <a:p>
            <a:pPr lvl="1">
              <a:buFont typeface="Arial" panose="020B0604020202020204" pitchFamily="34" charset="0"/>
              <a:buChar char="•"/>
            </a:pPr>
            <a:r>
              <a:rPr lang="en-US" sz="1200" dirty="0">
                <a:solidFill>
                  <a:schemeClr val="tx1"/>
                </a:solidFill>
              </a:rPr>
              <a:t>Likely will have web meetings moving forward.  </a:t>
            </a:r>
          </a:p>
          <a:p>
            <a:pPr marL="457200" lvl="1" indent="0"/>
            <a:endParaRPr lang="en-US" sz="12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come back to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UWB status for Japan</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See presentation on Mentor: </a:t>
            </a:r>
          </a:p>
          <a:p>
            <a:pPr lvl="1">
              <a:buFont typeface="Arial" panose="020B0604020202020204" pitchFamily="34" charset="0"/>
              <a:buChar char="•"/>
            </a:pPr>
            <a:r>
              <a:rPr lang="en-US" sz="1800" dirty="0">
                <a:solidFill>
                  <a:schemeClr val="tx1"/>
                </a:solidFill>
                <a:hlinkClick r:id="rId3"/>
              </a:rPr>
              <a:t>https://mentor.ieee.org/802.18/dcn/19/18-19-0086-00-0000-outdoor-uwb-regulation-of-japan.pptx</a:t>
            </a:r>
            <a:r>
              <a:rPr lang="en-US" sz="1800" dirty="0">
                <a:solidFill>
                  <a:schemeClr val="tx1"/>
                </a:solidFill>
              </a:rPr>
              <a:t> </a:t>
            </a:r>
          </a:p>
          <a:p>
            <a:pPr lvl="1">
              <a:buFont typeface="Arial" panose="020B0604020202020204" pitchFamily="34" charset="0"/>
              <a:buChar char="•"/>
            </a:pPr>
            <a:r>
              <a:rPr lang="en-US" sz="1800" dirty="0">
                <a:solidFill>
                  <a:schemeClr val="tx1"/>
                </a:solidFill>
              </a:rPr>
              <a:t> </a:t>
            </a:r>
          </a:p>
          <a:p>
            <a:pPr lvl="1">
              <a:buFont typeface="Arial" panose="020B0604020202020204" pitchFamily="34" charset="0"/>
              <a:buChar char="•"/>
            </a:pPr>
            <a:endParaRPr lang="en-US" sz="1500" dirty="0">
              <a:solidFill>
                <a:schemeClr val="tx1"/>
              </a:solidFill>
            </a:endParaRPr>
          </a:p>
          <a:p>
            <a:pPr lvl="1">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3191818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APT (Asia-Pacific </a:t>
            </a:r>
            <a:r>
              <a:rPr lang="en-US" sz="2400" dirty="0" err="1"/>
              <a:t>Telecommunity</a:t>
            </a:r>
            <a:r>
              <a:rPr lang="en-US" sz="2400" dirty="0"/>
              <a:t>)-meeting on WRC-19</a:t>
            </a:r>
            <a:endParaRPr lang="en-US" sz="1800" b="0" dirty="0"/>
          </a:p>
        </p:txBody>
      </p:sp>
      <p:sp>
        <p:nvSpPr>
          <p:cNvPr id="3" name="Content Placeholder 2"/>
          <p:cNvSpPr>
            <a:spLocks noGrp="1"/>
          </p:cNvSpPr>
          <p:nvPr>
            <p:ph idx="1"/>
          </p:nvPr>
        </p:nvSpPr>
        <p:spPr>
          <a:xfrm>
            <a:off x="698889" y="1066800"/>
            <a:ext cx="8190998" cy="5346442"/>
          </a:xfrm>
        </p:spPr>
        <p:txBody>
          <a:bodyPr/>
          <a:lstStyle/>
          <a:p>
            <a:pPr marL="0" indent="0">
              <a:spcBef>
                <a:spcPts val="0"/>
              </a:spcBef>
            </a:pPr>
            <a:r>
              <a:rPr lang="en-US" sz="1800" dirty="0"/>
              <a:t> </a:t>
            </a:r>
          </a:p>
          <a:p>
            <a:pPr marL="400050">
              <a:spcBef>
                <a:spcPts val="0"/>
              </a:spcBef>
              <a:buFont typeface="Arial" panose="020B0604020202020204" pitchFamily="34" charset="0"/>
              <a:buChar char="•"/>
            </a:pPr>
            <a:r>
              <a:rPr lang="en-US" sz="1800" b="0" dirty="0">
                <a:hlinkClick r:id="rId2"/>
              </a:rPr>
              <a:t>The 5th Meeting of APT Conference Preparatory Group for WRC-19 (APG19-5)</a:t>
            </a:r>
            <a:endParaRPr lang="en-US" sz="1800" b="0" dirty="0"/>
          </a:p>
          <a:p>
            <a:pPr marL="400050">
              <a:spcBef>
                <a:spcPts val="0"/>
              </a:spcBef>
              <a:buFont typeface="Arial" panose="020B0604020202020204" pitchFamily="34" charset="0"/>
              <a:buChar char="•"/>
            </a:pPr>
            <a:r>
              <a:rPr lang="en-US" sz="1800" dirty="0"/>
              <a:t>31 July 2019 - 06 August 2019, Tokyo, Japan</a:t>
            </a:r>
          </a:p>
          <a:p>
            <a:pPr marL="400050">
              <a:spcBef>
                <a:spcPts val="0"/>
              </a:spcBef>
              <a:buFont typeface="Arial" panose="020B0604020202020204" pitchFamily="34" charset="0"/>
              <a:buChar char="•"/>
            </a:pPr>
            <a:r>
              <a:rPr lang="en-US" sz="1800" dirty="0"/>
              <a:t>They will include discussions on IMT designation in 6GHz.</a:t>
            </a:r>
          </a:p>
          <a:p>
            <a:pPr marL="400050">
              <a:spcBef>
                <a:spcPts val="0"/>
              </a:spcBef>
              <a:buFont typeface="Arial" panose="020B0604020202020204" pitchFamily="34" charset="0"/>
              <a:buChar char="•"/>
            </a:pPr>
            <a:r>
              <a:rPr lang="en-US" sz="1800" dirty="0"/>
              <a:t>Meeting on WRC-19,  includes AIs for WRC-23, comments due by 24 July. </a:t>
            </a:r>
          </a:p>
          <a:p>
            <a:pPr marL="400050">
              <a:spcBef>
                <a:spcPts val="0"/>
              </a:spcBef>
              <a:buFont typeface="Arial" panose="020B0604020202020204" pitchFamily="34" charset="0"/>
              <a:buChar char="•"/>
            </a:pPr>
            <a:r>
              <a:rPr lang="en-US" sz="1800" dirty="0">
                <a:solidFill>
                  <a:schemeClr val="tx1"/>
                </a:solidFill>
              </a:rPr>
              <a:t>To file something we would need to be considered an other relevant organization.  </a:t>
            </a:r>
          </a:p>
          <a:p>
            <a:pPr marL="800100" lvl="1">
              <a:spcBef>
                <a:spcPts val="0"/>
              </a:spcBef>
              <a:buFont typeface="Arial" panose="020B0604020202020204" pitchFamily="34" charset="0"/>
              <a:buChar char="•"/>
            </a:pPr>
            <a:r>
              <a:rPr lang="en-US" sz="1600" dirty="0">
                <a:solidFill>
                  <a:schemeClr val="tx1"/>
                </a:solidFill>
              </a:rPr>
              <a:t>Looks busy to file with separate documents per AI to different working parties. </a:t>
            </a:r>
          </a:p>
          <a:p>
            <a:pPr marL="800100" lvl="1">
              <a:spcBef>
                <a:spcPts val="0"/>
              </a:spcBef>
              <a:buFont typeface="Arial" panose="020B0604020202020204" pitchFamily="34" charset="0"/>
              <a:buChar char="•"/>
            </a:pPr>
            <a:r>
              <a:rPr lang="en-US" sz="1600" dirty="0">
                <a:solidFill>
                  <a:schemeClr val="tx1"/>
                </a:solidFill>
              </a:rPr>
              <a:t>There would be 3 filings;  1.12&amp;1.15;  1.13&amp;1.16&amp;9.1.5;  10 </a:t>
            </a:r>
          </a:p>
          <a:p>
            <a:pPr marL="400050">
              <a:buFont typeface="Arial" panose="020B0604020202020204" pitchFamily="34" charset="0"/>
              <a:buChar char="•"/>
            </a:pPr>
            <a:r>
              <a:rPr lang="en-US" sz="1800" dirty="0">
                <a:solidFill>
                  <a:schemeClr val="tx1"/>
                </a:solidFill>
              </a:rPr>
              <a:t>A member is looking into some comments.</a:t>
            </a:r>
          </a:p>
          <a:p>
            <a:pPr marL="800100" lvl="1">
              <a:buFont typeface="Arial" panose="020B0604020202020204" pitchFamily="34" charset="0"/>
              <a:buChar char="•"/>
            </a:pPr>
            <a:r>
              <a:rPr lang="en-US" sz="1600" dirty="0">
                <a:solidFill>
                  <a:schemeClr val="tx1"/>
                </a:solidFill>
              </a:rPr>
              <a:t>The comment guidelines are in: </a:t>
            </a:r>
          </a:p>
          <a:p>
            <a:pPr marL="800100" lvl="1">
              <a:buFont typeface="Arial" panose="020B0604020202020204" pitchFamily="34" charset="0"/>
              <a:buChar char="•"/>
            </a:pPr>
            <a:r>
              <a:rPr lang="en-US" sz="1400" dirty="0">
                <a:solidFill>
                  <a:schemeClr val="tx1"/>
                </a:solidFill>
                <a:hlinkClick r:id="rId3"/>
              </a:rPr>
              <a:t>https://mentor.ieee.org/802.18/dcn/19/18-19-0091-00-0000-apt-apg19-5-wrc-19-ais-contribution-guideline29-april-2019.docx</a:t>
            </a:r>
            <a:r>
              <a:rPr lang="en-US" sz="1400" dirty="0">
                <a:solidFill>
                  <a:schemeClr val="tx1"/>
                </a:solidFill>
              </a:rPr>
              <a:t> </a:t>
            </a:r>
          </a:p>
          <a:p>
            <a:pPr marL="400050">
              <a:buFont typeface="Arial" panose="020B0604020202020204" pitchFamily="34" charset="0"/>
              <a:buChar char="•"/>
            </a:pPr>
            <a:r>
              <a:rPr lang="en-US" sz="1800" dirty="0">
                <a:solidFill>
                  <a:schemeClr val="tx1"/>
                </a:solidFill>
              </a:rPr>
              <a:t>We reviewed in detail a draft contribution where all three were in one document to start with,  and we did notable edits in AI 10, see:</a:t>
            </a:r>
          </a:p>
          <a:p>
            <a:pPr marL="400050">
              <a:buFont typeface="Arial" panose="020B0604020202020204" pitchFamily="34" charset="0"/>
              <a:buChar char="•"/>
            </a:pPr>
            <a:r>
              <a:rPr lang="en-US" sz="1600" dirty="0">
                <a:solidFill>
                  <a:schemeClr val="tx1"/>
                </a:solidFill>
                <a:hlinkClick r:id="rId4"/>
              </a:rPr>
              <a:t>https://mentor.ieee.org/802.18/dcn/19/18-19-0093-03-0000-ieee-802-views-on-wrc-19-agenda-items-for-apt-draft.docx</a:t>
            </a:r>
            <a:r>
              <a:rPr lang="en-US" sz="1600" dirty="0">
                <a:solidFill>
                  <a:schemeClr val="tx1"/>
                </a:solidFill>
              </a:rPr>
              <a:t> </a:t>
            </a:r>
          </a:p>
          <a:p>
            <a:pPr marL="400050">
              <a:buFont typeface="Arial" panose="020B0604020202020204" pitchFamily="34" charset="0"/>
              <a:buChar char="•"/>
            </a:pPr>
            <a:r>
              <a:rPr lang="en-US" sz="1600" dirty="0">
                <a:solidFill>
                  <a:schemeClr val="tx1"/>
                </a:solidFill>
              </a:rPr>
              <a:t>Plan is the member helping and chair will work on the 3 documents to prepare for Thursday’s meeting, to do final review and vote on approvals. </a:t>
            </a:r>
          </a:p>
          <a:p>
            <a:pPr marL="800100" lvl="1">
              <a:buFont typeface="Arial" panose="020B0604020202020204" pitchFamily="34" charset="0"/>
              <a:buChar char="•"/>
            </a:pPr>
            <a:endParaRPr lang="en-US" sz="1600" dirty="0">
              <a:solidFill>
                <a:schemeClr val="tx1"/>
              </a:solidFill>
            </a:endParaRPr>
          </a:p>
          <a:p>
            <a:pPr marL="514350" lvl="1" indent="0"/>
            <a:endParaRPr lang="en-US" sz="1600" dirty="0">
              <a:solidFill>
                <a:schemeClr val="tx1"/>
              </a:solidFill>
            </a:endParaRPr>
          </a:p>
          <a:p>
            <a:pPr marL="457200" lvl="1" indent="0">
              <a:spcBef>
                <a:spcPts val="0"/>
              </a:spcBef>
            </a:pPr>
            <a:endParaRPr lang="en-US" sz="1600" dirty="0"/>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423240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-1 of 4</a:t>
            </a:r>
            <a:endParaRPr lang="en-US" sz="2400" dirty="0"/>
          </a:p>
        </p:txBody>
      </p:sp>
      <p:sp>
        <p:nvSpPr>
          <p:cNvPr id="3" name="Content Placeholder 2"/>
          <p:cNvSpPr>
            <a:spLocks noGrp="1"/>
          </p:cNvSpPr>
          <p:nvPr>
            <p:ph idx="1"/>
          </p:nvPr>
        </p:nvSpPr>
        <p:spPr>
          <a:xfrm>
            <a:off x="698888" y="1066800"/>
            <a:ext cx="8445111" cy="5346442"/>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MSIT, Korea, has issued a consultation with a comment deadline of 19 August 2019.  Summary is: </a:t>
            </a:r>
          </a:p>
          <a:p>
            <a:pPr lvl="1"/>
            <a:r>
              <a:rPr lang="en-US" sz="1600" u="sng" dirty="0">
                <a:hlinkClick r:id="rId2"/>
              </a:rPr>
              <a:t>https://www.msit.go.kr/web/msipContents/contentsView.do?cateId=mssw353&amp;artId=2044437</a:t>
            </a:r>
            <a:r>
              <a:rPr lang="en-US" sz="1600" dirty="0"/>
              <a:t> </a:t>
            </a:r>
          </a:p>
          <a:p>
            <a:pPr lvl="1"/>
            <a:r>
              <a:rPr lang="en-US" sz="1600" dirty="0"/>
              <a:t>[1]  Increase vehicle collision radar radio frequency from 76-77 GHz to 76-81 GHz.</a:t>
            </a:r>
          </a:p>
          <a:p>
            <a:pPr lvl="1">
              <a:buFont typeface="Arial" panose="020B0604020202020204" pitchFamily="34" charset="0"/>
              <a:buChar char="•"/>
            </a:pPr>
            <a:r>
              <a:rPr lang="en-US" sz="1600" dirty="0"/>
              <a:t>Not looking like IEEE 802 has any standards in this band, </a:t>
            </a:r>
            <a:r>
              <a:rPr lang="en-US" sz="1600" dirty="0">
                <a:solidFill>
                  <a:srgbClr val="00B0F0"/>
                </a:solidFill>
              </a:rPr>
              <a:t>we should review to be sure.</a:t>
            </a:r>
          </a:p>
          <a:p>
            <a:pPr lvl="1">
              <a:buFont typeface="Arial" panose="020B0604020202020204" pitchFamily="34" charset="0"/>
              <a:buChar char="•"/>
            </a:pPr>
            <a:r>
              <a:rPr lang="en-US" sz="1600" dirty="0">
                <a:solidFill>
                  <a:schemeClr val="tx1"/>
                </a:solidFill>
              </a:rPr>
              <a:t>Question: is anyone aware of any IEEE 802 standard &gt; 76 GHz?  </a:t>
            </a:r>
          </a:p>
          <a:p>
            <a:pPr lvl="1">
              <a:buFont typeface="Arial" panose="020B0604020202020204" pitchFamily="34" charset="0"/>
              <a:buChar char="•"/>
            </a:pPr>
            <a:r>
              <a:rPr lang="en-US" sz="1600" dirty="0">
                <a:solidFill>
                  <a:schemeClr val="tx1"/>
                </a:solidFill>
              </a:rPr>
              <a:t>Learned that USA and elsewhere are using this band already for this functionality, so that answers the question, Korea is harmonizing with them, </a:t>
            </a:r>
          </a:p>
          <a:p>
            <a:pPr lvl="1">
              <a:buFont typeface="Arial" panose="020B0604020202020204" pitchFamily="34" charset="0"/>
              <a:buChar char="•"/>
            </a:pPr>
            <a:r>
              <a:rPr lang="en-US" sz="1600" dirty="0">
                <a:solidFill>
                  <a:schemeClr val="tx1"/>
                </a:solidFill>
              </a:rPr>
              <a:t>We will pass on any comments. </a:t>
            </a:r>
          </a:p>
          <a:p>
            <a:pPr lvl="1"/>
            <a:endParaRPr lang="en-US" sz="1600" dirty="0"/>
          </a:p>
          <a:p>
            <a:pPr lvl="1">
              <a:buFont typeface="Arial" panose="020B0604020202020204" pitchFamily="34" charset="0"/>
              <a:buChar char="•"/>
            </a:pPr>
            <a:r>
              <a:rPr lang="en-US" sz="1600" dirty="0"/>
              <a:t>Also in consultation: </a:t>
            </a:r>
          </a:p>
          <a:p>
            <a:pPr lvl="1"/>
            <a:r>
              <a:rPr lang="en-US" sz="1600" dirty="0"/>
              <a:t>[2]  Update the supply power of the radar antenna for preventing vehicle collision from 10mW or below to 20mW or below.</a:t>
            </a:r>
          </a:p>
          <a:p>
            <a:pPr lvl="1"/>
            <a:r>
              <a:rPr lang="en-US" sz="1600" dirty="0"/>
              <a:t>[3]  Add a new center frequency of 262 MHz band and encourage the use of interference avoiding technique (e.g., LBT).</a:t>
            </a:r>
          </a:p>
          <a:p>
            <a:pPr lvl="2">
              <a:buFont typeface="Arial" panose="020B0604020202020204" pitchFamily="34" charset="0"/>
              <a:buChar char="•"/>
            </a:pPr>
            <a:r>
              <a:rPr lang="en-US" sz="1400" dirty="0"/>
              <a:t>A member looked and is not finding any IEEE 802 standards in this 262 MHz band. </a:t>
            </a:r>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05261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-2 of 4</a:t>
            </a:r>
            <a:endParaRPr lang="en-US" sz="2400" dirty="0"/>
          </a:p>
        </p:txBody>
      </p:sp>
      <p:sp>
        <p:nvSpPr>
          <p:cNvPr id="3" name="Content Placeholder 2"/>
          <p:cNvSpPr>
            <a:spLocks noGrp="1"/>
          </p:cNvSpPr>
          <p:nvPr>
            <p:ph idx="1"/>
          </p:nvPr>
        </p:nvSpPr>
        <p:spPr>
          <a:xfrm>
            <a:off x="698889" y="1066799"/>
            <a:ext cx="8190998" cy="5408613"/>
          </a:xfrm>
        </p:spPr>
        <p:txBody>
          <a:bodyPr/>
          <a:lstStyle/>
          <a:p>
            <a:pPr>
              <a:spcBef>
                <a:spcPts val="0"/>
              </a:spcBef>
              <a:buFont typeface="Arial" panose="020B0604020202020204" pitchFamily="34" charset="0"/>
              <a:buChar char="•"/>
            </a:pPr>
            <a:r>
              <a:rPr lang="en-US" sz="1800" dirty="0"/>
              <a:t>UWB petition for rule making</a:t>
            </a:r>
            <a:endParaRPr lang="en-US" sz="1800" b="0" dirty="0"/>
          </a:p>
          <a:p>
            <a:pPr>
              <a:spcBef>
                <a:spcPts val="0"/>
              </a:spcBef>
              <a:buFont typeface="Arial" panose="020B0604020202020204" pitchFamily="34" charset="0"/>
              <a:buChar char="•"/>
            </a:pPr>
            <a:r>
              <a:rPr lang="en-US" sz="1800" b="0" dirty="0">
                <a:hlinkClick r:id="rId3"/>
              </a:rPr>
              <a:t>https://ecfsapi.fcc.gov/file/10618992215487/2019%20FINAL%20PETITION%20FOR%20RULE%20MAKING%20for%20FCC%20Filing.pdf</a:t>
            </a:r>
            <a:r>
              <a:rPr lang="en-US" sz="1800" b="0" dirty="0"/>
              <a:t>   </a:t>
            </a:r>
          </a:p>
          <a:p>
            <a:pPr lvl="1">
              <a:spcBef>
                <a:spcPts val="0"/>
              </a:spcBef>
              <a:buFont typeface="Arial" panose="020B0604020202020204" pitchFamily="34" charset="0"/>
              <a:buChar char="•"/>
            </a:pPr>
            <a:r>
              <a:rPr lang="en-US" sz="1600" dirty="0">
                <a:hlinkClick r:id="rId4"/>
              </a:rPr>
              <a:t>https://mentor.ieee.org/802.18/dcn/19/18-19-0079-00-0000-bosch-petition-for-rulemaking-uwb-devices-and-systems.pdf</a:t>
            </a:r>
            <a:r>
              <a:rPr lang="en-US" sz="1600" dirty="0"/>
              <a:t>  </a:t>
            </a:r>
          </a:p>
          <a:p>
            <a:pPr lvl="1">
              <a:spcBef>
                <a:spcPts val="0"/>
              </a:spcBef>
              <a:buFont typeface="Arial" panose="020B0604020202020204" pitchFamily="34" charset="0"/>
              <a:buChar char="•"/>
            </a:pPr>
            <a:r>
              <a:rPr lang="en-US" sz="1600" dirty="0">
                <a:hlinkClick r:id="rId5"/>
              </a:rPr>
              <a:t>https://www.fcc.gov/ecfs/search/filings?q=UWB%20petition&amp;sort=date_disseminated,DESC</a:t>
            </a:r>
            <a:endParaRPr lang="en-US" sz="1600" b="0" dirty="0"/>
          </a:p>
          <a:p>
            <a:pPr lvl="1">
              <a:spcBef>
                <a:spcPts val="0"/>
              </a:spcBef>
              <a:buFont typeface="Arial" panose="020B0604020202020204" pitchFamily="34" charset="0"/>
              <a:buChar char="•"/>
            </a:pPr>
            <a:r>
              <a:rPr lang="en-US" sz="1600" b="0" dirty="0"/>
              <a:t>With a quick thumb through earlier much is focused on taking the waivers approved over the last many years and codifying them</a:t>
            </a:r>
            <a:r>
              <a:rPr lang="en-US" sz="1600" dirty="0"/>
              <a:t>.  </a:t>
            </a:r>
          </a:p>
          <a:p>
            <a:pPr lvl="1">
              <a:spcBef>
                <a:spcPts val="0"/>
              </a:spcBef>
              <a:buFont typeface="Arial" panose="020B0604020202020204" pitchFamily="34" charset="0"/>
              <a:buChar char="•"/>
            </a:pPr>
            <a:r>
              <a:rPr lang="en-US" sz="1600" dirty="0"/>
              <a:t>Have not reviewed enough if wanting more than that, e.g. higher power.</a:t>
            </a:r>
          </a:p>
          <a:p>
            <a:pPr lvl="1">
              <a:spcBef>
                <a:spcPts val="0"/>
              </a:spcBef>
              <a:buFont typeface="Arial" panose="020B0604020202020204" pitchFamily="34" charset="0"/>
              <a:buChar char="•"/>
            </a:pPr>
            <a:r>
              <a:rPr lang="en-US" sz="1600" b="0" dirty="0"/>
              <a:t>Any updates?  Some review and still looks like just waiver codification. There was an ex </a:t>
            </a:r>
            <a:r>
              <a:rPr lang="en-US" sz="1600" b="0" dirty="0" err="1"/>
              <a:t>parte</a:t>
            </a:r>
            <a:r>
              <a:rPr lang="en-US" sz="1600" b="0" dirty="0"/>
              <a:t> today, will review it when time permits. </a:t>
            </a:r>
          </a:p>
          <a:p>
            <a:pPr lvl="1">
              <a:buFont typeface="Arial" panose="020B0604020202020204" pitchFamily="34" charset="0"/>
              <a:buChar char="•"/>
            </a:pPr>
            <a:r>
              <a:rPr lang="en-US" sz="1600" dirty="0"/>
              <a:t>802.18 will continue to monitor, no action needed until the FCC goes further. </a:t>
            </a:r>
          </a:p>
          <a:p>
            <a:pPr lvl="3">
              <a:buFont typeface="Arial" panose="020B0604020202020204" pitchFamily="34" charset="0"/>
              <a:buChar char="•"/>
            </a:pPr>
            <a:endParaRPr lang="en-US" sz="1200" b="0" dirty="0"/>
          </a:p>
          <a:p>
            <a:pPr>
              <a:buFont typeface="Arial" panose="020B0604020202020204" pitchFamily="34" charset="0"/>
              <a:buChar char="•"/>
            </a:pPr>
            <a:r>
              <a:rPr lang="en-US" sz="2000" b="0" dirty="0"/>
              <a:t>New Monday, 15 July, MCMC (Malaysia) has a consultation out now on WRC-19 Agenda Items, comments due 09 August.  </a:t>
            </a:r>
          </a:p>
          <a:p>
            <a:pPr lvl="1">
              <a:buFont typeface="Arial" panose="020B0604020202020204" pitchFamily="34" charset="0"/>
              <a:buChar char="•"/>
            </a:pPr>
            <a:r>
              <a:rPr lang="en-US" sz="1600" dirty="0">
                <a:hlinkClick r:id="rId6"/>
              </a:rPr>
              <a:t>https://mentor.ieee.org/802.18/dcn/19/18-19-0092-00-0000-mcmc-public-consultation-malaysia-position-for-wrc-19.pdf</a:t>
            </a:r>
            <a:r>
              <a:rPr lang="en-US" sz="1600" dirty="0"/>
              <a:t> </a:t>
            </a:r>
          </a:p>
          <a:p>
            <a:pPr lvl="1">
              <a:buFont typeface="Arial" panose="020B0604020202020204" pitchFamily="34" charset="0"/>
              <a:buChar char="•"/>
            </a:pPr>
            <a:r>
              <a:rPr lang="en-US" sz="1600" b="0" dirty="0"/>
              <a:t>Will discuss next steps at next couple of teleconferences and maybe do similar to what we did for Ofcom last year and APT now, to send our viewpoints. </a:t>
            </a:r>
          </a:p>
          <a:p>
            <a:pPr lvl="1">
              <a:buFont typeface="Arial" panose="020B0604020202020204" pitchFamily="34" charset="0"/>
              <a:buChar char="•"/>
            </a:pPr>
            <a:endParaRPr lang="en-US" sz="16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840724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-3 of 4</a:t>
            </a:r>
            <a:endParaRPr lang="en-US" sz="2400" dirty="0"/>
          </a:p>
        </p:txBody>
      </p:sp>
      <p:sp>
        <p:nvSpPr>
          <p:cNvPr id="3" name="Content Placeholder 2"/>
          <p:cNvSpPr>
            <a:spLocks noGrp="1"/>
          </p:cNvSpPr>
          <p:nvPr>
            <p:ph idx="1"/>
          </p:nvPr>
        </p:nvSpPr>
        <p:spPr>
          <a:xfrm>
            <a:off x="726729" y="914400"/>
            <a:ext cx="8190998" cy="5408613"/>
          </a:xfrm>
        </p:spPr>
        <p:txBody>
          <a:bodyPr/>
          <a:lstStyle/>
          <a:p>
            <a:pPr marL="285750" indent="-285750">
              <a:spcBef>
                <a:spcPts val="0"/>
              </a:spcBef>
              <a:buFont typeface="Arial" panose="020B0604020202020204" pitchFamily="34" charset="0"/>
              <a:buChar char="•"/>
            </a:pPr>
            <a:r>
              <a:rPr lang="en-US" sz="1800" dirty="0"/>
              <a:t>The FCC authorized a product recently that transfers 1W of power about 1m distance. </a:t>
            </a:r>
          </a:p>
          <a:p>
            <a:pPr>
              <a:spcBef>
                <a:spcPts val="0"/>
              </a:spcBef>
              <a:buFont typeface="Arial" panose="020B0604020202020204" pitchFamily="34" charset="0"/>
              <a:buChar char="•"/>
            </a:pPr>
            <a:r>
              <a:rPr lang="en-US" sz="1800" b="0" dirty="0"/>
              <a:t>We should expect an increasing conversation in the next while about the usage of unlicensed spectrum for communications vs power transfer. </a:t>
            </a:r>
          </a:p>
          <a:p>
            <a:pPr>
              <a:spcBef>
                <a:spcPts val="0"/>
              </a:spcBef>
              <a:buFont typeface="Arial" panose="020B0604020202020204" pitchFamily="34" charset="0"/>
              <a:buChar char="•"/>
            </a:pPr>
            <a:r>
              <a:rPr lang="en-US" sz="1800" b="0" dirty="0"/>
              <a:t>There seems to be references to both 2.4GHz (FCC ID 2AS57OSSIACOTATX201) and 24GHz (FCC docked 19-83).</a:t>
            </a:r>
          </a:p>
          <a:p>
            <a:pPr lvl="2">
              <a:spcBef>
                <a:spcPts val="0"/>
              </a:spcBef>
              <a:buFont typeface="Arial" panose="020B0604020202020204" pitchFamily="34" charset="0"/>
              <a:buChar char="•"/>
            </a:pPr>
            <a:r>
              <a:rPr lang="en-US" sz="1600" u="sng" dirty="0">
                <a:hlinkClick r:id="rId2"/>
              </a:rPr>
              <a:t>https://fccid.io/2AS57OSSIACOTATX201</a:t>
            </a:r>
            <a:r>
              <a:rPr lang="en-US" sz="1600" u="sng" dirty="0"/>
              <a:t>  (FCC part 15.249, 15.247 and Part 18)</a:t>
            </a:r>
          </a:p>
          <a:p>
            <a:pPr lvl="2">
              <a:spcBef>
                <a:spcPts val="0"/>
              </a:spcBef>
              <a:buFont typeface="Arial" panose="020B0604020202020204" pitchFamily="34" charset="0"/>
              <a:buChar char="•"/>
            </a:pPr>
            <a:r>
              <a:rPr lang="en-US" sz="1600" u="sng" dirty="0"/>
              <a:t>2405-2480 MHz, OQPSK, 1.6MHz 6dB OBW, -0.3dBm, 2dBi ant., </a:t>
            </a:r>
            <a:endParaRPr lang="en-US" sz="1600" dirty="0"/>
          </a:p>
          <a:p>
            <a:pPr lvl="2">
              <a:spcBef>
                <a:spcPts val="0"/>
              </a:spcBef>
              <a:buFont typeface="Arial" panose="020B0604020202020204" pitchFamily="34" charset="0"/>
              <a:buChar char="•"/>
            </a:pPr>
            <a:r>
              <a:rPr lang="en-US" sz="1600" u="sng" dirty="0">
                <a:hlinkClick r:id="rId3"/>
              </a:rPr>
              <a:t>https://www.fcc.gov/ecfs/search/filings?limit=50&amp;offset=0&amp;proceedings_name=19-83&amp;sort=date_received,DESC</a:t>
            </a:r>
            <a:r>
              <a:rPr lang="en-US" sz="1600" dirty="0"/>
              <a:t> </a:t>
            </a:r>
          </a:p>
          <a:p>
            <a:pPr lvl="1">
              <a:spcBef>
                <a:spcPts val="0"/>
              </a:spcBef>
              <a:buFont typeface="Arial" panose="020B0604020202020204" pitchFamily="34" charset="0"/>
              <a:buChar char="•"/>
            </a:pPr>
            <a:r>
              <a:rPr lang="en-US" sz="1600" dirty="0"/>
              <a:t>The looks in the room, people recognized this could become and issue later.  </a:t>
            </a:r>
          </a:p>
          <a:p>
            <a:pPr lvl="1">
              <a:spcBef>
                <a:spcPts val="0"/>
              </a:spcBef>
              <a:buFont typeface="Arial" panose="020B0604020202020204" pitchFamily="34" charset="0"/>
              <a:buChar char="•"/>
            </a:pPr>
            <a:r>
              <a:rPr lang="en-US" sz="1600" dirty="0"/>
              <a:t>This is an unlicensed band, it is not just IEEE 802 </a:t>
            </a:r>
            <a:r>
              <a:rPr lang="en-US" sz="1600" dirty="0" err="1"/>
              <a:t>stds</a:t>
            </a:r>
            <a:r>
              <a:rPr lang="en-US" sz="1600" dirty="0"/>
              <a:t>. </a:t>
            </a:r>
          </a:p>
          <a:p>
            <a:pPr lvl="1">
              <a:spcBef>
                <a:spcPts val="0"/>
              </a:spcBef>
              <a:buFont typeface="Arial" panose="020B0604020202020204" pitchFamily="34" charset="0"/>
              <a:buChar char="•"/>
            </a:pPr>
            <a:r>
              <a:rPr lang="en-US" sz="1600" dirty="0"/>
              <a:t>We will monitor and see where the FCC goes 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821337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48 (9 on LMSC)</a:t>
            </a:r>
            <a:r>
              <a:rPr lang="en-US" altLang="en-US" sz="1800" dirty="0">
                <a:solidFill>
                  <a:schemeClr val="tx1"/>
                </a:solidFill>
              </a:rPr>
              <a:t>;   Aspirant members: 17</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16-18 July 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517"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-4 of 4</a:t>
            </a:r>
            <a:endParaRPr lang="en-US" sz="2400" dirty="0"/>
          </a:p>
        </p:txBody>
      </p:sp>
      <p:sp>
        <p:nvSpPr>
          <p:cNvPr id="3" name="Content Placeholder 2"/>
          <p:cNvSpPr>
            <a:spLocks noGrp="1"/>
          </p:cNvSpPr>
          <p:nvPr>
            <p:ph idx="1"/>
          </p:nvPr>
        </p:nvSpPr>
        <p:spPr>
          <a:xfrm>
            <a:off x="698888" y="1066800"/>
            <a:ext cx="8292711" cy="5346442"/>
          </a:xfrm>
        </p:spPr>
        <p:txBody>
          <a:bodyPr/>
          <a:lstStyle/>
          <a:p>
            <a:pPr marL="0" indent="0">
              <a:spcBef>
                <a:spcPts val="0"/>
              </a:spcBef>
            </a:pPr>
            <a:r>
              <a:rPr lang="en-US" sz="1800" dirty="0"/>
              <a:t> </a:t>
            </a:r>
            <a:r>
              <a:rPr lang="en-US" sz="1400" dirty="0"/>
              <a:t>  </a:t>
            </a:r>
          </a:p>
          <a:p>
            <a:pPr>
              <a:buFont typeface="Arial" panose="020B0604020202020204" pitchFamily="34" charset="0"/>
              <a:buChar char="•"/>
            </a:pPr>
            <a:r>
              <a:rPr lang="en-US" sz="1800" dirty="0"/>
              <a:t>Items discussed in teleconferences since May:</a:t>
            </a:r>
          </a:p>
          <a:p>
            <a:pPr lvl="1">
              <a:buFont typeface="Arial" panose="020B0604020202020204" pitchFamily="34" charset="0"/>
              <a:buChar char="•"/>
            </a:pPr>
            <a:r>
              <a:rPr lang="en-US" sz="1600" dirty="0"/>
              <a:t>Lots on EU items over the 2 months</a:t>
            </a:r>
          </a:p>
          <a:p>
            <a:pPr lvl="1">
              <a:buFont typeface="Arial" panose="020B0604020202020204" pitchFamily="34" charset="0"/>
              <a:buChar char="•"/>
            </a:pPr>
            <a:r>
              <a:rPr lang="en-US" sz="1600" dirty="0"/>
              <a:t>5GAA waiver request to drop most of DSRC/IEEE std. from U-NII-4; IEE 802 comments sent to FCC and DoT and DoT personnel.</a:t>
            </a:r>
          </a:p>
          <a:p>
            <a:pPr lvl="1">
              <a:buFont typeface="Arial" panose="020B0604020202020204" pitchFamily="34" charset="0"/>
              <a:buChar char="•"/>
            </a:pPr>
            <a:r>
              <a:rPr lang="en-US" sz="1600" dirty="0"/>
              <a:t>Singapore consultation to drop SRD from 866-869MHz, then only SRD for all is 920-925MHz, IEEE 802 comments sent to IMDA. </a:t>
            </a:r>
          </a:p>
          <a:p>
            <a:pPr lvl="1">
              <a:buFont typeface="Arial" panose="020B0604020202020204" pitchFamily="34" charset="0"/>
              <a:buChar char="•"/>
            </a:pPr>
            <a:r>
              <a:rPr lang="en-US" sz="1600" dirty="0"/>
              <a:t>Japan requested inputs on WRC-19 AIs, we were not able to comment.</a:t>
            </a:r>
          </a:p>
          <a:p>
            <a:pPr lvl="1">
              <a:buFont typeface="Arial" panose="020B0604020202020204" pitchFamily="34" charset="0"/>
              <a:buChar char="•"/>
            </a:pPr>
            <a:r>
              <a:rPr lang="en-US" altLang="en-US" sz="1600" dirty="0"/>
              <a:t>FCC seeks additional (specific) comments on 3.7-4.2GHz</a:t>
            </a:r>
          </a:p>
          <a:p>
            <a:pPr lvl="1">
              <a:buFont typeface="Arial" panose="020B0604020202020204" pitchFamily="34" charset="0"/>
              <a:buChar char="•"/>
            </a:pPr>
            <a:r>
              <a:rPr lang="en-US" altLang="en-US" sz="1600" dirty="0"/>
              <a:t>NZ updated table , 5725-5850 for customer premise p-</a:t>
            </a:r>
            <a:r>
              <a:rPr lang="en-US" altLang="en-US" sz="1600" dirty="0" err="1"/>
              <a:t>mp</a:t>
            </a:r>
            <a:r>
              <a:rPr lang="en-US" altLang="en-US" sz="1600" dirty="0"/>
              <a:t>; and to 81GHz for field disturbance sensors. </a:t>
            </a:r>
          </a:p>
          <a:p>
            <a:pPr lvl="1">
              <a:buFont typeface="Arial" panose="020B0604020202020204" pitchFamily="34" charset="0"/>
              <a:buChar char="•"/>
            </a:pPr>
            <a:r>
              <a:rPr lang="en-US" altLang="en-US" sz="1600" dirty="0"/>
              <a:t>Canada decision extends to 71 GHz (harmonizes with FCC)</a:t>
            </a:r>
          </a:p>
          <a:p>
            <a:pPr lvl="1">
              <a:buFont typeface="Arial" panose="020B0604020202020204" pitchFamily="34" charset="0"/>
              <a:buChar char="•"/>
            </a:pPr>
            <a:r>
              <a:rPr lang="en-US" sz="1600" dirty="0"/>
              <a:t>FCC Oversight Hearing, attention on 5G, yet ½ the world does not have internet access.  </a:t>
            </a:r>
          </a:p>
          <a:p>
            <a:pPr lvl="1">
              <a:buFont typeface="Arial" panose="020B0604020202020204" pitchFamily="34" charset="0"/>
              <a:buChar char="•"/>
            </a:pPr>
            <a:r>
              <a:rPr lang="en-US" sz="1600" dirty="0"/>
              <a:t>The ASMG (Arab Spectrum Management Group) has a WRC-19 preparation meeting in Cairo 27 July – 01 August.   Contribution due 19 July will have to pass.  </a:t>
            </a:r>
          </a:p>
          <a:p>
            <a:pPr marL="457200" lvl="1" indent="0"/>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4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002415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altLang="en-US" sz="2000" dirty="0"/>
              <a:t>Actions required: </a:t>
            </a:r>
          </a:p>
          <a:p>
            <a:pPr lvl="1">
              <a:buFont typeface="Arial" panose="020B0604020202020204" pitchFamily="34" charset="0"/>
              <a:buChar char="•"/>
            </a:pPr>
            <a:r>
              <a:rPr lang="en-US" altLang="en-US" sz="1600" dirty="0">
                <a:solidFill>
                  <a:srgbClr val="00B0F0"/>
                </a:solidFill>
              </a:rPr>
              <a:t>THz submission document back to 802.15, with update on lead in paragraph. </a:t>
            </a:r>
          </a:p>
          <a:p>
            <a:pPr lvl="1">
              <a:buFont typeface="Arial" panose="020B0604020202020204" pitchFamily="34" charset="0"/>
              <a:buChar char="•"/>
            </a:pPr>
            <a:r>
              <a:rPr lang="en-US" altLang="en-US" sz="1600" dirty="0">
                <a:solidFill>
                  <a:srgbClr val="00B0F0"/>
                </a:solidFill>
              </a:rPr>
              <a:t>Prepare the three docs to APT for review and approval Thursday AM1. </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AOB before recess to Thursday AM1.</a:t>
            </a:r>
          </a:p>
          <a:p>
            <a:pPr lvl="1">
              <a:buFont typeface="Arial" panose="020B0604020202020204" pitchFamily="34" charset="0"/>
              <a:buChar char="•"/>
            </a:pPr>
            <a:r>
              <a:rPr lang="en-US" altLang="en-US" sz="1800" dirty="0">
                <a:solidFill>
                  <a:schemeClr val="tx1"/>
                </a:solidFill>
              </a:rPr>
              <a:t>None</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sz="2000" dirty="0">
                <a:solidFill>
                  <a:schemeClr val="tx1"/>
                </a:solidFill>
              </a:rPr>
              <a:t>We recessed until Thursday AM1, at 12:27 local</a:t>
            </a:r>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883423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Thursday Agenda</a:t>
            </a:r>
            <a:endParaRPr lang="en-US" sz="2400" dirty="0"/>
          </a:p>
        </p:txBody>
      </p:sp>
      <p:sp>
        <p:nvSpPr>
          <p:cNvPr id="3" name="Content Placeholder 2"/>
          <p:cNvSpPr>
            <a:spLocks noGrp="1"/>
          </p:cNvSpPr>
          <p:nvPr>
            <p:ph idx="1"/>
          </p:nvPr>
        </p:nvSpPr>
        <p:spPr>
          <a:xfrm>
            <a:off x="685800" y="1066799"/>
            <a:ext cx="8150031" cy="5408613"/>
          </a:xfrm>
        </p:spPr>
        <p:txBody>
          <a:bodyPr/>
          <a:lstStyle/>
          <a:p>
            <a:pPr>
              <a:buFont typeface="Arial" panose="020B0604020202020204" pitchFamily="34" charset="0"/>
              <a:buChar char="•"/>
            </a:pPr>
            <a:r>
              <a:rPr lang="en-US" altLang="en-US" sz="2000" dirty="0"/>
              <a:t>Reminder of IEEE policies we are under</a:t>
            </a:r>
          </a:p>
          <a:p>
            <a:pPr lvl="1">
              <a:buFont typeface="Arial" panose="020B0604020202020204" pitchFamily="34" charset="0"/>
              <a:buChar char="•"/>
            </a:pPr>
            <a:r>
              <a:rPr lang="en-US" altLang="en-US" sz="1800" dirty="0"/>
              <a:t>Attendance server is open.</a:t>
            </a:r>
          </a:p>
          <a:p>
            <a:pPr lvl="1">
              <a:buFont typeface="Arial" panose="020B0604020202020204" pitchFamily="34" charset="0"/>
              <a:buChar char="•"/>
            </a:pPr>
            <a:r>
              <a:rPr lang="en-US" altLang="en-US" sz="1800" dirty="0"/>
              <a:t>Remember to state your name, affiliation, employer and/or clients first time you speak.</a:t>
            </a:r>
          </a:p>
          <a:p>
            <a:pPr lvl="1">
              <a:buFont typeface="Arial" panose="020B0604020202020204" pitchFamily="34" charset="0"/>
              <a:buChar char="•"/>
            </a:pPr>
            <a:r>
              <a:rPr lang="en-US" altLang="en-US" sz="1800" dirty="0"/>
              <a:t>Call for a recording secretary: </a:t>
            </a:r>
            <a:r>
              <a:rPr lang="en-US" altLang="en-US" sz="1800" dirty="0">
                <a:solidFill>
                  <a:schemeClr val="bg1">
                    <a:lumMod val="65000"/>
                  </a:schemeClr>
                </a:solidFill>
              </a:rPr>
              <a:t> _____</a:t>
            </a:r>
          </a:p>
          <a:p>
            <a:pPr lvl="1">
              <a:buFont typeface="Arial" panose="020B0604020202020204" pitchFamily="34" charset="0"/>
              <a:buChar char="•"/>
            </a:pPr>
            <a:r>
              <a:rPr lang="en-US" altLang="en-US" sz="1800" dirty="0">
                <a:solidFill>
                  <a:schemeClr val="tx1"/>
                </a:solidFill>
              </a:rPr>
              <a:t>Reminder 802.18 reciprocal credit from other WGs has been turned off. </a:t>
            </a:r>
          </a:p>
          <a:p>
            <a:pPr lvl="3">
              <a:buFont typeface="Arial" panose="020B0604020202020204" pitchFamily="34" charset="0"/>
              <a:buChar char="•"/>
            </a:pPr>
            <a:endParaRPr lang="en-US" altLang="en-US" sz="1200" dirty="0"/>
          </a:p>
          <a:p>
            <a:pPr>
              <a:buFont typeface="Arial" panose="020B0604020202020204" pitchFamily="34" charset="0"/>
              <a:buChar char="•"/>
            </a:pPr>
            <a:r>
              <a:rPr lang="en-US" altLang="en-US" sz="2000" dirty="0"/>
              <a:t>Items from Tuesday or new</a:t>
            </a:r>
          </a:p>
          <a:p>
            <a:pPr lvl="1">
              <a:buFont typeface="Arial" panose="020B0604020202020204" pitchFamily="34" charset="0"/>
              <a:buChar char="•"/>
            </a:pPr>
            <a:r>
              <a:rPr lang="en-US" sz="1600" dirty="0">
                <a:solidFill>
                  <a:schemeClr val="tx1"/>
                </a:solidFill>
              </a:rPr>
              <a:t> </a:t>
            </a:r>
            <a:r>
              <a:rPr lang="en-US" altLang="en-US" sz="1600" dirty="0">
                <a:solidFill>
                  <a:schemeClr val="tx1"/>
                </a:solidFill>
              </a:rPr>
              <a:t>ITU-R SM.2352 on THz document, quick status.</a:t>
            </a:r>
          </a:p>
          <a:p>
            <a:pPr lvl="1">
              <a:buFont typeface="Arial" panose="020B0604020202020204" pitchFamily="34" charset="0"/>
              <a:buChar char="•"/>
            </a:pPr>
            <a:r>
              <a:rPr lang="en-US" altLang="en-US" sz="1600" dirty="0">
                <a:solidFill>
                  <a:schemeClr val="tx1"/>
                </a:solidFill>
              </a:rPr>
              <a:t>APT submission review and approval</a:t>
            </a:r>
          </a:p>
          <a:p>
            <a:pPr lvl="2">
              <a:buFont typeface="Arial" panose="020B0604020202020204" pitchFamily="34" charset="0"/>
              <a:buChar char="•"/>
            </a:pPr>
            <a:r>
              <a:rPr lang="en-US" altLang="en-US" sz="1600" dirty="0">
                <a:solidFill>
                  <a:schemeClr val="tx1"/>
                </a:solidFill>
              </a:rPr>
              <a:t>And APT general status and WRC-19 positions</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Teleconferences moving forward</a:t>
            </a:r>
          </a:p>
          <a:p>
            <a:pPr>
              <a:buFont typeface="Arial" panose="020B0604020202020204" pitchFamily="34" charset="0"/>
              <a:buChar char="•"/>
            </a:pPr>
            <a:r>
              <a:rPr lang="en-US" altLang="en-US" sz="2000" dirty="0"/>
              <a:t>Actions Required</a:t>
            </a:r>
          </a:p>
          <a:p>
            <a:pPr>
              <a:buFont typeface="Arial" panose="020B0604020202020204" pitchFamily="34" charset="0"/>
              <a:buChar char="•"/>
            </a:pPr>
            <a:r>
              <a:rPr lang="en-US" altLang="en-US" sz="2000" dirty="0"/>
              <a:t>AOB</a:t>
            </a:r>
          </a:p>
          <a:p>
            <a:pPr>
              <a:buFont typeface="Arial" panose="020B0604020202020204" pitchFamily="34" charset="0"/>
              <a:buChar char="•"/>
            </a:pPr>
            <a:r>
              <a:rPr lang="en-US" altLang="en-US" sz="2000" dirty="0"/>
              <a:t>Adjourn</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submission </a:t>
            </a:r>
            <a:endParaRPr lang="en-US" sz="1200" dirty="0"/>
          </a:p>
        </p:txBody>
      </p:sp>
      <p:sp>
        <p:nvSpPr>
          <p:cNvPr id="3" name="Content Placeholder 2"/>
          <p:cNvSpPr>
            <a:spLocks noGrp="1"/>
          </p:cNvSpPr>
          <p:nvPr>
            <p:ph idx="1"/>
          </p:nvPr>
        </p:nvSpPr>
        <p:spPr>
          <a:xfrm>
            <a:off x="609600" y="1064623"/>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2000" dirty="0"/>
              <a:t>ITU-R SM.2352 on THz communications needs updates.   </a:t>
            </a:r>
          </a:p>
          <a:p>
            <a:pPr lvl="1">
              <a:lnSpc>
                <a:spcPct val="150000"/>
              </a:lnSpc>
              <a:spcBef>
                <a:spcPts val="0"/>
              </a:spcBef>
              <a:buFont typeface="Arial" panose="020B0604020202020204" pitchFamily="34" charset="0"/>
              <a:buChar char="•"/>
            </a:pPr>
            <a:r>
              <a:rPr lang="en-US" sz="1800" dirty="0"/>
              <a:t>As reported Tuesday,  ITU-R WP1A  meeting in June did not manage to prepare an (expected) liaison statement.  In any case, we did review a draft submission to ITU-R from IEEE 802.15.3d.</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rPr>
              <a:t>Place holder if any input from 802.15 mid-week on this document.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endParaRPr lang="en-US" sz="1500" dirty="0">
              <a:solidFill>
                <a:schemeClr val="tx1"/>
              </a:solidFill>
            </a:endParaRPr>
          </a:p>
          <a:p>
            <a:pPr lvl="1">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1749516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APT update and submissions</a:t>
            </a:r>
            <a:endParaRPr lang="en-US" sz="2400" dirty="0"/>
          </a:p>
        </p:txBody>
      </p:sp>
      <p:sp>
        <p:nvSpPr>
          <p:cNvPr id="3" name="Content Placeholder 2"/>
          <p:cNvSpPr>
            <a:spLocks noGrp="1"/>
          </p:cNvSpPr>
          <p:nvPr>
            <p:ph idx="1"/>
          </p:nvPr>
        </p:nvSpPr>
        <p:spPr>
          <a:xfrm>
            <a:off x="685800" y="1372393"/>
            <a:ext cx="8153400" cy="5103020"/>
          </a:xfrm>
        </p:spPr>
        <p:txBody>
          <a:bodyPr/>
          <a:lstStyle/>
          <a:p>
            <a:pPr>
              <a:buFont typeface="Arial" panose="020B0604020202020204" pitchFamily="34" charset="0"/>
              <a:buChar char="•"/>
            </a:pPr>
            <a:r>
              <a:rPr lang="en-US" sz="1800" b="0" dirty="0"/>
              <a:t>Will work on submission of 3 documents to APT working parties with our IEEE 802 viewpoints on WRC-19 agenda items to finalize and move to LMSC ballot on Friday. </a:t>
            </a:r>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r>
              <a:rPr lang="en-US" sz="1800" b="0" dirty="0"/>
              <a:t>General APT update, document 18-19/0090 and more on their </a:t>
            </a:r>
            <a:r>
              <a:rPr lang="en-US" sz="1600" b="0" dirty="0"/>
              <a:t>WRC-19 positions in 18-19/0089.</a:t>
            </a:r>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a:buFont typeface="Arial" panose="020B0604020202020204" pitchFamily="34" charset="0"/>
              <a:buChar char="•"/>
            </a:pPr>
            <a:endParaRPr lang="en-US" dirty="0">
              <a:solidFill>
                <a:schemeClr val="bg1">
                  <a:lumMod val="65000"/>
                </a:schemeClr>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33849989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APT submissions motion</a:t>
            </a:r>
            <a:endParaRPr lang="en-US" sz="2400" dirty="0"/>
          </a:p>
        </p:txBody>
      </p:sp>
      <p:sp>
        <p:nvSpPr>
          <p:cNvPr id="3" name="Content Placeholder 2"/>
          <p:cNvSpPr>
            <a:spLocks noGrp="1"/>
          </p:cNvSpPr>
          <p:nvPr>
            <p:ph idx="1"/>
          </p:nvPr>
        </p:nvSpPr>
        <p:spPr>
          <a:xfrm>
            <a:off x="685800" y="1372393"/>
            <a:ext cx="8153400" cy="5103020"/>
          </a:xfrm>
        </p:spPr>
        <p:txBody>
          <a:bodyPr/>
          <a:lstStyle/>
          <a:p>
            <a:r>
              <a:rPr lang="en-US" sz="1800" u="sng" dirty="0"/>
              <a:t>Motion:</a:t>
            </a:r>
            <a:r>
              <a:rPr lang="en-US" sz="1800" dirty="0"/>
              <a:t> </a:t>
            </a:r>
            <a:r>
              <a:rPr lang="en-US" sz="1800" b="0" dirty="0"/>
              <a:t>Move to approve documents </a:t>
            </a:r>
            <a:r>
              <a:rPr lang="en-US" sz="1800" b="0" dirty="0">
                <a:hlinkClick r:id="rId2"/>
              </a:rPr>
              <a:t>https://_________</a:t>
            </a:r>
            <a:r>
              <a:rPr lang="en-US" sz="1800" b="0" dirty="0"/>
              <a:t>, </a:t>
            </a:r>
            <a:r>
              <a:rPr lang="en-US" sz="1800" b="0" dirty="0">
                <a:hlinkClick r:id="rId2"/>
              </a:rPr>
              <a:t>https://_________</a:t>
            </a:r>
            <a:r>
              <a:rPr lang="en-US" sz="1800" b="0" dirty="0"/>
              <a:t>, </a:t>
            </a:r>
            <a:r>
              <a:rPr lang="en-US" sz="1800" b="0" dirty="0">
                <a:hlinkClick r:id="rId2"/>
              </a:rPr>
              <a:t>https://_________</a:t>
            </a:r>
            <a:r>
              <a:rPr lang="en-US" sz="1800" b="0" dirty="0"/>
              <a:t>, on IEEE 802’s view points on WRC-19 appropriate Agenda Items for APT (Asia-Pacific </a:t>
            </a:r>
            <a:r>
              <a:rPr lang="en-US" sz="1800" b="0" dirty="0" err="1"/>
              <a:t>Telecommunity</a:t>
            </a:r>
            <a:r>
              <a:rPr lang="en-US" sz="1800" b="0" dirty="0"/>
              <a:t>). With the chair of 802.18 to have editorial privileges and send to the LMSC(EC) for review/approval and submission to APT Working Parties Working Party 1:Land mobile and fixed services, Working Party 2: Broadband applications in the mobile service and Working Party 6: General issues respectively, all by 23 July 2019. </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tx1"/>
                </a:solidFill>
              </a:rPr>
              <a:t>Vote:  </a:t>
            </a:r>
            <a:r>
              <a:rPr lang="en-US" altLang="en-US" sz="1800" b="1" dirty="0">
                <a:solidFill>
                  <a:schemeClr val="bg1">
                    <a:lumMod val="65000"/>
                  </a:schemeClr>
                </a:solidFill>
              </a:rPr>
              <a:t>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dirty="0">
              <a:solidFill>
                <a:schemeClr val="bg1">
                  <a:lumMod val="65000"/>
                </a:schemeClr>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31608180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Vice Chair is directed to conduct, as necessary, teleconferences on Thursdays at 15:00 ET through 02 January 2020</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endParaRPr lang="en-US" dirty="0">
              <a:solidFill>
                <a:schemeClr val="bg1">
                  <a:lumMod val="75000"/>
                </a:schemeClr>
              </a:solidFill>
            </a:endParaRPr>
          </a:p>
          <a:p>
            <a:pPr lvl="1">
              <a:buFont typeface="Arial" panose="020B0604020202020204" pitchFamily="34" charset="0"/>
              <a:buChar char="•"/>
            </a:pPr>
            <a:r>
              <a:rPr lang="en-US" dirty="0"/>
              <a:t>Seconded by: 	</a:t>
            </a:r>
            <a:endParaRPr lang="en-US" dirty="0">
              <a:solidFill>
                <a:schemeClr val="bg1">
                  <a:lumMod val="75000"/>
                </a:schemeClr>
              </a:solidFill>
            </a:endParaRPr>
          </a:p>
          <a:p>
            <a:pPr lvl="1">
              <a:buFont typeface="Arial" panose="020B0604020202020204" pitchFamily="34" charset="0"/>
              <a:buChar char="•"/>
            </a:pPr>
            <a:r>
              <a:rPr lang="en-US" dirty="0"/>
              <a:t>Discussion?  </a:t>
            </a:r>
            <a:r>
              <a:rPr lang="en-US" dirty="0">
                <a:solidFill>
                  <a:schemeClr val="bg1">
                    <a:lumMod val="65000"/>
                  </a:schemeClr>
                </a:solidFill>
              </a:rPr>
              <a:t>None</a:t>
            </a:r>
          </a:p>
          <a:p>
            <a:pPr lvl="1">
              <a:buFont typeface="Arial" panose="020B0604020202020204" pitchFamily="34" charset="0"/>
              <a:buChar char="•"/>
            </a:pPr>
            <a:r>
              <a:rPr lang="en-US" dirty="0">
                <a:solidFill>
                  <a:schemeClr val="bg1">
                    <a:lumMod val="65000"/>
                  </a:schemeClr>
                </a:solidFill>
              </a:rPr>
              <a:t>Passed by Unanimous Consent</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36056939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310596"/>
          </a:xfrm>
        </p:spPr>
        <p:txBody>
          <a:bodyPr/>
          <a:lstStyle/>
          <a:p>
            <a:pPr>
              <a:buFont typeface="Wingdings" panose="05000000000000000000" pitchFamily="2" charset="2"/>
              <a:buChar char="q"/>
            </a:pPr>
            <a:r>
              <a:rPr lang="en-US" sz="1600" dirty="0">
                <a:solidFill>
                  <a:srgbClr val="00B0F0"/>
                </a:solidFill>
              </a:rPr>
              <a:t> </a:t>
            </a:r>
          </a:p>
          <a:p>
            <a:pPr>
              <a:buFont typeface="Wingdings" panose="05000000000000000000" pitchFamily="2" charset="2"/>
              <a:buChar char="q"/>
            </a:pPr>
            <a:r>
              <a:rPr lang="en-US" sz="1600" dirty="0">
                <a:solidFill>
                  <a:schemeClr val="accent2">
                    <a:lumMod val="20000"/>
                    <a:lumOff val="80000"/>
                  </a:schemeClr>
                </a:solidFill>
              </a:rPr>
              <a:t>The chair to work with the LMSC on ballot, approval and sending our comments to APT.  </a:t>
            </a:r>
          </a:p>
          <a:p>
            <a:pPr marL="0" indent="0"/>
            <a:endParaRPr lang="en-US" sz="1600" dirty="0"/>
          </a:p>
          <a:p>
            <a:pPr>
              <a:buFont typeface="Arial" panose="020B0604020202020204" pitchFamily="34" charset="0"/>
              <a:buChar char="•"/>
            </a:pPr>
            <a:r>
              <a:rPr lang="en-US" sz="1800" b="0" dirty="0">
                <a:solidFill>
                  <a:srgbClr val="002060"/>
                </a:solidFill>
              </a:rPr>
              <a:t>Ongoing:  </a:t>
            </a:r>
          </a:p>
          <a:p>
            <a:pPr lvl="1">
              <a:buFont typeface="Arial" panose="020B0604020202020204" pitchFamily="34" charset="0"/>
              <a:buChar char="•"/>
            </a:pPr>
            <a:r>
              <a:rPr lang="en-US" sz="1600" b="0" dirty="0">
                <a:solidFill>
                  <a:srgbClr val="002060"/>
                </a:solidFill>
              </a:rPr>
              <a:t>Monitoring/inputting into the agenda items for WRC-23 and ITU-R activity.</a:t>
            </a:r>
          </a:p>
          <a:p>
            <a:pPr lvl="2">
              <a:buFont typeface="Arial" panose="020B0604020202020204" pitchFamily="34" charset="0"/>
              <a:buChar char="•"/>
            </a:pPr>
            <a:r>
              <a:rPr lang="en-US" sz="1400" dirty="0">
                <a:solidFill>
                  <a:srgbClr val="002060"/>
                </a:solidFill>
              </a:rPr>
              <a:t>Did have a meeting with staff earlier (25 June), outlining WRC process. </a:t>
            </a:r>
          </a:p>
          <a:p>
            <a:pPr lvl="2">
              <a:buFont typeface="Arial" panose="020B0604020202020204" pitchFamily="34" charset="0"/>
              <a:buChar char="•"/>
            </a:pPr>
            <a:r>
              <a:rPr lang="en-US" sz="1400" b="0" dirty="0">
                <a:solidFill>
                  <a:srgbClr val="002060"/>
                </a:solidFill>
              </a:rPr>
              <a:t>One action is to have an ongoing slide like the </a:t>
            </a:r>
            <a:r>
              <a:rPr lang="en-US" sz="1400" dirty="0">
                <a:solidFill>
                  <a:srgbClr val="002060"/>
                </a:solidFill>
              </a:rPr>
              <a:t>EU slides with upcoming webcasts and meetings. </a:t>
            </a:r>
            <a:endParaRPr lang="en-US" sz="1400" b="0" dirty="0">
              <a:solidFill>
                <a:srgbClr val="002060"/>
              </a:solidFill>
            </a:endParaRPr>
          </a:p>
          <a:p>
            <a:pPr lvl="1">
              <a:buFont typeface="Arial" panose="020B0604020202020204" pitchFamily="34" charset="0"/>
              <a:buChar char="•"/>
            </a:pPr>
            <a:r>
              <a:rPr lang="en-US" sz="1600" b="0" dirty="0">
                <a:solidFill>
                  <a:srgbClr val="002060"/>
                </a:solidFill>
              </a:rPr>
              <a:t>WPT use of license-exempt bands.</a:t>
            </a:r>
          </a:p>
          <a:p>
            <a:pPr lvl="1">
              <a:buFont typeface="Arial" panose="020B0604020202020204" pitchFamily="34" charset="0"/>
              <a:buChar char="•"/>
            </a:pPr>
            <a:r>
              <a:rPr lang="en-US" sz="1600" b="0" dirty="0">
                <a:solidFill>
                  <a:srgbClr val="002060"/>
                </a:solidFill>
              </a:rPr>
              <a:t>Digital Divide, how can we help? </a:t>
            </a:r>
          </a:p>
          <a:p>
            <a:pPr>
              <a:buFont typeface="Arial" panose="020B0604020202020204" pitchFamily="34" charset="0"/>
              <a:buChar char="•"/>
            </a:pPr>
            <a:endParaRPr lang="en-US" sz="1600" dirty="0"/>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16-18 July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a:t>
            </a:r>
            <a:r>
              <a:rPr lang="en-US" sz="1800" dirty="0">
                <a:solidFill>
                  <a:schemeClr val="bg1">
                    <a:lumMod val="75000"/>
                  </a:schemeClr>
                </a:solidFill>
              </a:rPr>
              <a:t>Nothing brought up.</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t>Straw Poll</a:t>
            </a:r>
          </a:p>
          <a:p>
            <a:pPr lvl="1"/>
            <a:r>
              <a:rPr lang="en-US" dirty="0"/>
              <a:t>How many people would like to come back to this venue? </a:t>
            </a:r>
          </a:p>
          <a:p>
            <a:pPr lvl="2"/>
            <a:r>
              <a:rPr lang="en-US" sz="2200" dirty="0"/>
              <a:t>Yes  --  </a:t>
            </a:r>
          </a:p>
          <a:p>
            <a:pPr lvl="2"/>
            <a:r>
              <a:rPr lang="en-US" sz="2200" dirty="0"/>
              <a:t>No – 	</a:t>
            </a:r>
          </a:p>
          <a:p>
            <a:pPr lvl="1"/>
            <a:r>
              <a:rPr lang="en-US" dirty="0"/>
              <a:t>Like the Social –  </a:t>
            </a:r>
          </a:p>
          <a:p>
            <a:pPr lvl="1"/>
            <a:r>
              <a:rPr lang="en-US" dirty="0"/>
              <a:t>Disliked the Social –  	 </a:t>
            </a:r>
          </a:p>
          <a:p>
            <a:pPr lvl="1"/>
            <a:r>
              <a:rPr lang="en-US" dirty="0"/>
              <a:t>Did not go to Social – 	</a:t>
            </a:r>
            <a:r>
              <a:rPr lang="en-US" sz="1800" dirty="0"/>
              <a:t> </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r>
              <a:rPr lang="en-US" sz="1800" b="0" dirty="0">
                <a:solidFill>
                  <a:schemeClr val="tx1"/>
                </a:solidFill>
              </a:rPr>
              <a:t>Registration has been out for September 2019 Wireless Interim at the </a:t>
            </a:r>
            <a:r>
              <a:rPr lang="en-US" sz="1800" b="0" dirty="0"/>
              <a:t>JW Marriott Hotel, Hanoi, Vietnam. </a:t>
            </a:r>
            <a:r>
              <a:rPr lang="en-US" sz="1800" u="sng" dirty="0">
                <a:hlinkClick r:id="rId2"/>
              </a:rPr>
              <a:t>http://www.mtgevents.com.au/ieee2019/visa-and-travel/</a:t>
            </a:r>
            <a:endParaRPr lang="en-US" sz="1800" dirty="0"/>
          </a:p>
          <a:p>
            <a:pPr marL="285750" indent="-285750">
              <a:buFont typeface="Arial" panose="020B0604020202020204" pitchFamily="34" charset="0"/>
              <a:buChar char="•"/>
            </a:pPr>
            <a:endParaRPr lang="en-US" sz="1800" b="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0" indent="0"/>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16-18 July 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25 July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09:_________________local</a:t>
            </a:r>
          </a:p>
          <a:p>
            <a:pPr marL="1828800" lvl="4" indent="0"/>
            <a:endParaRPr lang="en-US" sz="1000" dirty="0">
              <a:solidFill>
                <a:schemeClr val="tx1"/>
              </a:solidFill>
            </a:endParaRPr>
          </a:p>
          <a:p>
            <a:pPr>
              <a:buFont typeface="Arial" panose="020B0604020202020204" pitchFamily="34" charset="0"/>
              <a:buChar char="•"/>
            </a:pPr>
            <a:endParaRPr lang="en-US" sz="1800" b="0" dirty="0"/>
          </a:p>
          <a:p>
            <a:pPr>
              <a:buFont typeface="Arial" panose="020B0604020202020204" pitchFamily="34" charset="0"/>
              <a:buChar char="•"/>
            </a:pPr>
            <a:r>
              <a:rPr lang="en-US" sz="1800" b="0" dirty="0"/>
              <a:t>The next face to face meeting of the 802.18 RR-TAG will be at the IEEE 802, 17 – 19 Sept. 2019 Wireless Interim in the JW Marriott Hotel, Hanoi, Vietnam</a:t>
            </a:r>
          </a:p>
          <a:p>
            <a:pPr lvl="1">
              <a:buFont typeface="Arial" panose="020B0604020202020204" pitchFamily="34" charset="0"/>
              <a:buChar char="•"/>
            </a:pPr>
            <a:r>
              <a:rPr lang="en-US" sz="1600" dirty="0"/>
              <a:t>Normal time slots, Tuesday AM2 and Thursday AM1</a:t>
            </a:r>
          </a:p>
          <a:p>
            <a:pPr>
              <a:buFont typeface="Arial" panose="020B0604020202020204" pitchFamily="34" charset="0"/>
              <a:buChar char="•"/>
            </a:pPr>
            <a:endParaRPr lang="en-US" sz="2000" dirty="0"/>
          </a:p>
          <a:p>
            <a:pPr>
              <a:buFont typeface="Arial" panose="020B0604020202020204" pitchFamily="34" charset="0"/>
              <a:buChar char="•"/>
            </a:pPr>
            <a:r>
              <a:rPr lang="en-US" sz="2000" dirty="0"/>
              <a:t>Safe Travels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16-18 July 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16-18 July 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16-18 July 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EU V2X – Delegated Act, regulation latest was published 13.3.2019.</a:t>
            </a:r>
          </a:p>
          <a:p>
            <a:pPr marL="685800" lvl="1">
              <a:buFont typeface="Arial" panose="020B0604020202020204" pitchFamily="34" charset="0"/>
              <a:buChar char="•"/>
            </a:pPr>
            <a:r>
              <a:rPr lang="en-US" sz="1600" dirty="0">
                <a:solidFill>
                  <a:schemeClr val="tx1"/>
                </a:solidFill>
              </a:rPr>
              <a:t>5GAA has been lobbying the EU parliament hard to not accept this and  which has now caused a full vote next week. </a:t>
            </a:r>
            <a:endParaRPr lang="en-US" sz="1600" dirty="0">
              <a:solidFill>
                <a:schemeClr val="bg1">
                  <a:lumMod val="85000"/>
                </a:schemeClr>
              </a:solidFill>
            </a:endParaRPr>
          </a:p>
          <a:p>
            <a:pPr marL="685800" lvl="1">
              <a:buFont typeface="Arial" panose="020B0604020202020204" pitchFamily="34" charset="0"/>
              <a:buChar char="•"/>
            </a:pPr>
            <a:r>
              <a:rPr lang="en-US" sz="1600" dirty="0">
                <a:solidFill>
                  <a:schemeClr val="tx1"/>
                </a:solidFill>
              </a:rPr>
              <a:t>If </a:t>
            </a:r>
            <a:r>
              <a:rPr lang="en-US" sz="1600" b="1" dirty="0">
                <a:solidFill>
                  <a:schemeClr val="tx1"/>
                </a:solidFill>
              </a:rPr>
              <a:t>anyone</a:t>
            </a:r>
            <a:r>
              <a:rPr lang="en-US" sz="1600" dirty="0">
                <a:solidFill>
                  <a:schemeClr val="tx1"/>
                </a:solidFill>
              </a:rPr>
              <a:t> can let the EU parliament know your concerns and opinion and to support the regulation in the short time till next Wednesday, please do. </a:t>
            </a:r>
          </a:p>
          <a:p>
            <a:pPr marL="685800" lvl="1">
              <a:buFont typeface="Arial" panose="020B0604020202020204" pitchFamily="34" charset="0"/>
              <a:buChar char="•"/>
            </a:pPr>
            <a:r>
              <a:rPr lang="en-US" sz="1600" dirty="0">
                <a:solidFill>
                  <a:schemeClr val="tx1"/>
                </a:solidFill>
              </a:rPr>
              <a:t>Key is to go with the evolution with DSRC and not to fragment the spectrum. </a:t>
            </a:r>
          </a:p>
          <a:p>
            <a:pPr marL="685800" lvl="1">
              <a:buFont typeface="Arial" panose="020B0604020202020204" pitchFamily="34" charset="0"/>
              <a:buChar char="•"/>
            </a:pPr>
            <a:r>
              <a:rPr lang="en-US" sz="1600" dirty="0">
                <a:solidFill>
                  <a:schemeClr val="tx1"/>
                </a:solidFill>
              </a:rPr>
              <a:t>The Delegated Act can be found at: </a:t>
            </a:r>
          </a:p>
          <a:p>
            <a:pPr marL="685800" lvl="1">
              <a:buFont typeface="Arial" panose="020B0604020202020204" pitchFamily="34" charset="0"/>
              <a:buChar char="•"/>
            </a:pPr>
            <a:r>
              <a:rPr lang="en-US" sz="1600" dirty="0"/>
              <a:t>Posted here: </a:t>
            </a:r>
            <a:r>
              <a:rPr lang="en-US" sz="1600" u="sng" dirty="0">
                <a:hlinkClick r:id="rId2"/>
              </a:rPr>
              <a:t>https://ec.europa.eu/transport/themes/its/news/2019-03-13-c-its_en</a:t>
            </a:r>
            <a:endParaRPr lang="en-US" sz="1600" u="sng" dirty="0"/>
          </a:p>
          <a:p>
            <a:pPr marL="685800" lvl="1">
              <a:buFont typeface="Arial" panose="020B0604020202020204" pitchFamily="34" charset="0"/>
              <a:buChar char="•"/>
            </a:pPr>
            <a:r>
              <a:rPr lang="en-US" sz="1600" dirty="0">
                <a:solidFill>
                  <a:schemeClr val="tx1"/>
                </a:solidFill>
              </a:rPr>
              <a:t>And revised on Mentor from draft posted here in January: </a:t>
            </a:r>
          </a:p>
          <a:p>
            <a:pPr marL="685800" lvl="1">
              <a:buFont typeface="Arial" panose="020B0604020202020204" pitchFamily="34" charset="0"/>
              <a:buChar char="•"/>
            </a:pPr>
            <a:r>
              <a:rPr lang="en-US" sz="1600" u="sng" dirty="0">
                <a:hlinkClick r:id="rId3"/>
              </a:rPr>
              <a:t>https://mentor.ieee.org/802.18/dcn/19/18-19-0007-01-0000-european-commission-v2x-draft-law.pdf</a:t>
            </a:r>
            <a:r>
              <a:rPr lang="en-US" sz="1600" u="sng" dirty="0"/>
              <a:t> </a:t>
            </a:r>
          </a:p>
          <a:p>
            <a:pPr>
              <a:spcBef>
                <a:spcPts val="0"/>
              </a:spcBef>
              <a:buFont typeface="Arial" panose="020B0604020202020204" pitchFamily="34" charset="0"/>
              <a:buChar char="•"/>
            </a:pPr>
            <a:r>
              <a:rPr lang="en-US" sz="1600" b="0" dirty="0"/>
              <a:t>BTW – it’s title: </a:t>
            </a:r>
            <a:endParaRPr lang="en-US" b="0" dirty="0"/>
          </a:p>
          <a:p>
            <a:pPr algn="ctr">
              <a:spcBef>
                <a:spcPts val="0"/>
              </a:spcBef>
            </a:pPr>
            <a:r>
              <a:rPr lang="en-US" b="0" dirty="0"/>
              <a:t> </a:t>
            </a:r>
            <a:r>
              <a:rPr lang="en-US" sz="1600" b="0" dirty="0"/>
              <a:t>COMMISSION DELEGATED REGULATION (EU) …/... </a:t>
            </a:r>
          </a:p>
          <a:p>
            <a:pPr algn="ctr">
              <a:spcBef>
                <a:spcPts val="0"/>
              </a:spcBef>
            </a:pPr>
            <a:r>
              <a:rPr lang="en-US" sz="1600" b="0" dirty="0"/>
              <a:t>of 13.3.2019 </a:t>
            </a:r>
          </a:p>
          <a:p>
            <a:pPr algn="ctr">
              <a:spcBef>
                <a:spcPts val="0"/>
              </a:spcBef>
            </a:pPr>
            <a:r>
              <a:rPr lang="en-US" sz="1600" b="0" dirty="0"/>
              <a:t>supplementing Directive 2010/40/EU of the European Parliament and of the Council with regard to the deployment and operational use of cooperative intelligent transport systems </a:t>
            </a:r>
            <a:endParaRPr lang="en-US" sz="1600"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4" name="Date Placeholder 3">
            <a:extLst>
              <a:ext uri="{FF2B5EF4-FFF2-40B4-BE49-F238E27FC236}">
                <a16:creationId xmlns:a16="http://schemas.microsoft.com/office/drawing/2014/main" id="{1FF0D7E8-48E9-479B-BFC7-1D9E5E06BBE0}"/>
              </a:ext>
            </a:extLst>
          </p:cNvPr>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1716629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16-18 July 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Plenary</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16-18 July 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398920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tx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a:t>
            </a:r>
            <a:endParaRPr lang="en-US" altLang="en-US" sz="14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t>ITU-R SM.2352 on THz submission</a:t>
            </a:r>
          </a:p>
          <a:p>
            <a:pPr lvl="1">
              <a:spcBef>
                <a:spcPts val="0"/>
              </a:spcBef>
              <a:buFont typeface="Arial" panose="020B0604020202020204" pitchFamily="34" charset="0"/>
              <a:buChar char="•"/>
            </a:pPr>
            <a:r>
              <a:rPr lang="en-US" altLang="en-US" sz="1400" dirty="0"/>
              <a:t>UWB status Japan</a:t>
            </a:r>
          </a:p>
          <a:p>
            <a:pPr lvl="1">
              <a:spcBef>
                <a:spcPts val="0"/>
              </a:spcBef>
              <a:buFont typeface="Arial" panose="020B0604020202020204" pitchFamily="34" charset="0"/>
              <a:buChar char="•"/>
            </a:pPr>
            <a:r>
              <a:rPr lang="en-US" altLang="en-US" sz="1400" dirty="0"/>
              <a:t>APT CPG for WRC-19</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Agenda for Thursday</a:t>
            </a:r>
          </a:p>
          <a:p>
            <a:pPr lvl="1">
              <a:buFont typeface="Arial" panose="020B0604020202020204" pitchFamily="34" charset="0"/>
              <a:buChar char="•"/>
            </a:pPr>
            <a:r>
              <a:rPr lang="en-US" altLang="en-US" sz="1400" dirty="0">
                <a:solidFill>
                  <a:schemeClr val="tx1"/>
                </a:solidFill>
              </a:rPr>
              <a:t>ITU-R submission on SM.2352</a:t>
            </a:r>
          </a:p>
          <a:p>
            <a:pPr lvl="1">
              <a:buFont typeface="Arial" panose="020B0604020202020204" pitchFamily="34" charset="0"/>
              <a:buChar char="•"/>
            </a:pPr>
            <a:r>
              <a:rPr lang="en-US" altLang="en-US" sz="1400" dirty="0">
                <a:solidFill>
                  <a:schemeClr val="tx1"/>
                </a:solidFill>
              </a:rPr>
              <a:t>APT update and submission</a:t>
            </a:r>
          </a:p>
          <a:p>
            <a:pPr>
              <a:buFont typeface="Arial" panose="020B0604020202020204" pitchFamily="34" charset="0"/>
              <a:buChar char="•"/>
            </a:pPr>
            <a:r>
              <a:rPr lang="en-US" altLang="en-US" sz="1600" dirty="0">
                <a:solidFill>
                  <a:schemeClr val="tx1"/>
                </a:solidFill>
              </a:rPr>
              <a:t>Teleconferences moving forward</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from this week</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dirty="0"/>
              <a:t>Update on ITU-R SM.2352  on THz communications</a:t>
            </a:r>
          </a:p>
          <a:p>
            <a:pPr lvl="1">
              <a:spcBef>
                <a:spcPts val="0"/>
              </a:spcBef>
              <a:buFont typeface="Arial" panose="020B0604020202020204" pitchFamily="34" charset="0"/>
              <a:buChar char="•"/>
            </a:pPr>
            <a:r>
              <a:rPr lang="en-US" altLang="en-US" sz="1400" dirty="0"/>
              <a:t>Review submission on inputs to report</a:t>
            </a:r>
            <a:endParaRPr lang="en-US" altLang="en-US" sz="1400" b="0" dirty="0"/>
          </a:p>
          <a:p>
            <a:pPr lvl="1">
              <a:spcBef>
                <a:spcPts val="0"/>
              </a:spcBef>
              <a:buFont typeface="Arial" panose="020B0604020202020204" pitchFamily="34" charset="0"/>
              <a:buChar char="•"/>
            </a:pPr>
            <a:endParaRPr lang="en-US" altLang="en-US" sz="1400" dirty="0"/>
          </a:p>
          <a:p>
            <a:pPr>
              <a:spcBef>
                <a:spcPts val="0"/>
              </a:spcBef>
              <a:buFont typeface="Arial" panose="020B0604020202020204" pitchFamily="34" charset="0"/>
              <a:buChar char="•"/>
            </a:pPr>
            <a:r>
              <a:rPr lang="en-US" altLang="en-US" sz="1400" b="0" dirty="0"/>
              <a:t>UWB status Japan</a:t>
            </a:r>
          </a:p>
          <a:p>
            <a:pPr lvl="1">
              <a:spcBef>
                <a:spcPts val="0"/>
              </a:spcBef>
              <a:buFont typeface="Arial" panose="020B0604020202020204" pitchFamily="34" charset="0"/>
              <a:buChar char="•"/>
            </a:pPr>
            <a:r>
              <a:rPr lang="en-US" altLang="en-US" sz="1400" kern="0" dirty="0"/>
              <a:t>Presentation</a:t>
            </a:r>
            <a:endParaRPr lang="en-US" altLang="en-US" sz="1800" b="0" kern="0" dirty="0"/>
          </a:p>
          <a:p>
            <a:pPr lvl="1">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MSIT, Korea, has issued a consultation w/76GHz</a:t>
            </a:r>
          </a:p>
          <a:p>
            <a:pPr lvl="1">
              <a:spcBef>
                <a:spcPts val="0"/>
              </a:spcBef>
              <a:buFont typeface="Arial" panose="020B0604020202020204" pitchFamily="34" charset="0"/>
              <a:buChar char="•"/>
            </a:pPr>
            <a:r>
              <a:rPr lang="en-US" sz="1400" dirty="0"/>
              <a:t>UWB FCC petition for rule making</a:t>
            </a:r>
          </a:p>
          <a:p>
            <a:pPr lvl="1">
              <a:spcBef>
                <a:spcPts val="0"/>
              </a:spcBef>
              <a:buFont typeface="Arial" panose="020B0604020202020204" pitchFamily="34" charset="0"/>
              <a:buChar char="•"/>
            </a:pPr>
            <a:r>
              <a:rPr lang="en-US" sz="1400" dirty="0"/>
              <a:t>MCMC (Malaysia) WRC-19 consultation.</a:t>
            </a:r>
          </a:p>
          <a:p>
            <a:pPr lvl="1">
              <a:spcBef>
                <a:spcPts val="0"/>
              </a:spcBef>
              <a:buFont typeface="Arial" panose="020B0604020202020204" pitchFamily="34" charset="0"/>
              <a:buChar char="•"/>
            </a:pPr>
            <a:r>
              <a:rPr lang="en-US" altLang="en-US" sz="1400" kern="0" dirty="0"/>
              <a:t>1W wireless power transfer product approved</a:t>
            </a:r>
          </a:p>
          <a:p>
            <a:pPr lvl="1">
              <a:spcBef>
                <a:spcPts val="0"/>
              </a:spcBef>
              <a:buFont typeface="Arial" panose="020B0604020202020204" pitchFamily="34" charset="0"/>
              <a:buChar char="•"/>
            </a:pPr>
            <a:r>
              <a:rPr lang="en-US" altLang="en-US" sz="1400" kern="0" dirty="0"/>
              <a:t>ITU-R and WRC keeping up</a:t>
            </a:r>
          </a:p>
          <a:p>
            <a:pPr lvl="1">
              <a:spcBef>
                <a:spcPts val="0"/>
              </a:spcBef>
              <a:buFont typeface="Arial" panose="020B0604020202020204" pitchFamily="34" charset="0"/>
              <a:buChar char="•"/>
            </a:pPr>
            <a:r>
              <a:rPr lang="en-US" altLang="en-US" sz="1400" kern="0" dirty="0"/>
              <a:t>Summary of discussions since May Interim. </a:t>
            </a:r>
          </a:p>
          <a:p>
            <a:pPr>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r>
              <a:rPr lang="en-US" altLang="en-US" sz="1400" b="0" kern="0" dirty="0"/>
              <a:t>Thursday </a:t>
            </a:r>
          </a:p>
          <a:p>
            <a:pPr lvl="1">
              <a:spcBef>
                <a:spcPts val="0"/>
              </a:spcBef>
              <a:buFont typeface="Arial" panose="020B0604020202020204" pitchFamily="34" charset="0"/>
              <a:buChar char="•"/>
            </a:pPr>
            <a:r>
              <a:rPr lang="en-US" altLang="en-US" sz="1400" dirty="0">
                <a:solidFill>
                  <a:schemeClr val="tx1"/>
                </a:solidFill>
              </a:rPr>
              <a:t>ITU-R submission on SM.2352</a:t>
            </a:r>
          </a:p>
          <a:p>
            <a:pPr lvl="2">
              <a:spcBef>
                <a:spcPts val="0"/>
              </a:spcBef>
              <a:buFont typeface="Arial" panose="020B0604020202020204" pitchFamily="34" charset="0"/>
              <a:buChar char="•"/>
            </a:pPr>
            <a:r>
              <a:rPr lang="en-US" altLang="en-US" sz="1400" kern="0" dirty="0"/>
              <a:t>Review what comes out of 802.15</a:t>
            </a:r>
          </a:p>
          <a:p>
            <a:pPr lvl="1">
              <a:spcBef>
                <a:spcPts val="0"/>
              </a:spcBef>
              <a:buFont typeface="Arial" panose="020B0604020202020204" pitchFamily="34" charset="0"/>
              <a:buChar char="•"/>
            </a:pPr>
            <a:r>
              <a:rPr lang="en-US" altLang="en-US" sz="1400" kern="0" dirty="0"/>
              <a:t>APT update, e.g. WRC-19 positions</a:t>
            </a:r>
          </a:p>
          <a:p>
            <a:pPr lvl="2">
              <a:spcBef>
                <a:spcPts val="0"/>
              </a:spcBef>
              <a:buFont typeface="Arial" panose="020B0604020202020204" pitchFamily="34" charset="0"/>
              <a:buChar char="•"/>
            </a:pPr>
            <a:r>
              <a:rPr lang="en-US" altLang="en-US" sz="1200" kern="0" dirty="0"/>
              <a:t>And possible submission from IEEE 802 on our WRC-19 viewpoints.</a:t>
            </a: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600" u="sng" dirty="0"/>
              <a:t>Motion:</a:t>
            </a:r>
            <a:r>
              <a:rPr lang="en-US" altLang="en-US" sz="16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Ben R.</a:t>
            </a:r>
            <a:r>
              <a:rPr lang="en-US" altLang="en-US" sz="1600" dirty="0">
                <a:solidFill>
                  <a:schemeClr val="bg1">
                    <a:lumMod val="75000"/>
                  </a:schemeClr>
                </a:solidFill>
              </a:rPr>
              <a:t>  </a:t>
            </a:r>
          </a:p>
          <a:p>
            <a:pPr>
              <a:spcBef>
                <a:spcPts val="400"/>
              </a:spcBef>
            </a:pPr>
            <a:r>
              <a:rPr lang="en-US" altLang="en-US" sz="1600" b="1" dirty="0">
                <a:solidFill>
                  <a:schemeClr val="bg1">
                    <a:lumMod val="75000"/>
                  </a:schemeClr>
                </a:solidFill>
              </a:rPr>
              <a:t>	</a:t>
            </a:r>
            <a:r>
              <a:rPr lang="en-US" altLang="en-US" sz="1600" b="1" dirty="0">
                <a:solidFill>
                  <a:schemeClr val="tx1"/>
                </a:solidFill>
              </a:rPr>
              <a:t>	Seconded by:	Tim H.</a:t>
            </a:r>
            <a:endParaRPr lang="en-US" altLang="en-US" sz="1600" dirty="0">
              <a:solidFill>
                <a:schemeClr val="tx1"/>
              </a:solidFill>
            </a:endParaRPr>
          </a:p>
          <a:p>
            <a:pPr lvl="1">
              <a:spcBef>
                <a:spcPts val="400"/>
              </a:spcBef>
            </a:pPr>
            <a:r>
              <a:rPr lang="en-US" altLang="en-US" sz="1600" b="1" dirty="0">
                <a:solidFill>
                  <a:schemeClr val="tx1"/>
                </a:solidFill>
              </a:rPr>
              <a:t>Discussion?  	None</a:t>
            </a:r>
          </a:p>
          <a:p>
            <a:pPr lvl="1">
              <a:spcBef>
                <a:spcPts val="400"/>
              </a:spcBef>
            </a:pPr>
            <a:r>
              <a:rPr lang="en-US" altLang="en-US" sz="1600" b="1" dirty="0">
                <a:solidFill>
                  <a:schemeClr val="tx1"/>
                </a:solidFill>
              </a:rPr>
              <a:t>Vote: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600" u="sng" dirty="0"/>
              <a:t>Motion:</a:t>
            </a:r>
            <a:r>
              <a:rPr lang="en-US" altLang="en-US" sz="1600" dirty="0"/>
              <a:t> To approve the minutes from the IEEE 802.18 Wireless Interim 15 -17 May 2019 in document: </a:t>
            </a:r>
            <a:r>
              <a:rPr lang="en-US" altLang="en-US" sz="1600" dirty="0">
                <a:hlinkClick r:id="rId2"/>
              </a:rPr>
              <a:t>https://mentor.ieee.org/802.18/dcn/19/18-19-0062-00-0000-minutes-atl-w-interim-14-16may2019-rr-tag.docx</a:t>
            </a:r>
            <a:r>
              <a:rPr lang="en-US" altLang="en-US" sz="1600" dirty="0"/>
              <a:t> </a:t>
            </a:r>
            <a:r>
              <a:rPr lang="en-US" sz="1600" b="1" dirty="0"/>
              <a:t>Posted</a:t>
            </a:r>
            <a:r>
              <a:rPr lang="en-US" sz="1400" b="1" dirty="0"/>
              <a:t>: </a:t>
            </a:r>
            <a:r>
              <a:rPr lang="en-US" sz="1600" b="0" dirty="0"/>
              <a:t>30-May-2019 14:15:15 ET</a:t>
            </a:r>
            <a:endParaRPr lang="en-US" sz="1400" b="0" dirty="0"/>
          </a:p>
          <a:p>
            <a:pPr marL="0" indent="0">
              <a:spcBef>
                <a:spcPts val="400"/>
              </a:spcBef>
            </a:pPr>
            <a:r>
              <a:rPr lang="en-US" altLang="en-US" sz="1600" b="0" dirty="0">
                <a:solidFill>
                  <a:schemeClr val="tx1"/>
                </a:solidFill>
              </a:rPr>
              <a:t>	</a:t>
            </a:r>
            <a:r>
              <a:rPr lang="en-US" altLang="en-US" sz="1600" dirty="0">
                <a:solidFill>
                  <a:schemeClr val="tx1"/>
                </a:solidFill>
              </a:rPr>
              <a:t>Moved by:  	Hassan Y. </a:t>
            </a:r>
            <a:endParaRPr lang="en-US" altLang="en-US" sz="1600" dirty="0">
              <a:solidFill>
                <a:schemeClr val="bg1">
                  <a:lumMod val="75000"/>
                </a:schemeClr>
              </a:solidFill>
            </a:endParaRPr>
          </a:p>
          <a:p>
            <a:pPr marL="0" indent="0">
              <a:spcBef>
                <a:spcPts val="400"/>
              </a:spcBef>
            </a:pPr>
            <a:r>
              <a:rPr lang="en-US" altLang="en-US" sz="1600" dirty="0">
                <a:solidFill>
                  <a:schemeClr val="bg1">
                    <a:lumMod val="75000"/>
                  </a:schemeClr>
                </a:solidFill>
              </a:rPr>
              <a:t>	</a:t>
            </a:r>
            <a:r>
              <a:rPr lang="en-US" altLang="en-US" sz="1600" dirty="0">
                <a:solidFill>
                  <a:schemeClr val="tx1"/>
                </a:solidFill>
              </a:rPr>
              <a:t>Seconded by:	Thomas  K.</a:t>
            </a:r>
          </a:p>
          <a:p>
            <a:pPr>
              <a:spcBef>
                <a:spcPts val="400"/>
              </a:spcBef>
            </a:pPr>
            <a:r>
              <a:rPr lang="en-US" altLang="en-US" sz="1600" b="1" dirty="0">
                <a:solidFill>
                  <a:schemeClr val="tx1"/>
                </a:solidFill>
              </a:rPr>
              <a:t>		Discussion?  	None</a:t>
            </a:r>
          </a:p>
          <a:p>
            <a:pPr>
              <a:spcBef>
                <a:spcPts val="400"/>
              </a:spcBef>
            </a:pPr>
            <a:r>
              <a:rPr lang="en-US" altLang="en-US" sz="1600" dirty="0">
                <a:solidFill>
                  <a:schemeClr val="tx1"/>
                </a:solidFill>
              </a:rPr>
              <a:t>		</a:t>
            </a:r>
            <a:r>
              <a:rPr lang="en-US" altLang="en-US" sz="1600" b="1" dirty="0">
                <a:solidFill>
                  <a:schemeClr val="tx1"/>
                </a:solidFill>
              </a:rPr>
              <a:t>Vote:  </a:t>
            </a:r>
            <a:r>
              <a:rPr lang="en-US" altLang="en-US" sz="1600" dirty="0">
                <a:solidFill>
                  <a:schemeClr val="tx1"/>
                </a:solidFill>
              </a:rPr>
              <a:t>Unanimous consent</a:t>
            </a:r>
          </a:p>
          <a:p>
            <a:pPr lvl="3">
              <a:buFont typeface="Arial" panose="020B0604020202020204" pitchFamily="34" charset="0"/>
              <a:buChar char="•"/>
            </a:pPr>
            <a:endParaRPr lang="en-US" altLang="en-US" sz="1000" u="sng" dirty="0"/>
          </a:p>
          <a:p>
            <a:pPr>
              <a:buFont typeface="Arial" panose="020B0604020202020204" pitchFamily="34" charset="0"/>
              <a:buChar char="•"/>
            </a:pPr>
            <a:r>
              <a:rPr lang="en-US" altLang="en-US" sz="1600" dirty="0">
                <a:solidFill>
                  <a:schemeClr val="tx1"/>
                </a:solidFill>
              </a:rPr>
              <a:t>As of direction/discussions in LMSC(EC) Monday (15</a:t>
            </a:r>
            <a:r>
              <a:rPr lang="en-US" altLang="en-US" sz="1600" baseline="30000" dirty="0">
                <a:solidFill>
                  <a:schemeClr val="tx1"/>
                </a:solidFill>
              </a:rPr>
              <a:t>th</a:t>
            </a:r>
            <a:r>
              <a:rPr lang="en-US" altLang="en-US" sz="1600" dirty="0">
                <a:solidFill>
                  <a:schemeClr val="tx1"/>
                </a:solidFill>
              </a:rPr>
              <a:t>), reciprocal from other working groups has been removed.  Reciprocal to other working groups remains as before. </a:t>
            </a:r>
          </a:p>
          <a:p>
            <a:pPr lvl="1">
              <a:buFont typeface="Arial" panose="020B0604020202020204" pitchFamily="34" charset="0"/>
              <a:buChar char="•"/>
            </a:pPr>
            <a:r>
              <a:rPr lang="en-US" altLang="en-US" sz="1600" dirty="0">
                <a:solidFill>
                  <a:schemeClr val="tx1"/>
                </a:solidFill>
              </a:rPr>
              <a:t>That is attending 802.18 you will continue to get credit in 802.11, 802.15, etc. </a:t>
            </a:r>
          </a:p>
          <a:p>
            <a:pPr lvl="1">
              <a:buFont typeface="Arial" panose="020B0604020202020204" pitchFamily="34" charset="0"/>
              <a:buChar char="•"/>
            </a:pPr>
            <a:r>
              <a:rPr lang="en-US" altLang="en-US" sz="1600" dirty="0">
                <a:solidFill>
                  <a:schemeClr val="tx1"/>
                </a:solidFill>
              </a:rPr>
              <a:t>However, attending 802.11, 802.15, etc. you will no longer get 802.18 credit. </a:t>
            </a:r>
          </a:p>
          <a:p>
            <a:pPr lvl="1">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16-18 July 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a:spcBef>
                <a:spcPts val="400"/>
              </a:spcBef>
              <a:buFont typeface="Arial" panose="020B0604020202020204" pitchFamily="34" charset="0"/>
              <a:buChar char="•"/>
            </a:pPr>
            <a:endParaRPr lang="en-US" altLang="en-US" sz="1400" u="sng" dirty="0"/>
          </a:p>
          <a:p>
            <a:pPr>
              <a:spcBef>
                <a:spcPts val="400"/>
              </a:spcBef>
              <a:buFont typeface="Arial" panose="020B0604020202020204" pitchFamily="34" charset="0"/>
              <a:buChar char="•"/>
            </a:pPr>
            <a:r>
              <a:rPr lang="en-US" altLang="en-US" sz="1800" dirty="0"/>
              <a:t>The following question was asked at working group opening plenaries yesterday. </a:t>
            </a:r>
          </a:p>
          <a:p>
            <a:pPr>
              <a:spcBef>
                <a:spcPts val="400"/>
              </a:spcBef>
              <a:buFont typeface="Arial" panose="020B0604020202020204" pitchFamily="34" charset="0"/>
              <a:buChar char="•"/>
            </a:pPr>
            <a:r>
              <a:rPr lang="en-US" altLang="en-US" sz="1800" dirty="0"/>
              <a:t>If you did not participate in this straw pole yesterday and will be here Friday, could you respond today:  no one spoke up.</a:t>
            </a:r>
          </a:p>
          <a:p>
            <a:pPr lvl="1">
              <a:buFont typeface="Arial" panose="020B0604020202020204" pitchFamily="34" charset="0"/>
              <a:buChar char="•"/>
            </a:pPr>
            <a:r>
              <a:rPr lang="en-US" sz="1600" b="1" u="sng" dirty="0">
                <a:solidFill>
                  <a:schemeClr val="bg1">
                    <a:lumMod val="65000"/>
                  </a:schemeClr>
                </a:solidFill>
              </a:rPr>
              <a:t>If you will be at one of the three meetings on Friday ( 802 EC Closing Plenary, the 802.11 Closing Plenary or the 802.1 " IEC/IEEE 60802" meeting ) will you participate (eat/drink) : </a:t>
            </a:r>
          </a:p>
          <a:p>
            <a:pPr lvl="1"/>
            <a:r>
              <a:rPr lang="en-US" sz="1600" dirty="0">
                <a:solidFill>
                  <a:schemeClr val="bg1">
                    <a:lumMod val="65000"/>
                  </a:schemeClr>
                </a:solidFill>
              </a:rPr>
              <a:t>      with the AM Break?</a:t>
            </a:r>
          </a:p>
          <a:p>
            <a:pPr lvl="1"/>
            <a:r>
              <a:rPr lang="en-US" sz="1600" dirty="0">
                <a:solidFill>
                  <a:schemeClr val="bg1">
                    <a:lumMod val="65000"/>
                  </a:schemeClr>
                </a:solidFill>
              </a:rPr>
              <a:t>      with Lunch?</a:t>
            </a:r>
          </a:p>
          <a:p>
            <a:pPr lvl="1"/>
            <a:r>
              <a:rPr lang="en-US" sz="1600" dirty="0">
                <a:solidFill>
                  <a:schemeClr val="bg1">
                    <a:lumMod val="65000"/>
                  </a:schemeClr>
                </a:solidFill>
              </a:rPr>
              <a:t>      with the PM Break?</a:t>
            </a:r>
          </a:p>
          <a:p>
            <a:r>
              <a:rPr lang="en-US" dirty="0"/>
              <a:t> </a:t>
            </a:r>
            <a:endParaRPr lang="en-US" altLang="en-US" sz="1000" u="sng" dirty="0"/>
          </a:p>
          <a:p>
            <a:pPr>
              <a:buFont typeface="Arial" panose="020B0604020202020204" pitchFamily="34" charset="0"/>
              <a:buChar char="•"/>
            </a:pPr>
            <a:r>
              <a:rPr lang="en-US" altLang="en-US" sz="1600" dirty="0">
                <a:solidFill>
                  <a:schemeClr val="tx1"/>
                </a:solidFill>
              </a:rPr>
              <a:t>Is anyone able to help as the 802.18 Vice-Chair? </a:t>
            </a:r>
          </a:p>
          <a:p>
            <a:pPr lvl="1">
              <a:buFont typeface="Arial" panose="020B0604020202020204" pitchFamily="34" charset="0"/>
              <a:buChar char="•"/>
            </a:pPr>
            <a:r>
              <a:rPr lang="en-US" altLang="en-US" sz="1600" b="1" dirty="0">
                <a:solidFill>
                  <a:schemeClr val="tx1"/>
                </a:solidFill>
              </a:rPr>
              <a:t>Needs to be a member of the IEEE and also the SA, needs a declaration of term commitment and affiliation letters to the EC. </a:t>
            </a:r>
            <a:r>
              <a:rPr lang="en-US" altLang="en-US" sz="1050" dirty="0">
                <a:solidFill>
                  <a:schemeClr val="bg1"/>
                </a:solidFill>
              </a:rPr>
              <a:t>O</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Is anyone able to help as the 802.18 Secretary? </a:t>
            </a:r>
          </a:p>
          <a:p>
            <a:pPr lvl="1">
              <a:buFont typeface="Arial" panose="020B0604020202020204" pitchFamily="34" charset="0"/>
              <a:buChar char="•"/>
            </a:pPr>
            <a:r>
              <a:rPr lang="en-US" altLang="en-US" sz="1600" b="1" dirty="0">
                <a:solidFill>
                  <a:schemeClr val="tx1"/>
                </a:solidFill>
              </a:rPr>
              <a:t>Secretary must be IEEE SA member</a:t>
            </a:r>
            <a:r>
              <a:rPr lang="en-US" altLang="en-US" sz="1600" dirty="0">
                <a:solidFill>
                  <a:schemeClr val="tx1"/>
                </a:solidFill>
              </a:rPr>
              <a:t>, though letters are not needed. </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7</a:t>
            </a:fld>
            <a:endParaRPr lang="en-US" altLang="en-US" sz="1200" b="0" dirty="0"/>
          </a:p>
        </p:txBody>
      </p:sp>
      <p:sp>
        <p:nvSpPr>
          <p:cNvPr id="2" name="Date Placeholder 1"/>
          <p:cNvSpPr>
            <a:spLocks noGrp="1"/>
          </p:cNvSpPr>
          <p:nvPr>
            <p:ph type="dt" idx="15"/>
          </p:nvPr>
        </p:nvSpPr>
        <p:spPr/>
        <p:txBody>
          <a:bodyPr/>
          <a:lstStyle/>
          <a:p>
            <a:r>
              <a:rPr lang="en-US"/>
              <a:t>16-18 July 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16-18 July 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16-18 July 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36938</TotalTime>
  <Words>4083</Words>
  <Application>Microsoft Office PowerPoint</Application>
  <PresentationFormat>On-screen Show (4:3)</PresentationFormat>
  <Paragraphs>619</Paragraphs>
  <Slides>33</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42" baseType="lpstr">
      <vt:lpstr>Arial</vt:lpstr>
      <vt:lpstr>Calibri</vt:lpstr>
      <vt:lpstr>Helvetica</vt:lpstr>
      <vt:lpstr>Monotype Sorts</vt:lpstr>
      <vt:lpstr>Times New Roman</vt:lpstr>
      <vt:lpstr>Wingdings</vt:lpstr>
      <vt:lpstr>Office Theme</vt:lpstr>
      <vt:lpstr>Document</vt:lpstr>
      <vt:lpstr>Presentation</vt:lpstr>
      <vt:lpstr>IEEE 802.18 RR-TAG Plenary Agenda</vt:lpstr>
      <vt:lpstr>Call to Order / Administrative Items</vt:lpstr>
      <vt:lpstr>Other Guidelines for IEEE WG Meetings</vt:lpstr>
      <vt:lpstr>Participation in IEEE 802 Meetings</vt:lpstr>
      <vt:lpstr>Agenda for Plenary</vt:lpstr>
      <vt:lpstr>Administrative – Motions and more</vt:lpstr>
      <vt:lpstr>Administrative – Motions and more</vt:lpstr>
      <vt:lpstr>Responsibilities of WG Vice Chair</vt:lpstr>
      <vt:lpstr>Responsibilities of WG Secretary</vt:lpstr>
      <vt:lpstr>EU items to share -1</vt:lpstr>
      <vt:lpstr>EU items to share -2</vt:lpstr>
      <vt:lpstr>EU items to share -3</vt:lpstr>
      <vt:lpstr>EU items to share -4 </vt:lpstr>
      <vt:lpstr>ITU-R SM.2352 on THz</vt:lpstr>
      <vt:lpstr>UWB status for Japan</vt:lpstr>
      <vt:lpstr>APT (Asia-Pacific Telecommunity)-meeting on WRC-19</vt:lpstr>
      <vt:lpstr>General Discussion Items -1 of 4</vt:lpstr>
      <vt:lpstr>General Discussion Items -2 of 4</vt:lpstr>
      <vt:lpstr>General Discussion Items -3 of 4</vt:lpstr>
      <vt:lpstr>General Discussion Items -4 of 4</vt:lpstr>
      <vt:lpstr>Actions / AOB / Recess</vt:lpstr>
      <vt:lpstr>Thursday Agenda</vt:lpstr>
      <vt:lpstr>ITU-R THz SM.2352 submission </vt:lpstr>
      <vt:lpstr>APT update and submissions</vt:lpstr>
      <vt:lpstr>APT submissions motion</vt:lpstr>
      <vt:lpstr>Teleconferences</vt:lpstr>
      <vt:lpstr>Actions Required</vt:lpstr>
      <vt:lpstr>Any Other Business</vt:lpstr>
      <vt:lpstr>Adjourn</vt:lpstr>
      <vt:lpstr>PowerPoint Presentation</vt:lpstr>
      <vt:lpstr>Responsibilities of Working Group Officers</vt:lpstr>
      <vt:lpstr>ITU-R THz SM.2352 motion</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1667</cp:revision>
  <cp:lastPrinted>1601-01-01T00:00:00Z</cp:lastPrinted>
  <dcterms:created xsi:type="dcterms:W3CDTF">2016-03-03T14:54:45Z</dcterms:created>
  <dcterms:modified xsi:type="dcterms:W3CDTF">2019-07-16T16:32:28Z</dcterms:modified>
</cp:coreProperties>
</file>