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341" r:id="rId3"/>
    <p:sldId id="329" r:id="rId4"/>
    <p:sldId id="330" r:id="rId5"/>
    <p:sldId id="516" r:id="rId6"/>
    <p:sldId id="596" r:id="rId7"/>
    <p:sldId id="559" r:id="rId8"/>
    <p:sldId id="462" r:id="rId9"/>
    <p:sldId id="549" r:id="rId10"/>
    <p:sldId id="517" r:id="rId11"/>
    <p:sldId id="598" r:id="rId12"/>
    <p:sldId id="486" r:id="rId13"/>
    <p:sldId id="592" r:id="rId14"/>
    <p:sldId id="593" r:id="rId15"/>
    <p:sldId id="590" r:id="rId16"/>
    <p:sldId id="589" r:id="rId17"/>
    <p:sldId id="585" r:id="rId18"/>
    <p:sldId id="591" r:id="rId19"/>
    <p:sldId id="595" r:id="rId20"/>
    <p:sldId id="547" r:id="rId21"/>
    <p:sldId id="535" r:id="rId22"/>
    <p:sldId id="597" r:id="rId23"/>
    <p:sldId id="344" r:id="rId24"/>
    <p:sldId id="600" r:id="rId25"/>
    <p:sldId id="594" r:id="rId26"/>
    <p:sldId id="524" r:id="rId27"/>
    <p:sldId id="498" r:id="rId28"/>
    <p:sldId id="402" r:id="rId29"/>
    <p:sldId id="403" r:id="rId30"/>
    <p:sldId id="425" r:id="rId31"/>
    <p:sldId id="599" r:id="rId32"/>
    <p:sldId id="574"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23" autoAdjust="0"/>
    <p:restoredTop sz="96182" autoAdjust="0"/>
  </p:normalViewPr>
  <p:slideViewPr>
    <p:cSldViewPr>
      <p:cViewPr varScale="1">
        <p:scale>
          <a:sx n="110" d="100"/>
          <a:sy n="110" d="100"/>
        </p:scale>
        <p:origin x="918"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567697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198113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934560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16-18 July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16-18 July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16-18 July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802.18-19/0087r00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portal.etsi.org/tb.aspx?tbid=620&amp;SubTB=620"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 Id="rId4" Type="http://schemas.openxmlformats.org/officeDocument/2006/relationships/hyperlink" Target="https://portal.etsi.org/tb.aspx?tbid=286&amp;SubTB=286"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086-00-0000-outdoor-uwb-regulation-of-japan.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apt.int/2019-APG19-5"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msit.go.kr/web/msipContents/contentsView.do?cateId=mssw353&amp;artId=2044437"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79-00-0000-bosch-petition-for-rulemaking-uwb-devices-and-systems.pdf" TargetMode="External"/><Relationship Id="rId2" Type="http://schemas.openxmlformats.org/officeDocument/2006/relationships/hyperlink" Target="https://ecfsapi.fcc.gov/file/10618992215487/2019%20FINAL%20PETITION%20FOR%20RULE%20MAKING%20for%20FCC%20Filing.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ecfs/search/filings?limit=50&amp;offset=0&amp;proceedings_name=19-83&amp;sort=date_received,DESC" TargetMode="External"/><Relationship Id="rId2" Type="http://schemas.openxmlformats.org/officeDocument/2006/relationships/hyperlink" Target="https://fccid.io/2AS57OSSIACOTATX201"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_________/"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www.mtgevents.com.au/ieee2019/visa-and-travel/"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62-00-0000-minutes-atl-w-interim-14-16may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16-18 July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 – 18 July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60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buFont typeface="Arial" panose="020B0604020202020204" pitchFamily="34" charset="0"/>
              <a:buChar char="•"/>
            </a:pPr>
            <a:r>
              <a:rPr lang="en-US" sz="1800" dirty="0"/>
              <a:t>Delegated Act on C-ITS, very controversial</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On 04 July, the European Council met, and rejected the delegated act. </a:t>
            </a:r>
          </a:p>
          <a:p>
            <a:pPr lvl="1">
              <a:buFont typeface="Arial" panose="020B0604020202020204" pitchFamily="34" charset="0"/>
              <a:buChar char="•"/>
            </a:pPr>
            <a:r>
              <a:rPr lang="en-US" sz="1600" dirty="0"/>
              <a:t>Next steps is tbd.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meeting #55 was 02-03 July (2 </a:t>
            </a:r>
            <a:r>
              <a:rPr lang="en-US" sz="1800" dirty="0" err="1">
                <a:solidFill>
                  <a:schemeClr val="tx1"/>
                </a:solidFill>
              </a:rPr>
              <a:t>wks</a:t>
            </a:r>
            <a:r>
              <a:rPr lang="en-US" sz="1800" dirty="0">
                <a:solidFill>
                  <a:schemeClr val="tx1"/>
                </a:solidFill>
              </a:rPr>
              <a:t> back)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 candidate for chair at this time.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online meetings were 09, 10, 11, 17 July (now)</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a:buFont typeface="Arial" panose="020B0604020202020204" pitchFamily="34" charset="0"/>
              <a:buChar char="•"/>
            </a:pPr>
            <a:r>
              <a:rPr lang="en-US" sz="1800" dirty="0">
                <a:solidFill>
                  <a:schemeClr val="tx1"/>
                </a:solidFill>
              </a:rPr>
              <a:t>ETSI – ERM </a:t>
            </a:r>
            <a:r>
              <a:rPr lang="en-US" sz="1800" b="0" dirty="0">
                <a:solidFill>
                  <a:schemeClr val="tx1"/>
                </a:solidFill>
                <a:hlinkClick r:id="rId3"/>
              </a:rPr>
              <a:t>&lt;TG-37&gt;</a:t>
            </a:r>
            <a:r>
              <a:rPr lang="en-US" sz="1800" b="0" dirty="0">
                <a:solidFill>
                  <a:schemeClr val="tx1"/>
                </a:solidFill>
              </a:rPr>
              <a:t>  </a:t>
            </a:r>
            <a:r>
              <a:rPr lang="en-US" sz="1800" dirty="0">
                <a:solidFill>
                  <a:schemeClr val="tx1"/>
                </a:solidFill>
              </a:rPr>
              <a:t>meeting # 34 was 09-10 July (last week)</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4"/>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78961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85800" y="1219201"/>
            <a:ext cx="8353245" cy="5256212"/>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600" dirty="0">
                <a:solidFill>
                  <a:schemeClr val="tx1"/>
                </a:solidFill>
              </a:rPr>
              <a:t> </a:t>
            </a:r>
            <a:r>
              <a:rPr lang="en-US" sz="1800" dirty="0">
                <a:solidFill>
                  <a:schemeClr val="tx1"/>
                </a:solidFill>
              </a:rPr>
              <a:t>CEPT – ECC  </a:t>
            </a:r>
            <a:r>
              <a:rPr lang="en-US" sz="1800" b="0" dirty="0">
                <a:solidFill>
                  <a:schemeClr val="tx1"/>
                </a:solidFill>
                <a:hlinkClick r:id="rId3"/>
              </a:rPr>
              <a:t>&lt;SE24&gt;</a:t>
            </a:r>
            <a:r>
              <a:rPr lang="en-US" sz="18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endParaRPr lang="en-US" sz="1800" dirty="0">
              <a:solidFill>
                <a:schemeClr val="tx1"/>
              </a:solidFill>
            </a:endParaRP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600" dirty="0">
                <a:solidFill>
                  <a:schemeClr val="tx1"/>
                </a:solidFill>
              </a:rPr>
              <a:t> </a:t>
            </a: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endParaRPr lang="en-US" sz="1600" dirty="0">
              <a:solidFill>
                <a:schemeClr val="bg1">
                  <a:lumMod val="75000"/>
                </a:schemeClr>
              </a:solidFill>
            </a:endParaRP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0"/>
              </a:spcBef>
              <a:buFont typeface="Arial" panose="020B0604020202020204" pitchFamily="34" charset="0"/>
              <a:buChar char="•"/>
            </a:pPr>
            <a:r>
              <a:rPr lang="en-US" sz="1800" dirty="0"/>
              <a:t>Will review a draft of a submission to ITU-R on the current SM.2352</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UWB status for Japan</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See presentation on Mentor: </a:t>
            </a:r>
          </a:p>
          <a:p>
            <a:pPr lvl="1">
              <a:buFont typeface="Arial" panose="020B0604020202020204" pitchFamily="34" charset="0"/>
              <a:buChar char="•"/>
            </a:pPr>
            <a:r>
              <a:rPr lang="en-US" sz="1800" dirty="0">
                <a:solidFill>
                  <a:schemeClr val="tx1"/>
                </a:solidFill>
                <a:hlinkClick r:id="rId3"/>
              </a:rPr>
              <a:t>https://mentor.ieee.org/802.18/dcn/19/18-19-0086-00-0000-outdoor-uwb-regulation-of-japan.pptx</a:t>
            </a:r>
            <a:r>
              <a:rPr lang="en-US" sz="1800" dirty="0">
                <a:solidFill>
                  <a:schemeClr val="tx1"/>
                </a:solidFill>
              </a:rPr>
              <a:t>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191818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APT (Asia-Pacific </a:t>
            </a:r>
            <a:r>
              <a:rPr lang="en-US" sz="2400" dirty="0" err="1"/>
              <a:t>Telecommunity</a:t>
            </a:r>
            <a:r>
              <a:rPr lang="en-US" sz="2400" dirty="0"/>
              <a:t>)-meeting on WRC-19</a:t>
            </a:r>
            <a:endParaRPr lang="en-US" sz="1800" b="0" dirty="0"/>
          </a:p>
        </p:txBody>
      </p:sp>
      <p:sp>
        <p:nvSpPr>
          <p:cNvPr id="3" name="Content Placeholder 2"/>
          <p:cNvSpPr>
            <a:spLocks noGrp="1"/>
          </p:cNvSpPr>
          <p:nvPr>
            <p:ph idx="1"/>
          </p:nvPr>
        </p:nvSpPr>
        <p:spPr>
          <a:xfrm>
            <a:off x="698889" y="1066800"/>
            <a:ext cx="8190998" cy="5346442"/>
          </a:xfrm>
        </p:spPr>
        <p:txBody>
          <a:bodyPr/>
          <a:lstStyle/>
          <a:p>
            <a:pPr marL="0" indent="0">
              <a:spcBef>
                <a:spcPts val="0"/>
              </a:spcBef>
            </a:pPr>
            <a:r>
              <a:rPr lang="en-US" sz="1800" dirty="0"/>
              <a:t> </a:t>
            </a:r>
          </a:p>
          <a:p>
            <a:pPr marL="400050">
              <a:buFont typeface="Arial" panose="020B0604020202020204" pitchFamily="34" charset="0"/>
              <a:buChar char="•"/>
            </a:pPr>
            <a:r>
              <a:rPr lang="en-US" sz="1800" b="0" dirty="0">
                <a:hlinkClick r:id="rId2"/>
              </a:rPr>
              <a:t>The 5th Meeting of APT Conference Preparatory Group for WRC-19 (APG19-5)</a:t>
            </a:r>
            <a:endParaRPr lang="en-US" sz="1800" b="0" dirty="0"/>
          </a:p>
          <a:p>
            <a:pPr marL="400050">
              <a:buFont typeface="Arial" panose="020B0604020202020204" pitchFamily="34" charset="0"/>
              <a:buChar char="•"/>
            </a:pPr>
            <a:r>
              <a:rPr lang="en-US" sz="1800" dirty="0"/>
              <a:t>31 July 2019 - 06 August 2019, Tokyo, Japan</a:t>
            </a:r>
          </a:p>
          <a:p>
            <a:pPr marL="400050">
              <a:buFont typeface="Arial" panose="020B0604020202020204" pitchFamily="34" charset="0"/>
              <a:buChar char="•"/>
            </a:pPr>
            <a:r>
              <a:rPr lang="en-US" sz="1800" dirty="0"/>
              <a:t>They will include discussions on IMT designation in 6GHz.</a:t>
            </a:r>
          </a:p>
          <a:p>
            <a:pPr marL="400050">
              <a:buFont typeface="Arial" panose="020B0604020202020204" pitchFamily="34" charset="0"/>
              <a:buChar char="•"/>
            </a:pPr>
            <a:r>
              <a:rPr lang="en-US" sz="1800" dirty="0"/>
              <a:t>Meeting on WRC-19,  includes AIs for WRC-23, comments due by 24 July. </a:t>
            </a:r>
          </a:p>
          <a:p>
            <a:pPr marL="400050">
              <a:buFont typeface="Arial" panose="020B0604020202020204" pitchFamily="34" charset="0"/>
              <a:buChar char="•"/>
            </a:pPr>
            <a:r>
              <a:rPr lang="en-US" sz="1800" dirty="0">
                <a:solidFill>
                  <a:schemeClr val="tx1"/>
                </a:solidFill>
              </a:rPr>
              <a:t>To file something we would need to be considered an other relevant organization.  </a:t>
            </a:r>
          </a:p>
          <a:p>
            <a:pPr marL="800100" lvl="1">
              <a:buFont typeface="Arial" panose="020B0604020202020204" pitchFamily="34" charset="0"/>
              <a:buChar char="•"/>
            </a:pPr>
            <a:r>
              <a:rPr lang="en-US" sz="1600" dirty="0">
                <a:solidFill>
                  <a:schemeClr val="tx1"/>
                </a:solidFill>
              </a:rPr>
              <a:t>Looks busy to file with separate documents per AI to different working parties. </a:t>
            </a:r>
          </a:p>
          <a:p>
            <a:pPr marL="800100" lvl="1">
              <a:buFont typeface="Arial" panose="020B0604020202020204" pitchFamily="34" charset="0"/>
              <a:buChar char="•"/>
            </a:pPr>
            <a:r>
              <a:rPr lang="en-US" sz="1600" dirty="0">
                <a:solidFill>
                  <a:schemeClr val="tx1"/>
                </a:solidFill>
              </a:rPr>
              <a:t>There would be 3 filings;  1.12&amp;1.15;  1.13&amp;1.16&amp;9.1.5;  10 </a:t>
            </a:r>
          </a:p>
          <a:p>
            <a:pPr marL="400050">
              <a:buFont typeface="Arial" panose="020B0604020202020204" pitchFamily="34" charset="0"/>
              <a:buChar char="•"/>
            </a:pPr>
            <a:r>
              <a:rPr lang="en-US" sz="1800" dirty="0">
                <a:solidFill>
                  <a:schemeClr val="tx1"/>
                </a:solidFill>
              </a:rPr>
              <a:t>A member is looking into some comments.</a:t>
            </a:r>
          </a:p>
          <a:p>
            <a:pPr marL="800100" lvl="1">
              <a:buFont typeface="Arial" panose="020B0604020202020204" pitchFamily="34" charset="0"/>
              <a:buChar char="•"/>
            </a:pPr>
            <a:r>
              <a:rPr lang="en-US" sz="1600" dirty="0">
                <a:solidFill>
                  <a:srgbClr val="00B0F0"/>
                </a:solidFill>
              </a:rPr>
              <a:t>We would need to finalize Thursday for LMSC closing meeting. </a:t>
            </a:r>
          </a:p>
          <a:p>
            <a:pPr marL="400050">
              <a:buFont typeface="Arial" panose="020B0604020202020204" pitchFamily="34" charset="0"/>
              <a:buChar char="•"/>
            </a:pPr>
            <a:r>
              <a:rPr lang="en-US" sz="2000" dirty="0">
                <a:solidFill>
                  <a:schemeClr val="tx1"/>
                </a:solidFill>
              </a:rPr>
              <a:t> </a:t>
            </a:r>
          </a:p>
          <a:p>
            <a:pPr marL="800100" lvl="1">
              <a:buFont typeface="Arial" panose="020B0604020202020204" pitchFamily="34" charset="0"/>
              <a:buChar char="•"/>
            </a:pPr>
            <a:endParaRPr lang="en-US" sz="1600" dirty="0">
              <a:solidFill>
                <a:schemeClr val="tx1"/>
              </a:solidFill>
            </a:endParaRPr>
          </a:p>
          <a:p>
            <a:pPr marL="514350" lvl="1" indent="0"/>
            <a:endParaRPr lang="en-US" sz="1600" dirty="0">
              <a:solidFill>
                <a:schemeClr val="tx1"/>
              </a:solidFill>
            </a:endParaRPr>
          </a:p>
          <a:p>
            <a:pPr marL="457200" lvl="1" indent="0">
              <a:spcBef>
                <a:spcPts val="0"/>
              </a:spcBef>
            </a:pPr>
            <a:endParaRPr lang="en-US" sz="1600" dirty="0"/>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42324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 of 4</a:t>
            </a:r>
            <a:endParaRPr lang="en-US" sz="2400" dirty="0"/>
          </a:p>
        </p:txBody>
      </p:sp>
      <p:sp>
        <p:nvSpPr>
          <p:cNvPr id="3" name="Content Placeholder 2"/>
          <p:cNvSpPr>
            <a:spLocks noGrp="1"/>
          </p:cNvSpPr>
          <p:nvPr>
            <p:ph idx="1"/>
          </p:nvPr>
        </p:nvSpPr>
        <p:spPr>
          <a:xfrm>
            <a:off x="698888" y="1066800"/>
            <a:ext cx="8445111"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MSIT, Korea, has issued a consultation with a comment deadline of 19 August 2019.  Summary is: </a:t>
            </a:r>
          </a:p>
          <a:p>
            <a:pPr lvl="1"/>
            <a:r>
              <a:rPr lang="en-US" sz="1600" u="sng" dirty="0">
                <a:hlinkClick r:id="rId2"/>
              </a:rPr>
              <a:t>https://www.msit.go.kr/web/msipContents/contentsView.do?cateId=mssw353&amp;artId=2044437</a:t>
            </a:r>
            <a:r>
              <a:rPr lang="en-US" sz="1600" dirty="0"/>
              <a:t> </a:t>
            </a:r>
          </a:p>
          <a:p>
            <a:pPr lvl="1"/>
            <a:r>
              <a:rPr lang="en-US" sz="1600" dirty="0"/>
              <a:t>[1]  Increase vehicle collision radar radio frequency from 76-77 GHz to 76-81 GHz.</a:t>
            </a:r>
          </a:p>
          <a:p>
            <a:pPr lvl="1">
              <a:buFont typeface="Arial" panose="020B0604020202020204" pitchFamily="34" charset="0"/>
              <a:buChar char="•"/>
            </a:pPr>
            <a:r>
              <a:rPr lang="en-US" sz="1600" dirty="0"/>
              <a:t>Not looking like IEEE 802 has any standards in this band, </a:t>
            </a:r>
            <a:r>
              <a:rPr lang="en-US" sz="1600" dirty="0">
                <a:solidFill>
                  <a:srgbClr val="00B0F0"/>
                </a:solidFill>
              </a:rPr>
              <a:t>we should review to be sure.</a:t>
            </a:r>
          </a:p>
          <a:p>
            <a:pPr lvl="1">
              <a:buFont typeface="Arial" panose="020B0604020202020204" pitchFamily="34" charset="0"/>
              <a:buChar char="•"/>
            </a:pPr>
            <a:r>
              <a:rPr lang="en-US" sz="1600" dirty="0">
                <a:solidFill>
                  <a:srgbClr val="00B0F0"/>
                </a:solidFill>
              </a:rPr>
              <a:t>Question: is anyone aware of any IEEE 802 standard &gt; 76 GHz?  </a:t>
            </a:r>
          </a:p>
          <a:p>
            <a:pPr lvl="1">
              <a:buFont typeface="Arial" panose="020B0604020202020204" pitchFamily="34" charset="0"/>
              <a:buChar char="•"/>
            </a:pPr>
            <a:r>
              <a:rPr lang="en-US" sz="1600" dirty="0">
                <a:solidFill>
                  <a:srgbClr val="00B0F0"/>
                </a:solidFill>
              </a:rPr>
              <a:t> </a:t>
            </a:r>
          </a:p>
          <a:p>
            <a:pPr lvl="1"/>
            <a:endParaRPr lang="en-US" sz="1600" dirty="0"/>
          </a:p>
          <a:p>
            <a:pPr lvl="1">
              <a:buFont typeface="Arial" panose="020B0604020202020204" pitchFamily="34" charset="0"/>
              <a:buChar char="•"/>
            </a:pPr>
            <a:r>
              <a:rPr lang="en-US" sz="1600" dirty="0"/>
              <a:t>Also in consultation: </a:t>
            </a:r>
          </a:p>
          <a:p>
            <a:pPr lvl="1"/>
            <a:r>
              <a:rPr lang="en-US" sz="1600" dirty="0"/>
              <a:t>[2]  Update the supply power of the radar antenna for preventing vehicle collision from 10mW or below to 20mW or below.</a:t>
            </a:r>
          </a:p>
          <a:p>
            <a:pPr lvl="1"/>
            <a:r>
              <a:rPr lang="en-US" sz="1600" dirty="0"/>
              <a:t>[3]  Add a new center frequency of 262 MHz band and encourage the use of interference avoiding technique (e.g., LBT).</a:t>
            </a:r>
          </a:p>
          <a:p>
            <a:pPr lvl="2">
              <a:buFont typeface="Arial" panose="020B0604020202020204" pitchFamily="34" charset="0"/>
              <a:buChar char="•"/>
            </a:pPr>
            <a:r>
              <a:rPr lang="en-US" sz="1400" dirty="0"/>
              <a:t>A member looked and is not finding any IEEE 802 standards in this 262 MHz band.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 of 4</a:t>
            </a:r>
            <a:endParaRPr lang="en-US" sz="2400" dirty="0"/>
          </a:p>
        </p:txBody>
      </p:sp>
      <p:sp>
        <p:nvSpPr>
          <p:cNvPr id="3" name="Content Placeholder 2"/>
          <p:cNvSpPr>
            <a:spLocks noGrp="1"/>
          </p:cNvSpPr>
          <p:nvPr>
            <p:ph idx="1"/>
          </p:nvPr>
        </p:nvSpPr>
        <p:spPr>
          <a:xfrm>
            <a:off x="698889" y="1066800"/>
            <a:ext cx="8190998" cy="5346442"/>
          </a:xfrm>
        </p:spPr>
        <p:txBody>
          <a:bodyPr/>
          <a:lstStyle/>
          <a:p>
            <a:pPr lvl="1">
              <a:spcBef>
                <a:spcPts val="0"/>
              </a:spcBef>
              <a:buFont typeface="Arial" panose="020B0604020202020204" pitchFamily="34" charset="0"/>
              <a:buChar char="•"/>
            </a:pPr>
            <a:endParaRPr lang="en-US" sz="1800" dirty="0"/>
          </a:p>
          <a:p>
            <a:pPr>
              <a:buFont typeface="Arial" panose="020B0604020202020204" pitchFamily="34" charset="0"/>
              <a:buChar char="•"/>
            </a:pPr>
            <a:r>
              <a:rPr lang="en-US" sz="1800" dirty="0"/>
              <a:t>UWB petition for rule making</a:t>
            </a:r>
            <a:endParaRPr lang="en-US" sz="1800" b="0" dirty="0"/>
          </a:p>
          <a:p>
            <a:pPr>
              <a:buFont typeface="Arial" panose="020B0604020202020204" pitchFamily="34" charset="0"/>
              <a:buChar char="•"/>
            </a:pPr>
            <a:r>
              <a:rPr lang="en-US" sz="1800" b="0" dirty="0">
                <a:hlinkClick r:id="rId2"/>
              </a:rPr>
              <a:t>https://ecfsapi.fcc.gov/file/10618992215487/2019%20FINAL%20PETITION%20FOR%20RULE%20MAKING%20for%20FCC%20Filing.pdf</a:t>
            </a:r>
            <a:r>
              <a:rPr lang="en-US" sz="1800" b="0" dirty="0"/>
              <a:t>   </a:t>
            </a:r>
          </a:p>
          <a:p>
            <a:pPr lvl="1">
              <a:buFont typeface="Arial" panose="020B0604020202020204" pitchFamily="34" charset="0"/>
              <a:buChar char="•"/>
            </a:pPr>
            <a:r>
              <a:rPr lang="en-US" sz="1600" dirty="0">
                <a:hlinkClick r:id="rId3"/>
              </a:rPr>
              <a:t>https://mentor.ieee.org/802.18/dcn/19/18-19-0079-00-0000-bosch-petition-for-rulemaking-uwb-devices-and-systems.pdf</a:t>
            </a:r>
            <a:r>
              <a:rPr lang="en-US" sz="1600" dirty="0"/>
              <a:t>  </a:t>
            </a:r>
          </a:p>
          <a:p>
            <a:pPr lvl="1">
              <a:buFont typeface="Arial" panose="020B0604020202020204" pitchFamily="34" charset="0"/>
              <a:buChar char="•"/>
            </a:pPr>
            <a:r>
              <a:rPr lang="en-US" sz="1600" b="0" dirty="0"/>
              <a:t>With a quick thumb through earlier much is focused on taking the waivers approved over the last many years and codifying them</a:t>
            </a:r>
            <a:r>
              <a:rPr lang="en-US" sz="1600" dirty="0"/>
              <a:t>.  </a:t>
            </a:r>
          </a:p>
          <a:p>
            <a:pPr lvl="1">
              <a:buFont typeface="Arial" panose="020B0604020202020204" pitchFamily="34" charset="0"/>
              <a:buChar char="•"/>
            </a:pPr>
            <a:r>
              <a:rPr lang="en-US" sz="1600" dirty="0"/>
              <a:t>Have not reviewed enough if wanting more than that, e.g. higher power.</a:t>
            </a:r>
          </a:p>
          <a:p>
            <a:pPr lvl="1">
              <a:buFont typeface="Arial" panose="020B0604020202020204" pitchFamily="34" charset="0"/>
              <a:buChar char="•"/>
            </a:pPr>
            <a:r>
              <a:rPr lang="en-US" sz="1600" b="0" dirty="0"/>
              <a:t>Any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-3 of 4</a:t>
            </a:r>
            <a:endParaRPr lang="en-US" sz="2400" dirty="0"/>
          </a:p>
        </p:txBody>
      </p:sp>
      <p:sp>
        <p:nvSpPr>
          <p:cNvPr id="3" name="Content Placeholder 2"/>
          <p:cNvSpPr>
            <a:spLocks noGrp="1"/>
          </p:cNvSpPr>
          <p:nvPr>
            <p:ph idx="1"/>
          </p:nvPr>
        </p:nvSpPr>
        <p:spPr>
          <a:xfrm>
            <a:off x="698889" y="1066799"/>
            <a:ext cx="8190998" cy="5408613"/>
          </a:xfrm>
        </p:spPr>
        <p:txBody>
          <a:bodyPr/>
          <a:lstStyle/>
          <a:p>
            <a:pPr marL="0" indent="0">
              <a:spcBef>
                <a:spcPts val="0"/>
              </a:spcBef>
            </a:pPr>
            <a:r>
              <a:rPr lang="en-US" sz="1800" dirty="0"/>
              <a:t> </a:t>
            </a:r>
          </a:p>
          <a:p>
            <a:pPr>
              <a:spcBef>
                <a:spcPts val="0"/>
              </a:spcBef>
              <a:buFont typeface="Arial" panose="020B0604020202020204" pitchFamily="34" charset="0"/>
              <a:buChar char="•"/>
            </a:pPr>
            <a:r>
              <a:rPr lang="en-US" sz="1800" dirty="0"/>
              <a:t>The FCC authorized a product recently that transfers 1W of power about 1m distance. </a:t>
            </a:r>
          </a:p>
          <a:p>
            <a:pPr>
              <a:spcBef>
                <a:spcPts val="0"/>
              </a:spcBef>
              <a:buFont typeface="Arial" panose="020B0604020202020204" pitchFamily="34" charset="0"/>
              <a:buChar char="•"/>
            </a:pPr>
            <a:r>
              <a:rPr lang="en-US" sz="1800" b="0" dirty="0"/>
              <a:t>We should expect an increasing conversation in the next while about the usage of unlicensed spectrum for communications vs power transfer. </a:t>
            </a:r>
          </a:p>
          <a:p>
            <a:pPr>
              <a:spcBef>
                <a:spcPts val="0"/>
              </a:spcBef>
              <a:buFont typeface="Arial" panose="020B0604020202020204" pitchFamily="34" charset="0"/>
              <a:buChar char="•"/>
            </a:pPr>
            <a:r>
              <a:rPr lang="en-US" sz="1800" b="0" dirty="0"/>
              <a:t>There seems to be references to both 2.4GHz (FCC ID 2AS57OSSIACOTATX201) and 24GHz (FCC docked 19-83).</a:t>
            </a:r>
          </a:p>
          <a:p>
            <a:pPr lvl="2">
              <a:spcBef>
                <a:spcPts val="0"/>
              </a:spcBef>
              <a:buFont typeface="Arial" panose="020B0604020202020204" pitchFamily="34" charset="0"/>
              <a:buChar char="•"/>
            </a:pPr>
            <a:r>
              <a:rPr lang="en-US" sz="1600" u="sng" dirty="0">
                <a:hlinkClick r:id="rId2"/>
              </a:rPr>
              <a:t>https://fccid.io/2AS57OSSIACOTATX201</a:t>
            </a:r>
            <a:endParaRPr lang="en-US" sz="1600" dirty="0"/>
          </a:p>
          <a:p>
            <a:pPr lvl="2">
              <a:spcBef>
                <a:spcPts val="0"/>
              </a:spcBef>
              <a:buFont typeface="Arial" panose="020B0604020202020204" pitchFamily="34" charset="0"/>
              <a:buChar char="•"/>
            </a:pPr>
            <a:r>
              <a:rPr lang="en-US" sz="1600" u="sng" dirty="0">
                <a:hlinkClick r:id="rId3"/>
              </a:rPr>
              <a:t>https://www.fcc.gov/ecfs/search/filings?limit=50&amp;offset=0&amp;proceedings_name=19-83&amp;sort=date_received,DESC</a:t>
            </a:r>
            <a:r>
              <a:rPr lang="en-US" sz="1600" dirty="0"/>
              <a:t> </a:t>
            </a:r>
          </a:p>
          <a:p>
            <a:pPr lvl="1">
              <a:spcBef>
                <a:spcPts val="0"/>
              </a:spcBef>
              <a:buFont typeface="Arial" panose="020B0604020202020204" pitchFamily="34" charset="0"/>
              <a:buChar char="•"/>
            </a:pPr>
            <a:r>
              <a:rPr lang="en-US" sz="1600" dirty="0"/>
              <a:t> </a:t>
            </a:r>
          </a:p>
          <a:p>
            <a:pPr lvl="4">
              <a:spcBef>
                <a:spcPts val="0"/>
              </a:spcBef>
              <a:buFont typeface="Arial" panose="020B0604020202020204" pitchFamily="34" charset="0"/>
              <a:buChar char="•"/>
            </a:pPr>
            <a:endParaRPr lang="en-US" sz="1000" dirty="0"/>
          </a:p>
          <a:p>
            <a:pPr>
              <a:buFont typeface="Arial" panose="020B0604020202020204" pitchFamily="34" charset="0"/>
              <a:buChar char="•"/>
            </a:pPr>
            <a:r>
              <a:rPr lang="en-US" sz="1800" dirty="0"/>
              <a:t>ITU-R and WRC, keeping up. </a:t>
            </a:r>
          </a:p>
          <a:p>
            <a:pPr lvl="1">
              <a:buFont typeface="Arial" panose="020B0604020202020204" pitchFamily="34" charset="0"/>
              <a:buChar char="•"/>
            </a:pPr>
            <a:r>
              <a:rPr lang="en-US" sz="1600" dirty="0">
                <a:solidFill>
                  <a:schemeClr val="tx1"/>
                </a:solidFill>
              </a:rPr>
              <a:t>Did have a meeting with staff earlier (25 June), outlining WRC process and ITU-R. </a:t>
            </a:r>
          </a:p>
          <a:p>
            <a:pPr lvl="1">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p>
          <a:p>
            <a:pPr lvl="1">
              <a:buFont typeface="Arial" panose="020B0604020202020204" pitchFamily="34" charset="0"/>
              <a:buChar char="•"/>
            </a:pPr>
            <a:endParaRPr lang="en-US" sz="1600" dirty="0">
              <a:solidFill>
                <a:srgbClr val="002060"/>
              </a:solidFill>
            </a:endParaRPr>
          </a:p>
          <a:p>
            <a:pPr lvl="1">
              <a:buFont typeface="Arial" panose="020B0604020202020204" pitchFamily="34" charset="0"/>
              <a:buChar char="•"/>
            </a:pPr>
            <a:endParaRPr lang="en-US" sz="10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21337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-4 of 4</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t>Items discussed in teleconferences since May:</a:t>
            </a:r>
          </a:p>
          <a:p>
            <a:pPr lvl="1">
              <a:buFont typeface="Arial" panose="020B0604020202020204" pitchFamily="34" charset="0"/>
              <a:buChar char="•"/>
            </a:pPr>
            <a:r>
              <a:rPr lang="en-US" sz="1600" dirty="0"/>
              <a:t>Lots on EU items over the 2 months</a:t>
            </a:r>
          </a:p>
          <a:p>
            <a:pPr lvl="1">
              <a:buFont typeface="Arial" panose="020B0604020202020204" pitchFamily="34" charset="0"/>
              <a:buChar char="•"/>
            </a:pPr>
            <a:r>
              <a:rPr lang="en-US" sz="1600" dirty="0"/>
              <a:t>5GAA waiver request to drop most of DSRC/IEEE std. from U-NII-4; IEE 802 comments sent to FCC and DoT and DoT personnel.</a:t>
            </a:r>
          </a:p>
          <a:p>
            <a:pPr lvl="1">
              <a:buFont typeface="Arial" panose="020B0604020202020204" pitchFamily="34" charset="0"/>
              <a:buChar char="•"/>
            </a:pPr>
            <a:r>
              <a:rPr lang="en-US" sz="1600" dirty="0"/>
              <a:t>Singapore consultation to drop SRD from 866-869MHz, then only SRD for all is 920-925MHz, IEEE 802 comments sent to IMDA. </a:t>
            </a:r>
          </a:p>
          <a:p>
            <a:pPr lvl="1">
              <a:buFont typeface="Arial" panose="020B0604020202020204" pitchFamily="34" charset="0"/>
              <a:buChar char="•"/>
            </a:pPr>
            <a:r>
              <a:rPr lang="en-US" sz="1600" dirty="0"/>
              <a:t>Japan requested inputs on WRC-19 AIs, we were not able to comment.</a:t>
            </a:r>
          </a:p>
          <a:p>
            <a:pPr lvl="1">
              <a:buFont typeface="Arial" panose="020B0604020202020204" pitchFamily="34" charset="0"/>
              <a:buChar char="•"/>
            </a:pPr>
            <a:r>
              <a:rPr lang="en-US" altLang="en-US" sz="1600" dirty="0"/>
              <a:t>FCC seeks additional (specific) comments on 3.7-4.2GHz</a:t>
            </a:r>
          </a:p>
          <a:p>
            <a:pPr lvl="1">
              <a:buFont typeface="Arial" panose="020B0604020202020204" pitchFamily="34" charset="0"/>
              <a:buChar char="•"/>
            </a:pPr>
            <a:r>
              <a:rPr lang="en-US" altLang="en-US" sz="1600" dirty="0"/>
              <a:t>NZ updated table , 5725-5850 for customer premise p-</a:t>
            </a:r>
            <a:r>
              <a:rPr lang="en-US" altLang="en-US" sz="1600" dirty="0" err="1"/>
              <a:t>mp</a:t>
            </a:r>
            <a:r>
              <a:rPr lang="en-US" altLang="en-US" sz="1600" dirty="0"/>
              <a:t>; and to 81GHz for field disturbance sensors. </a:t>
            </a:r>
          </a:p>
          <a:p>
            <a:pPr lvl="1">
              <a:buFont typeface="Arial" panose="020B0604020202020204" pitchFamily="34" charset="0"/>
              <a:buChar char="•"/>
            </a:pPr>
            <a:r>
              <a:rPr lang="en-US" altLang="en-US" sz="1600" dirty="0"/>
              <a:t>Canada decision extends to 71 GHz (harmonizes with FCC)</a:t>
            </a:r>
          </a:p>
          <a:p>
            <a:pPr lvl="1">
              <a:buFont typeface="Arial" panose="020B0604020202020204" pitchFamily="34" charset="0"/>
              <a:buChar char="•"/>
            </a:pPr>
            <a:r>
              <a:rPr lang="en-US" sz="1600" dirty="0"/>
              <a:t>FCC Oversight Hearing, attention on 5G, yet ½ the world does not have internet access.  </a:t>
            </a:r>
          </a:p>
          <a:p>
            <a:pPr lvl="1">
              <a:buFont typeface="Arial" panose="020B0604020202020204" pitchFamily="34" charset="0"/>
              <a:buChar char="•"/>
            </a:pPr>
            <a:r>
              <a:rPr lang="en-US" sz="1600" dirty="0"/>
              <a:t>The ASMG (Arab Spectrum Management Group) has a WRC-19 preparation meeting in Cairo 27 July – 01 August.   Contribution due 19 July will have to pass.  </a:t>
            </a:r>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0024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48 (9 on LMSC)</a:t>
            </a:r>
            <a:r>
              <a:rPr lang="en-US" altLang="en-US" sz="1800" dirty="0">
                <a:solidFill>
                  <a:schemeClr val="tx1"/>
                </a:solidFill>
              </a:rPr>
              <a:t>;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16-18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48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600" dirty="0"/>
              <a: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800" dirty="0">
                <a:solidFill>
                  <a:schemeClr val="bg1">
                    <a:lumMod val="75000"/>
                  </a:schemeClr>
                </a:solidFill>
              </a:rPr>
              <a:t>None</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We recessed until Thursday AM1, at 11:_________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800" dirty="0"/>
              <a:t>Attendance server is open.</a:t>
            </a:r>
          </a:p>
          <a:p>
            <a:pPr lvl="1">
              <a:buFont typeface="Arial" panose="020B0604020202020204" pitchFamily="34" charset="0"/>
              <a:buChar char="•"/>
            </a:pPr>
            <a:r>
              <a:rPr lang="en-US" altLang="en-US" sz="1800" dirty="0"/>
              <a:t>Remember to state your name, affiliation, employer and/or clients first time you speak.</a:t>
            </a:r>
          </a:p>
          <a:p>
            <a:pPr lvl="1">
              <a:buFont typeface="Arial" panose="020B0604020202020204" pitchFamily="34" charset="0"/>
              <a:buChar char="•"/>
            </a:pPr>
            <a:r>
              <a:rPr lang="en-US" altLang="en-US" sz="1800" dirty="0"/>
              <a:t>Call for a recording secretary: </a:t>
            </a:r>
            <a:r>
              <a:rPr lang="en-US" altLang="en-US" sz="1800" dirty="0">
                <a:solidFill>
                  <a:schemeClr val="bg1">
                    <a:lumMod val="65000"/>
                  </a:schemeClr>
                </a:solidFill>
              </a:rPr>
              <a:t> _____</a:t>
            </a:r>
          </a:p>
          <a:p>
            <a:pPr lvl="3">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600" dirty="0">
                <a:solidFill>
                  <a:schemeClr val="tx1"/>
                </a:solidFill>
              </a:rPr>
              <a:t> </a:t>
            </a:r>
            <a:r>
              <a:rPr lang="en-US" altLang="en-US" sz="1600" dirty="0">
                <a:solidFill>
                  <a:schemeClr val="tx1"/>
                </a:solidFill>
              </a:rPr>
              <a:t>ITU-R SM.2352 on THz submission</a:t>
            </a:r>
          </a:p>
          <a:p>
            <a:pPr lvl="1">
              <a:buFont typeface="Arial" panose="020B0604020202020204" pitchFamily="34" charset="0"/>
              <a:buChar char="•"/>
            </a:pPr>
            <a:r>
              <a:rPr lang="en-US" altLang="en-US" sz="1600" dirty="0">
                <a:solidFill>
                  <a:schemeClr val="tx1"/>
                </a:solidFill>
              </a:rPr>
              <a:t>APT update and submission</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sz="2000" dirty="0"/>
              <a:t>Teleconferences moving forward</a:t>
            </a:r>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submission </a:t>
            </a:r>
            <a:endParaRPr lang="en-US" sz="1200" dirty="0"/>
          </a:p>
        </p:txBody>
      </p:sp>
      <p:sp>
        <p:nvSpPr>
          <p:cNvPr id="3" name="Content Placeholder 2"/>
          <p:cNvSpPr>
            <a:spLocks noGrp="1"/>
          </p:cNvSpPr>
          <p:nvPr>
            <p:ph idx="1"/>
          </p:nvPr>
        </p:nvSpPr>
        <p:spPr>
          <a:xfrm>
            <a:off x="609600" y="1064623"/>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ITU-R SM.2352 on THz communications needs updates.   </a:t>
            </a:r>
          </a:p>
          <a:p>
            <a:pPr lvl="1">
              <a:lnSpc>
                <a:spcPct val="150000"/>
              </a:lnSpc>
              <a:spcBef>
                <a:spcPts val="0"/>
              </a:spcBef>
              <a:buFont typeface="Arial" panose="020B0604020202020204" pitchFamily="34" charset="0"/>
              <a:buChar char="•"/>
            </a:pPr>
            <a:r>
              <a:rPr lang="en-US" sz="1800" dirty="0"/>
              <a:t>As reported Tuesday,  ITU-R WP1A  meeting in June did not manage to prepare an (expected) liaison statement.</a:t>
            </a:r>
          </a:p>
          <a:p>
            <a:pPr lvl="1">
              <a:lnSpc>
                <a:spcPct val="150000"/>
              </a:lnSpc>
              <a:spcBef>
                <a:spcPts val="0"/>
              </a:spcBef>
              <a:buFont typeface="Arial" panose="020B0604020202020204" pitchFamily="34" charset="0"/>
              <a:buChar char="•"/>
            </a:pPr>
            <a:r>
              <a:rPr lang="en-US" sz="1800" dirty="0"/>
              <a:t>Will review a draft expected out of 802.15 for a submission to ITU-R on the current SM.2352 to finalize for future approval, LMSC ballot and sending to WP 1A.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1749516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APT update and submissions</a:t>
            </a:r>
            <a:endParaRPr lang="en-US" sz="2400" dirty="0"/>
          </a:p>
        </p:txBody>
      </p:sp>
      <p:sp>
        <p:nvSpPr>
          <p:cNvPr id="3" name="Content Placeholder 2"/>
          <p:cNvSpPr>
            <a:spLocks noGrp="1"/>
          </p:cNvSpPr>
          <p:nvPr>
            <p:ph idx="1"/>
          </p:nvPr>
        </p:nvSpPr>
        <p:spPr>
          <a:xfrm>
            <a:off x="685800" y="1372393"/>
            <a:ext cx="8153400" cy="5103020"/>
          </a:xfrm>
        </p:spPr>
        <p:txBody>
          <a:bodyPr/>
          <a:lstStyle/>
          <a:p>
            <a:pPr>
              <a:buFont typeface="Arial" panose="020B0604020202020204" pitchFamily="34" charset="0"/>
              <a:buChar char="•"/>
            </a:pPr>
            <a:r>
              <a:rPr lang="en-US" sz="1800" b="0" dirty="0"/>
              <a:t>General update</a:t>
            </a:r>
          </a:p>
          <a:p>
            <a:pPr lvl="1">
              <a:buFont typeface="Arial" panose="020B0604020202020204" pitchFamily="34" charset="0"/>
              <a:buChar char="•"/>
            </a:pPr>
            <a:r>
              <a:rPr lang="en-US" sz="1600" b="0" dirty="0"/>
              <a:t>Including WRC-19 positions</a:t>
            </a:r>
          </a:p>
          <a:p>
            <a:pPr>
              <a:buFont typeface="Arial" panose="020B0604020202020204" pitchFamily="34" charset="0"/>
              <a:buChar char="•"/>
            </a:pPr>
            <a:r>
              <a:rPr lang="en-US" sz="1800" b="0" dirty="0"/>
              <a:t>Will work on submissions to APT working parties with our IEEE 802 viewpoints on WRC-19 agenda items to finalize and move to LMSC ballot on Friday.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dirty="0">
              <a:solidFill>
                <a:schemeClr val="bg1">
                  <a:lumMod val="6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APT submissions motion</a:t>
            </a:r>
            <a:endParaRPr lang="en-US" sz="2400" dirty="0"/>
          </a:p>
        </p:txBody>
      </p:sp>
      <p:sp>
        <p:nvSpPr>
          <p:cNvPr id="3" name="Content Placeholder 2"/>
          <p:cNvSpPr>
            <a:spLocks noGrp="1"/>
          </p:cNvSpPr>
          <p:nvPr>
            <p:ph idx="1"/>
          </p:nvPr>
        </p:nvSpPr>
        <p:spPr>
          <a:xfrm>
            <a:off x="685800" y="1372393"/>
            <a:ext cx="8153400" cy="5103020"/>
          </a:xfrm>
        </p:spPr>
        <p:txBody>
          <a:bodyPr/>
          <a:lstStyle/>
          <a:p>
            <a:r>
              <a:rPr lang="en-US" sz="1800" u="sng" dirty="0"/>
              <a:t>Motion:</a:t>
            </a:r>
            <a:r>
              <a:rPr lang="en-US" sz="1800" dirty="0"/>
              <a:t> </a:t>
            </a:r>
            <a:r>
              <a:rPr lang="en-US" sz="1800" b="0" dirty="0"/>
              <a:t>Move to approve documents </a:t>
            </a:r>
            <a:r>
              <a:rPr lang="en-US" sz="1800" b="0" dirty="0">
                <a:hlinkClick r:id="rId2"/>
              </a:rPr>
              <a:t>https://_________</a:t>
            </a:r>
            <a:r>
              <a:rPr lang="en-US" sz="1800" b="0" dirty="0"/>
              <a:t>, </a:t>
            </a:r>
            <a:r>
              <a:rPr lang="en-US" sz="1800" b="0" dirty="0">
                <a:hlinkClick r:id="rId2"/>
              </a:rPr>
              <a:t>https://_________</a:t>
            </a:r>
            <a:r>
              <a:rPr lang="en-US" sz="1800" b="0" dirty="0"/>
              <a:t>, </a:t>
            </a:r>
            <a:r>
              <a:rPr lang="en-US" sz="1800" b="0" dirty="0">
                <a:hlinkClick r:id="rId2"/>
              </a:rPr>
              <a:t>https://_________</a:t>
            </a:r>
            <a:r>
              <a:rPr lang="en-US" sz="1800" b="0" dirty="0"/>
              <a:t>, on IEEE 802’s view points on WRC-19 appropriate Agenda Items . With the chair of 802.18 to have editorial privileges and send to the LMSC(EC) for review/approval and submission to Singapore’s IMDA Working Parties Working Party 1:Land mobile and fixed services, Working Party 2: Broadband applications in the mobile service and Working Party 6: General issues respectively. </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dirty="0">
              <a:solidFill>
                <a:schemeClr val="bg1">
                  <a:lumMod val="6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160818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02 January 2020</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endParaRPr lang="en-US" dirty="0">
              <a:solidFill>
                <a:schemeClr val="bg1">
                  <a:lumMod val="75000"/>
                </a:schemeClr>
              </a:solidFill>
            </a:endParaRPr>
          </a:p>
          <a:p>
            <a:pPr lvl="1">
              <a:buFont typeface="Arial" panose="020B0604020202020204" pitchFamily="34" charset="0"/>
              <a:buChar char="•"/>
            </a:pPr>
            <a:r>
              <a:rPr lang="en-US" dirty="0"/>
              <a:t>Seconded by: 	</a:t>
            </a:r>
            <a:endParaRPr lang="en-US" dirty="0">
              <a:solidFill>
                <a:schemeClr val="bg1">
                  <a:lumMod val="75000"/>
                </a:schemeClr>
              </a:solidFill>
            </a:endParaRPr>
          </a:p>
          <a:p>
            <a:pPr lvl="1">
              <a:buFont typeface="Arial" panose="020B0604020202020204" pitchFamily="34" charset="0"/>
              <a:buChar char="•"/>
            </a:pPr>
            <a:r>
              <a:rPr lang="en-US" dirty="0"/>
              <a:t>Discussion?  </a:t>
            </a:r>
            <a:r>
              <a:rPr lang="en-US" dirty="0">
                <a:solidFill>
                  <a:schemeClr val="bg1">
                    <a:lumMod val="65000"/>
                  </a:schemeClr>
                </a:solidFill>
              </a:rPr>
              <a:t>None</a:t>
            </a:r>
          </a:p>
          <a:p>
            <a:pPr lvl="1">
              <a:buFont typeface="Arial" panose="020B0604020202020204" pitchFamily="34" charset="0"/>
              <a:buChar char="•"/>
            </a:pPr>
            <a:r>
              <a:rPr lang="en-US" dirty="0">
                <a:solidFill>
                  <a:schemeClr val="bg1">
                    <a:lumMod val="65000"/>
                  </a:schemeClr>
                </a:solidFill>
              </a:rPr>
              <a:t>Passed by Unanimous Consent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605693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Wingdings" panose="05000000000000000000" pitchFamily="2" charset="2"/>
              <a:buChar char="q"/>
            </a:pPr>
            <a:r>
              <a:rPr lang="en-US" sz="1600" dirty="0">
                <a:solidFill>
                  <a:srgbClr val="00B0F0"/>
                </a:solidFill>
              </a:rPr>
              <a:t> </a:t>
            </a:r>
          </a:p>
          <a:p>
            <a:pPr>
              <a:buFont typeface="Wingdings" panose="05000000000000000000" pitchFamily="2" charset="2"/>
              <a:buChar char="q"/>
            </a:pPr>
            <a:r>
              <a:rPr lang="en-US" sz="1600" dirty="0">
                <a:solidFill>
                  <a:srgbClr val="00B0F0"/>
                </a:solidFill>
              </a:rPr>
              <a:t> </a:t>
            </a:r>
          </a:p>
          <a:p>
            <a:pPr marL="0" indent="0"/>
            <a:endParaRPr lang="en-US" sz="1600" dirty="0"/>
          </a:p>
          <a:p>
            <a:pPr>
              <a:buFont typeface="Arial" panose="020B0604020202020204" pitchFamily="34" charset="0"/>
              <a:buChar char="•"/>
            </a:pPr>
            <a:r>
              <a:rPr lang="en-US" sz="1800" b="0" dirty="0">
                <a:solidFill>
                  <a:srgbClr val="002060"/>
                </a:solidFill>
              </a:rPr>
              <a:t>Ongoing:  </a:t>
            </a:r>
          </a:p>
          <a:p>
            <a:pPr lvl="1">
              <a:buFont typeface="Arial" panose="020B0604020202020204" pitchFamily="34" charset="0"/>
              <a:buChar char="•"/>
            </a:pPr>
            <a:r>
              <a:rPr lang="en-US" sz="1600" b="0" dirty="0">
                <a:solidFill>
                  <a:srgbClr val="002060"/>
                </a:solidFill>
              </a:rPr>
              <a:t>Monitoring/inputting into the agenda items for WRC-23 and ITU-R activity.</a:t>
            </a:r>
          </a:p>
          <a:p>
            <a:pPr lvl="2">
              <a:buFont typeface="Arial" panose="020B0604020202020204" pitchFamily="34" charset="0"/>
              <a:buChar char="•"/>
            </a:pPr>
            <a:r>
              <a:rPr lang="en-US" sz="1400" dirty="0">
                <a:solidFill>
                  <a:srgbClr val="002060"/>
                </a:solidFill>
              </a:rPr>
              <a:t>Did have a meeting with staff earlier (25 June), outlining WRC process. </a:t>
            </a:r>
          </a:p>
          <a:p>
            <a:pPr lvl="2">
              <a:buFont typeface="Arial" panose="020B0604020202020204" pitchFamily="34" charset="0"/>
              <a:buChar char="•"/>
            </a:pPr>
            <a:r>
              <a:rPr lang="en-US" sz="1400" b="0" dirty="0">
                <a:solidFill>
                  <a:srgbClr val="002060"/>
                </a:solidFill>
              </a:rPr>
              <a:t>One action is to have an ongoing slide like the </a:t>
            </a:r>
            <a:r>
              <a:rPr lang="en-US" sz="1400" dirty="0">
                <a:solidFill>
                  <a:srgbClr val="002060"/>
                </a:solidFill>
              </a:rPr>
              <a:t>EU slides with upcoming webcasts and meetings. </a:t>
            </a:r>
            <a:endParaRPr lang="en-US" sz="1400" b="0" dirty="0">
              <a:solidFill>
                <a:srgbClr val="002060"/>
              </a:solidFill>
            </a:endParaRPr>
          </a:p>
          <a:p>
            <a:pPr lvl="1">
              <a:buFont typeface="Arial" panose="020B0604020202020204" pitchFamily="34" charset="0"/>
              <a:buChar char="•"/>
            </a:pPr>
            <a:r>
              <a:rPr lang="en-US" sz="1600" b="0" dirty="0">
                <a:solidFill>
                  <a:srgbClr val="002060"/>
                </a:solidFill>
              </a:rPr>
              <a:t>Digital Divide, how can we help?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a:t>
            </a:r>
          </a:p>
          <a:p>
            <a:pPr lvl="2"/>
            <a:r>
              <a:rPr lang="en-US" sz="2200" dirty="0"/>
              <a:t>No – 	</a:t>
            </a:r>
          </a:p>
          <a:p>
            <a:pPr lvl="1"/>
            <a:r>
              <a:rPr lang="en-US" dirty="0"/>
              <a:t>Like the Social –  </a:t>
            </a:r>
          </a:p>
          <a:p>
            <a:pPr lvl="1"/>
            <a:r>
              <a:rPr lang="en-US" dirty="0"/>
              <a:t>Disliked the Social –  	 </a:t>
            </a:r>
          </a:p>
          <a:p>
            <a:pPr lvl="1"/>
            <a:r>
              <a:rPr lang="en-US" dirty="0"/>
              <a:t>Did not go to Social – 	</a:t>
            </a:r>
            <a:r>
              <a:rPr lang="en-US" sz="1800" dirty="0"/>
              <a:t>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Registration has been out for September 2019 Wireless Interim at the </a:t>
            </a:r>
            <a:r>
              <a:rPr lang="en-US" sz="1800" b="0" dirty="0"/>
              <a:t>JW Marriott Hotel, Hanoi, Vietnam. </a:t>
            </a:r>
            <a:r>
              <a:rPr lang="en-US" sz="1800" u="sng" dirty="0">
                <a:hlinkClick r:id="rId2"/>
              </a:rPr>
              <a:t>http://www.mtgevents.com.au/ieee2019/visa-and-travel/</a:t>
            </a:r>
            <a:endParaRPr lang="en-US" sz="1800" dirty="0"/>
          </a:p>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July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09:_________________local</a:t>
            </a:r>
          </a:p>
          <a:p>
            <a:pPr marL="1828800" lvl="4" indent="0"/>
            <a:endParaRPr lang="en-US" sz="1000" dirty="0">
              <a:solidFill>
                <a:schemeClr val="tx1"/>
              </a:solidFill>
            </a:endParaRP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a:t>
            </a:r>
          </a:p>
          <a:p>
            <a:pPr>
              <a:buFont typeface="Arial" panose="020B0604020202020204" pitchFamily="34" charset="0"/>
              <a:buChar char="•"/>
            </a:pPr>
            <a:endParaRPr lang="en-US" sz="2000" dirty="0"/>
          </a:p>
          <a:p>
            <a:pPr>
              <a:buFont typeface="Arial" panose="020B0604020202020204" pitchFamily="34" charset="0"/>
              <a:buChar char="•"/>
            </a:pPr>
            <a:r>
              <a:rPr lang="en-US" sz="2000"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16-18 July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16-18 July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16-18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75000"/>
                  </a:schemeClr>
                </a:solidFill>
              </a:rPr>
              <a:t>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t>ITU-R SM.2352 on THz submission</a:t>
            </a:r>
          </a:p>
          <a:p>
            <a:pPr lvl="1">
              <a:spcBef>
                <a:spcPts val="0"/>
              </a:spcBef>
              <a:buFont typeface="Arial" panose="020B0604020202020204" pitchFamily="34" charset="0"/>
              <a:buChar char="•"/>
            </a:pPr>
            <a:r>
              <a:rPr lang="en-US" altLang="en-US" sz="1400" dirty="0"/>
              <a:t>UWB status Japan</a:t>
            </a:r>
          </a:p>
          <a:p>
            <a:pPr lvl="1">
              <a:spcBef>
                <a:spcPts val="0"/>
              </a:spcBef>
              <a:buFont typeface="Arial" panose="020B0604020202020204" pitchFamily="34" charset="0"/>
              <a:buChar char="•"/>
            </a:pPr>
            <a:r>
              <a:rPr lang="en-US" altLang="en-US" sz="1400" dirty="0"/>
              <a:t>APT CPG for WRC-19</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Agenda for Thursday</a:t>
            </a:r>
          </a:p>
          <a:p>
            <a:pPr lvl="1">
              <a:buFont typeface="Arial" panose="020B0604020202020204" pitchFamily="34" charset="0"/>
              <a:buChar char="•"/>
            </a:pPr>
            <a:r>
              <a:rPr lang="en-US" altLang="en-US" sz="1400" dirty="0">
                <a:solidFill>
                  <a:schemeClr val="tx1"/>
                </a:solidFill>
              </a:rPr>
              <a:t>ITU-R submission on SM.2352</a:t>
            </a:r>
          </a:p>
          <a:p>
            <a:pPr lvl="1">
              <a:buFont typeface="Arial" panose="020B0604020202020204" pitchFamily="34" charset="0"/>
              <a:buChar char="•"/>
            </a:pPr>
            <a:r>
              <a:rPr lang="en-US" altLang="en-US" sz="1400" dirty="0">
                <a:solidFill>
                  <a:schemeClr val="tx1"/>
                </a:solidFill>
              </a:rPr>
              <a:t>APT update and submission</a:t>
            </a:r>
          </a:p>
          <a:p>
            <a:pPr>
              <a:buFont typeface="Arial" panose="020B0604020202020204" pitchFamily="34" charset="0"/>
              <a:buChar char="•"/>
            </a:pPr>
            <a:r>
              <a:rPr lang="en-US" altLang="en-US" sz="1600" dirty="0">
                <a:solidFill>
                  <a:schemeClr val="tx1"/>
                </a:solidFill>
              </a:rPr>
              <a:t>Teleconferences moving forward</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Update on ITU-R SM.2352  on THz communications</a:t>
            </a:r>
          </a:p>
          <a:p>
            <a:pPr lvl="1">
              <a:spcBef>
                <a:spcPts val="0"/>
              </a:spcBef>
              <a:buFont typeface="Arial" panose="020B0604020202020204" pitchFamily="34" charset="0"/>
              <a:buChar char="•"/>
            </a:pPr>
            <a:r>
              <a:rPr lang="en-US" altLang="en-US" sz="1400" dirty="0"/>
              <a:t>Review submission on inputs to report</a:t>
            </a:r>
            <a:endParaRPr lang="en-US" altLang="en-US" sz="1400" b="0" dirty="0"/>
          </a:p>
          <a:p>
            <a:pPr lvl="1">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1400" b="0" dirty="0"/>
              <a:t>UWB status Japan</a:t>
            </a:r>
          </a:p>
          <a:p>
            <a:pPr lvl="1">
              <a:spcBef>
                <a:spcPts val="0"/>
              </a:spcBef>
              <a:buFont typeface="Arial" panose="020B0604020202020204" pitchFamily="34" charset="0"/>
              <a:buChar char="•"/>
            </a:pPr>
            <a:r>
              <a:rPr lang="en-US" altLang="en-US" sz="1400" kern="0" dirty="0"/>
              <a:t>Presentation</a:t>
            </a:r>
            <a:endParaRPr lang="en-US" altLang="en-US" sz="1800" b="0" kern="0" dirty="0"/>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MSIT, Korea, has issued a consultation w/76GHz</a:t>
            </a:r>
          </a:p>
          <a:p>
            <a:pPr lvl="1">
              <a:spcBef>
                <a:spcPts val="0"/>
              </a:spcBef>
              <a:buFont typeface="Arial" panose="020B0604020202020204" pitchFamily="34" charset="0"/>
              <a:buChar char="•"/>
            </a:pPr>
            <a:r>
              <a:rPr lang="en-US" sz="1400" dirty="0"/>
              <a:t>UWB FCC petition for rule making</a:t>
            </a:r>
          </a:p>
          <a:p>
            <a:pPr lvl="1">
              <a:spcBef>
                <a:spcPts val="0"/>
              </a:spcBef>
              <a:buFont typeface="Arial" panose="020B0604020202020204" pitchFamily="34" charset="0"/>
              <a:buChar char="•"/>
            </a:pPr>
            <a:r>
              <a:rPr lang="en-US" altLang="en-US" sz="1400" kern="0" dirty="0"/>
              <a:t>1W wireless power transfer product approved</a:t>
            </a:r>
          </a:p>
          <a:p>
            <a:pPr lvl="1">
              <a:spcBef>
                <a:spcPts val="0"/>
              </a:spcBef>
              <a:buFont typeface="Arial" panose="020B0604020202020204" pitchFamily="34" charset="0"/>
              <a:buChar char="•"/>
            </a:pPr>
            <a:r>
              <a:rPr lang="en-US" altLang="en-US" sz="1400" kern="0" dirty="0"/>
              <a:t>ITU-R and WRC keeping up</a:t>
            </a:r>
          </a:p>
          <a:p>
            <a:pPr lvl="1">
              <a:spcBef>
                <a:spcPts val="0"/>
              </a:spcBef>
              <a:buFont typeface="Arial" panose="020B0604020202020204" pitchFamily="34" charset="0"/>
              <a:buChar char="•"/>
            </a:pPr>
            <a:r>
              <a:rPr lang="en-US" altLang="en-US" sz="1400" kern="0" dirty="0"/>
              <a:t>Summary of discussions since May Interim. </a:t>
            </a:r>
          </a:p>
          <a:p>
            <a:pPr>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Thursday </a:t>
            </a:r>
          </a:p>
          <a:p>
            <a:pPr lvl="1">
              <a:spcBef>
                <a:spcPts val="0"/>
              </a:spcBef>
              <a:buFont typeface="Arial" panose="020B0604020202020204" pitchFamily="34" charset="0"/>
              <a:buChar char="•"/>
            </a:pPr>
            <a:r>
              <a:rPr lang="en-US" altLang="en-US" sz="1400" dirty="0">
                <a:solidFill>
                  <a:schemeClr val="tx1"/>
                </a:solidFill>
              </a:rPr>
              <a:t>ITU-R submission on SM.2352</a:t>
            </a:r>
          </a:p>
          <a:p>
            <a:pPr lvl="2">
              <a:spcBef>
                <a:spcPts val="0"/>
              </a:spcBef>
              <a:buFont typeface="Arial" panose="020B0604020202020204" pitchFamily="34" charset="0"/>
              <a:buChar char="•"/>
            </a:pPr>
            <a:r>
              <a:rPr lang="en-US" altLang="en-US" sz="1400" kern="0" dirty="0"/>
              <a:t>Review what come out of 802.15</a:t>
            </a:r>
          </a:p>
          <a:p>
            <a:pPr lvl="1">
              <a:spcBef>
                <a:spcPts val="0"/>
              </a:spcBef>
              <a:buFont typeface="Arial" panose="020B0604020202020204" pitchFamily="34" charset="0"/>
              <a:buChar char="•"/>
            </a:pPr>
            <a:r>
              <a:rPr lang="en-US" altLang="en-US" sz="1400" kern="0" dirty="0"/>
              <a:t>APT update, e.g. WRC-19 positions</a:t>
            </a:r>
          </a:p>
          <a:p>
            <a:pPr lvl="2">
              <a:spcBef>
                <a:spcPts val="0"/>
              </a:spcBef>
              <a:buFont typeface="Arial" panose="020B0604020202020204" pitchFamily="34" charset="0"/>
              <a:buChar char="•"/>
            </a:pPr>
            <a:r>
              <a:rPr lang="en-US" altLang="en-US" sz="1200" kern="0" dirty="0"/>
              <a:t>And possible submission from IEEE 802 on our WRC-19 viewpoints.</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Peter E.  </a:t>
            </a:r>
          </a:p>
          <a:p>
            <a:pPr>
              <a:spcBef>
                <a:spcPts val="400"/>
              </a:spcBef>
            </a:pPr>
            <a:r>
              <a:rPr lang="en-US" altLang="en-US" sz="1600" b="1" dirty="0">
                <a:solidFill>
                  <a:schemeClr val="bg1">
                    <a:lumMod val="75000"/>
                  </a:schemeClr>
                </a:solidFill>
              </a:rPr>
              <a:t>		Seconded by:	Stuart K. </a:t>
            </a:r>
            <a:endParaRPr lang="en-US" altLang="en-US" sz="1600" dirty="0">
              <a:solidFill>
                <a:schemeClr val="bg1">
                  <a:lumMod val="75000"/>
                </a:schemeClr>
              </a:solidFill>
            </a:endParaRPr>
          </a:p>
          <a:p>
            <a:pPr lvl="1">
              <a:spcBef>
                <a:spcPts val="400"/>
              </a:spcBef>
            </a:pPr>
            <a:r>
              <a:rPr lang="en-US" altLang="en-US" sz="1600" b="1" dirty="0">
                <a:solidFill>
                  <a:schemeClr val="bg1">
                    <a:lumMod val="75000"/>
                  </a:schemeClr>
                </a:solidFill>
              </a:rPr>
              <a:t>Discussion?  	None</a:t>
            </a:r>
          </a:p>
          <a:p>
            <a:pPr lvl="1">
              <a:spcBef>
                <a:spcPts val="400"/>
              </a:spcBef>
            </a:pPr>
            <a:r>
              <a:rPr lang="en-US" altLang="en-US" sz="1600" b="1" dirty="0">
                <a:solidFill>
                  <a:schemeClr val="bg1">
                    <a:lumMod val="75000"/>
                  </a:schemeClr>
                </a:solidFill>
              </a:rPr>
              <a:t>Vote: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minutes from the IEEE 802.18 Wireless Interim 15 -17 May 2019 in document: </a:t>
            </a:r>
            <a:r>
              <a:rPr lang="en-US" altLang="en-US" sz="1600" dirty="0">
                <a:hlinkClick r:id="rId2"/>
              </a:rPr>
              <a:t>https://mentor.ieee.org/802.18/dcn/19/18-19-0062-00-0000-minutes-atl-w-interim-14-16may2019-rr-tag.docx</a:t>
            </a:r>
            <a:r>
              <a:rPr lang="en-US" altLang="en-US" sz="1600" dirty="0"/>
              <a:t> </a:t>
            </a:r>
            <a:r>
              <a:rPr lang="en-US" sz="1600" b="1" dirty="0"/>
              <a:t>Posted</a:t>
            </a:r>
            <a:r>
              <a:rPr lang="en-US" sz="1400" b="1" dirty="0"/>
              <a:t>: </a:t>
            </a:r>
            <a:r>
              <a:rPr lang="en-US" sz="1600" b="0" dirty="0"/>
              <a:t>30-May-2019 14:15:15 ET</a:t>
            </a:r>
            <a:endParaRPr lang="en-US" sz="1400" b="0" dirty="0"/>
          </a:p>
          <a:p>
            <a:pPr marL="0" indent="0">
              <a:spcBef>
                <a:spcPts val="400"/>
              </a:spcBef>
            </a:pP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Stuart K</a:t>
            </a:r>
          </a:p>
          <a:p>
            <a:pPr marL="0" indent="0">
              <a:spcBef>
                <a:spcPts val="400"/>
              </a:spcBef>
            </a:pPr>
            <a:r>
              <a:rPr lang="en-US" altLang="en-US" sz="1600" dirty="0">
                <a:solidFill>
                  <a:schemeClr val="bg1">
                    <a:lumMod val="75000"/>
                  </a:schemeClr>
                </a:solidFill>
              </a:rPr>
              <a:t>	Seconded by:	Peter E. </a:t>
            </a:r>
          </a:p>
          <a:p>
            <a:pPr>
              <a:spcBef>
                <a:spcPts val="400"/>
              </a:spcBef>
            </a:pPr>
            <a:r>
              <a:rPr lang="en-US" altLang="en-US" sz="1600" b="1" dirty="0">
                <a:solidFill>
                  <a:schemeClr val="bg1">
                    <a:lumMod val="75000"/>
                  </a:schemeClr>
                </a:solidFill>
              </a:rPr>
              <a:t>		Discussion?  	None</a:t>
            </a:r>
          </a:p>
          <a:p>
            <a:pPr>
              <a:spcBef>
                <a:spcPts val="400"/>
              </a:spcBef>
            </a:pPr>
            <a:r>
              <a:rPr lang="en-US" altLang="en-US" sz="1600" dirty="0">
                <a:solidFill>
                  <a:schemeClr val="bg1">
                    <a:lumMod val="75000"/>
                  </a:schemeClr>
                </a:solidFill>
              </a:rPr>
              <a:t>		</a:t>
            </a:r>
            <a:r>
              <a:rPr lang="en-US" altLang="en-US" sz="1600" b="1" dirty="0">
                <a:solidFill>
                  <a:schemeClr val="bg1">
                    <a:lumMod val="75000"/>
                  </a:schemeClr>
                </a:solidFill>
              </a:rPr>
              <a:t>Vote:  </a:t>
            </a:r>
            <a:r>
              <a:rPr lang="en-US" altLang="en-US" sz="1600" dirty="0">
                <a:solidFill>
                  <a:schemeClr val="bg1">
                    <a:lumMod val="75000"/>
                  </a:schemeClr>
                </a:solidFill>
              </a:rPr>
              <a:t>Unanimous consent</a:t>
            </a:r>
          </a:p>
          <a:p>
            <a:pPr lvl="3">
              <a:buFont typeface="Arial" panose="020B0604020202020204" pitchFamily="34" charset="0"/>
              <a:buChar char="•"/>
            </a:pPr>
            <a:endParaRPr lang="en-US" altLang="en-US" sz="1000" u="sng" dirty="0"/>
          </a:p>
          <a:p>
            <a:pPr>
              <a:buFont typeface="Arial" panose="020B0604020202020204" pitchFamily="34" charset="0"/>
              <a:buChar char="•"/>
            </a:pPr>
            <a:r>
              <a:rPr lang="en-US" altLang="en-US" sz="1400" dirty="0">
                <a:solidFill>
                  <a:schemeClr val="tx1"/>
                </a:solidFill>
              </a:rPr>
              <a:t>. </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dirty="0"/>
              <a:t>The following question was to be asked at working group opening plenaries yesterday. </a:t>
            </a:r>
          </a:p>
          <a:p>
            <a:pPr>
              <a:spcBef>
                <a:spcPts val="400"/>
              </a:spcBef>
              <a:buFont typeface="Arial" panose="020B0604020202020204" pitchFamily="34" charset="0"/>
              <a:buChar char="•"/>
            </a:pPr>
            <a:r>
              <a:rPr lang="en-US" altLang="en-US" sz="1800" dirty="0"/>
              <a:t>If you did not participate in this straw pole yesterday and will be here Friday, could you respond today: </a:t>
            </a:r>
          </a:p>
          <a:p>
            <a:pPr lvl="1">
              <a:buFont typeface="Arial" panose="020B0604020202020204" pitchFamily="34" charset="0"/>
              <a:buChar char="•"/>
            </a:pPr>
            <a:r>
              <a:rPr lang="en-US" sz="1600" b="1" u="sng" dirty="0"/>
              <a:t>If you will be at one of the three meetings on Friday ( 802 EC Closing Plenary, the 802.11 Closing Plenary or the 802.1 " IEC/IEEE 60802" meeting ) will you participate (eat/drink) : </a:t>
            </a:r>
          </a:p>
          <a:p>
            <a:pPr lvl="1"/>
            <a:r>
              <a:rPr lang="en-US" sz="1600" dirty="0"/>
              <a:t>      with the AM Break?</a:t>
            </a:r>
          </a:p>
          <a:p>
            <a:pPr lvl="1"/>
            <a:r>
              <a:rPr lang="en-US" sz="1600" dirty="0"/>
              <a:t>      with Lunch?</a:t>
            </a:r>
          </a:p>
          <a:p>
            <a:pPr lvl="1"/>
            <a:r>
              <a:rPr lang="en-US" sz="1600" dirty="0"/>
              <a:t>      with the PM Break?</a:t>
            </a:r>
          </a:p>
          <a:p>
            <a:r>
              <a:rPr lang="en-US" dirty="0"/>
              <a:t> </a:t>
            </a:r>
            <a:endParaRPr lang="en-US" altLang="en-US" sz="1000" u="sng" dirty="0"/>
          </a:p>
          <a:p>
            <a:pPr>
              <a:buFont typeface="Arial" panose="020B0604020202020204" pitchFamily="34" charset="0"/>
              <a:buChar char="•"/>
            </a:pPr>
            <a:r>
              <a:rPr lang="en-US" altLang="en-US" sz="1600" dirty="0">
                <a:solidFill>
                  <a:schemeClr val="tx1"/>
                </a:solidFill>
              </a:rPr>
              <a:t>Is anyone able to help as the 802.18 Vice-Chair? </a:t>
            </a:r>
          </a:p>
          <a:p>
            <a:pPr lvl="1">
              <a:buFont typeface="Arial" panose="020B0604020202020204" pitchFamily="34" charset="0"/>
              <a:buChar char="•"/>
            </a:pPr>
            <a:r>
              <a:rPr lang="en-US" altLang="en-US" sz="1600" b="1" dirty="0">
                <a:solidFill>
                  <a:schemeClr val="tx1"/>
                </a:solidFill>
              </a:rPr>
              <a:t>Needs to be a member of the IEEE and also the SA, needs a declaration of term commitment and affiliation letters to the EC. </a:t>
            </a:r>
            <a:r>
              <a:rPr lang="en-US" altLang="en-US" sz="1050" dirty="0">
                <a:solidFill>
                  <a:schemeClr val="bg1"/>
                </a:solidFill>
              </a:rPr>
              <a:t>O</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Is anyone able to help as the 802.18 Secretary? </a:t>
            </a:r>
          </a:p>
          <a:p>
            <a:pPr lvl="1">
              <a:buFont typeface="Arial" panose="020B0604020202020204" pitchFamily="34" charset="0"/>
              <a:buChar char="•"/>
            </a:pPr>
            <a:r>
              <a:rPr lang="en-US" altLang="en-US" sz="1600" b="1" dirty="0">
                <a:solidFill>
                  <a:schemeClr val="tx1"/>
                </a:solidFill>
              </a:rPr>
              <a:t>Secretary must be IEEE SA member</a:t>
            </a:r>
            <a:r>
              <a:rPr lang="en-US" altLang="en-US" sz="1600" dirty="0">
                <a:solidFill>
                  <a:schemeClr val="tx1"/>
                </a:solidFill>
              </a:rPr>
              <a:t>, though letters are not needed. </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36589</TotalTime>
  <Words>3283</Words>
  <Application>Microsoft Office PowerPoint</Application>
  <PresentationFormat>On-screen Show (4:3)</PresentationFormat>
  <Paragraphs>579</Paragraphs>
  <Slides>32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vt:lpstr>
      <vt:lpstr>Calibri</vt:lpstr>
      <vt:lpstr>Helvetica</vt:lpstr>
      <vt:lpstr>Monotype Sorts</vt:lpstr>
      <vt:lpstr>Times New Roman</vt:lpstr>
      <vt:lpstr>Wingdings</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Responsibilities of WG Vice Chair</vt:lpstr>
      <vt:lpstr>Responsibilities of WG Secretary</vt:lpstr>
      <vt:lpstr>EU items to share -1</vt:lpstr>
      <vt:lpstr>EU items to share -1</vt:lpstr>
      <vt:lpstr>EU items to share -2 </vt:lpstr>
      <vt:lpstr>ITU-R SM.2352 on THz</vt:lpstr>
      <vt:lpstr>UWB status for Japan</vt:lpstr>
      <vt:lpstr>APT (Asia-Pacific Telecommunity)-meeting on WRC-19</vt:lpstr>
      <vt:lpstr>General Discussion Items -1 of 4</vt:lpstr>
      <vt:lpstr>General Discussion Items -2 of 4</vt:lpstr>
      <vt:lpstr>General Discussion Items -3 of 4</vt:lpstr>
      <vt:lpstr>General Discussion Items -4 of 4</vt:lpstr>
      <vt:lpstr>Actions / AOB / Recess</vt:lpstr>
      <vt:lpstr>Thursday Agenda</vt:lpstr>
      <vt:lpstr>ITU-R THz SM.2352 submission </vt:lpstr>
      <vt:lpstr>APT update and submissions</vt:lpstr>
      <vt:lpstr>APT submissions motion</vt:lpstr>
      <vt:lpstr>Teleconferences</vt:lpstr>
      <vt:lpstr>Actions Required</vt:lpstr>
      <vt:lpstr>Any Other Business</vt:lpstr>
      <vt:lpstr>Adjourn</vt:lpstr>
      <vt:lpstr>PowerPoint Presentation</vt:lpstr>
      <vt:lpstr>Responsibilities of Working Group Officers</vt:lpstr>
      <vt:lpstr>ITU-R THz SM.2352 motion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1636</cp:revision>
  <cp:lastPrinted>1601-01-01T00:00:00Z</cp:lastPrinted>
  <dcterms:created xsi:type="dcterms:W3CDTF">2016-03-03T14:54:45Z</dcterms:created>
  <dcterms:modified xsi:type="dcterms:W3CDTF">2019-07-15T04:15:32Z</dcterms:modified>
</cp:coreProperties>
</file>